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e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jpe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image" Target="../media/image-2-1.jpe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jpe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jpe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jpe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jpe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jpe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jpe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jpe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235744" y="1430201"/>
            <a:ext cx="8672513" cy="848655"/>
          </a:xfrm>
          <a:prstGeom prst="rect">
            <a:avLst/>
          </a:prstGeom>
          <a:noFill/>
          <a:ln/>
        </p:spPr>
        <p:txBody>
          <a:bodyPr wrap="square" lIns="0" tIns="0" rIns="0" bIns="0" rtlCol="0" anchor="t">
            <a:spAutoFit/>
          </a:bodyPr>
          <a:lstStyle/>
          <a:p>
            <a:pPr algn="l" indent="0" marL="0">
              <a:lnSpc>
                <a:spcPct val="88000"/>
              </a:lnSpc>
              <a:buNone/>
            </a:pPr>
            <a:r>
              <a:rPr lang="en-US" sz="2750" b="1" spc="-1" kern="0" dirty="0">
                <a:solidFill>
                  <a:srgbClr val="1A237E"/>
                </a:solidFill>
                <a:latin typeface="Space Grotesk Bold" pitchFamily="34" charset="0"/>
                <a:ea typeface="Space Grotesk Bold" pitchFamily="34" charset="-122"/>
                <a:cs typeface="Space Grotesk Bold" pitchFamily="34" charset="-120"/>
              </a:rPr>
              <a:t>L'OAPI : UN PASSEPORT UNIQUE POUR L'INNOVATION</a:t>
            </a:r>
            <a:endParaRPr lang="en-US" sz="2750" dirty="0"/>
          </a:p>
        </p:txBody>
      </p:sp>
      <p:sp>
        <p:nvSpPr>
          <p:cNvPr id="4" name="Shape 1"/>
          <p:cNvSpPr/>
          <p:nvPr/>
        </p:nvSpPr>
        <p:spPr>
          <a:xfrm>
            <a:off x="14288" y="2571750"/>
            <a:ext cx="6836569" cy="2557463"/>
          </a:xfrm>
          <a:prstGeom prst="rect">
            <a:avLst/>
          </a:prstGeom>
          <a:solidFill>
            <a:srgbClr val="000000">
              <a:alpha val="0"/>
            </a:srgbClr>
          </a:solidFill>
          <a:ln w="9144">
            <a:solidFill>
              <a:srgbClr val="1A237E"/>
            </a:solidFill>
            <a:prstDash val="solid"/>
          </a:ln>
        </p:spPr>
      </p:sp>
      <p:sp>
        <p:nvSpPr>
          <p:cNvPr id="5" name="Text 2"/>
          <p:cNvSpPr/>
          <p:nvPr/>
        </p:nvSpPr>
        <p:spPr>
          <a:xfrm>
            <a:off x="228600" y="2857500"/>
            <a:ext cx="6407944" cy="240013"/>
          </a:xfrm>
          <a:prstGeom prst="rect">
            <a:avLst/>
          </a:prstGeom>
          <a:noFill/>
          <a:ln/>
        </p:spPr>
        <p:txBody>
          <a:bodyPr wrap="none" lIns="0" tIns="0" rIns="0" bIns="0" rtlCol="0" anchor="t">
            <a:spAutoFit/>
          </a:bodyPr>
          <a:lstStyle/>
          <a:p>
            <a:pPr algn="l" indent="0" marL="0">
              <a:lnSpc>
                <a:spcPct val="112000"/>
              </a:lnSpc>
              <a:buNone/>
            </a:pPr>
            <a:r>
              <a:rPr lang="en-US" sz="1250" dirty="0">
                <a:solidFill>
                  <a:srgbClr val="BF360C"/>
                </a:solidFill>
                <a:latin typeface="Space Mono" pitchFamily="34" charset="0"/>
                <a:ea typeface="Space Mono" pitchFamily="34" charset="-122"/>
                <a:cs typeface="Space Mono" pitchFamily="34" charset="-120"/>
              </a:rPr>
              <a:t>LES AVANTAGES STRATÉGIQUES DE L'ADHÉSION</a:t>
            </a:r>
            <a:endParaRPr lang="en-US" sz="1250" dirty="0"/>
          </a:p>
        </p:txBody>
      </p:sp>
      <p:sp>
        <p:nvSpPr>
          <p:cNvPr id="6" name="Text 3"/>
          <p:cNvSpPr/>
          <p:nvPr/>
        </p:nvSpPr>
        <p:spPr>
          <a:xfrm>
            <a:off x="228600" y="3240388"/>
            <a:ext cx="5767127" cy="617153"/>
          </a:xfrm>
          <a:prstGeom prst="rect">
            <a:avLst/>
          </a:prstGeom>
          <a:noFill/>
          <a:ln/>
        </p:spPr>
        <p:txBody>
          <a:bodyPr wrap="square" lIns="0" tIns="0" rIns="0" bIns="0" rtlCol="0" anchor="t">
            <a:spAutoFit/>
          </a:bodyPr>
          <a:lstStyle/>
          <a:p>
            <a:pPr algn="l" indent="0" marL="0">
              <a:lnSpc>
                <a:spcPct val="128000"/>
              </a:lnSpc>
              <a:buNone/>
            </a:pPr>
            <a:r>
              <a:rPr lang="en-US" sz="950" dirty="0">
                <a:solidFill>
                  <a:srgbClr val="000000"/>
                </a:solidFill>
                <a:latin typeface="Roboto Light" pitchFamily="34" charset="0"/>
                <a:ea typeface="Roboto Light" pitchFamily="34" charset="-122"/>
                <a:cs typeface="Roboto Light" pitchFamily="34" charset="-120"/>
              </a:rPr>
              <a:t>Découvrez comment l'Organisation Africaine de la Propriété Intellectuelle (OAPI) transforme la protection des actifs immatériels en un puissant levier de croissance économique, de compétitivité et de valorisation du patrimoine pour ses États membres.</a:t>
            </a:r>
            <a:endParaRPr lang="en-US" sz="950" dirty="0"/>
          </a:p>
        </p:txBody>
      </p:sp>
      <p:sp>
        <p:nvSpPr>
          <p:cNvPr id="7" name="Shape 4"/>
          <p:cNvSpPr/>
          <p:nvPr/>
        </p:nvSpPr>
        <p:spPr>
          <a:xfrm>
            <a:off x="6850856" y="2571750"/>
            <a:ext cx="2278856" cy="2557463"/>
          </a:xfrm>
          <a:prstGeom prst="rect">
            <a:avLst/>
          </a:prstGeom>
          <a:solidFill>
            <a:srgbClr val="1A237E"/>
          </a:solidFill>
          <a:ln w="9144">
            <a:solidFill>
              <a:srgbClr val="1A237E"/>
            </a:solidFill>
            <a:prstDash val="solid"/>
          </a:ln>
        </p:spPr>
      </p:sp>
      <p:sp>
        <p:nvSpPr>
          <p:cNvPr id="8" name="Text 5"/>
          <p:cNvSpPr/>
          <p:nvPr/>
        </p:nvSpPr>
        <p:spPr>
          <a:xfrm>
            <a:off x="7065169" y="2786063"/>
            <a:ext cx="1850231" cy="101798"/>
          </a:xfrm>
          <a:prstGeom prst="rect">
            <a:avLst/>
          </a:prstGeom>
          <a:noFill/>
          <a:ln/>
        </p:spPr>
        <p:txBody>
          <a:bodyPr wrap="square" lIns="0" tIns="0" rIns="0" bIns="0" rtlCol="0" anchor="t">
            <a:spAutoFit/>
          </a:bodyPr>
          <a:lstStyle/>
          <a:p>
            <a:pPr algn="l" indent="0" marL="0">
              <a:buNone/>
            </a:pPr>
            <a:r>
              <a:rPr lang="en-US" sz="600" spc="1" kern="0" dirty="0">
                <a:solidFill>
                  <a:srgbClr val="E3F2FD">
                    <a:alpha val="70000"/>
                  </a:srgbClr>
                </a:solidFill>
                <a:latin typeface="Roboto" pitchFamily="34" charset="0"/>
                <a:ea typeface="Roboto" pitchFamily="34" charset="-122"/>
                <a:cs typeface="Roboto" pitchFamily="34" charset="-120"/>
              </a:rPr>
              <a:t>STATUT</a:t>
            </a:r>
            <a:endParaRPr lang="en-US" sz="600" dirty="0"/>
          </a:p>
        </p:txBody>
      </p:sp>
      <p:sp>
        <p:nvSpPr>
          <p:cNvPr id="9" name="Text 6"/>
          <p:cNvSpPr/>
          <p:nvPr/>
        </p:nvSpPr>
        <p:spPr>
          <a:xfrm>
            <a:off x="7065169" y="2923580"/>
            <a:ext cx="1850231" cy="191095"/>
          </a:xfrm>
          <a:prstGeom prst="rect">
            <a:avLst/>
          </a:prstGeom>
          <a:noFill/>
          <a:ln/>
        </p:spPr>
        <p:txBody>
          <a:bodyPr wrap="square" lIns="0" tIns="0" rIns="0" bIns="0" rtlCol="0" anchor="t">
            <a:spAutoFit/>
          </a:bodyPr>
          <a:lstStyle/>
          <a:p>
            <a:pPr algn="l" indent="0" marL="0">
              <a:buNone/>
            </a:pPr>
            <a:r>
              <a:rPr lang="en-US" sz="900" b="1" dirty="0">
                <a:solidFill>
                  <a:srgbClr val="BF360C"/>
                </a:solidFill>
                <a:latin typeface="Space Mono" pitchFamily="34" charset="0"/>
                <a:ea typeface="Space Mono" pitchFamily="34" charset="-122"/>
                <a:cs typeface="Space Mono" pitchFamily="34" charset="-120"/>
              </a:rPr>
              <a:t>17 États Membres</a:t>
            </a:r>
            <a:endParaRPr lang="en-US" sz="900" dirty="0"/>
          </a:p>
        </p:txBody>
      </p:sp>
      <p:sp>
        <p:nvSpPr>
          <p:cNvPr id="10" name="Text 7"/>
          <p:cNvSpPr/>
          <p:nvPr/>
        </p:nvSpPr>
        <p:spPr>
          <a:xfrm>
            <a:off x="7065169" y="3654921"/>
            <a:ext cx="1850231" cy="101798"/>
          </a:xfrm>
          <a:prstGeom prst="rect">
            <a:avLst/>
          </a:prstGeom>
          <a:noFill/>
          <a:ln/>
        </p:spPr>
        <p:txBody>
          <a:bodyPr wrap="square" lIns="0" tIns="0" rIns="0" bIns="0" rtlCol="0" anchor="t">
            <a:spAutoFit/>
          </a:bodyPr>
          <a:lstStyle/>
          <a:p>
            <a:pPr algn="l" indent="0" marL="0">
              <a:buNone/>
            </a:pPr>
            <a:r>
              <a:rPr lang="en-US" sz="600" spc="1" kern="0" dirty="0">
                <a:solidFill>
                  <a:srgbClr val="E3F2FD">
                    <a:alpha val="70000"/>
                  </a:srgbClr>
                </a:solidFill>
                <a:latin typeface="Roboto" pitchFamily="34" charset="0"/>
                <a:ea typeface="Roboto" pitchFamily="34" charset="-122"/>
                <a:cs typeface="Roboto" pitchFamily="34" charset="-120"/>
              </a:rPr>
              <a:t>FONDATION</a:t>
            </a:r>
            <a:endParaRPr lang="en-US" sz="600" dirty="0"/>
          </a:p>
        </p:txBody>
      </p:sp>
      <p:sp>
        <p:nvSpPr>
          <p:cNvPr id="11" name="Text 8"/>
          <p:cNvSpPr/>
          <p:nvPr/>
        </p:nvSpPr>
        <p:spPr>
          <a:xfrm>
            <a:off x="7065169" y="3792438"/>
            <a:ext cx="1850231" cy="148233"/>
          </a:xfrm>
          <a:prstGeom prst="rect">
            <a:avLst/>
          </a:prstGeom>
          <a:noFill/>
          <a:ln/>
        </p:spPr>
        <p:txBody>
          <a:bodyPr wrap="square" lIns="0" tIns="0" rIns="0" bIns="0" rtlCol="0" anchor="t">
            <a:spAutoFit/>
          </a:bodyPr>
          <a:lstStyle/>
          <a:p>
            <a:pPr algn="l" indent="0" marL="0">
              <a:buNone/>
            </a:pPr>
            <a:r>
              <a:rPr lang="en-US" sz="750" dirty="0">
                <a:solidFill>
                  <a:srgbClr val="E3F2FD"/>
                </a:solidFill>
                <a:latin typeface="Space Mono" pitchFamily="34" charset="0"/>
                <a:ea typeface="Space Mono" pitchFamily="34" charset="-122"/>
                <a:cs typeface="Space Mono" pitchFamily="34" charset="-120"/>
              </a:rPr>
              <a:t>Accord de Bangui</a:t>
            </a:r>
            <a:endParaRPr lang="en-US" sz="750" dirty="0"/>
          </a:p>
        </p:txBody>
      </p:sp>
      <p:sp>
        <p:nvSpPr>
          <p:cNvPr id="12" name="Text 9"/>
          <p:cNvSpPr/>
          <p:nvPr/>
        </p:nvSpPr>
        <p:spPr>
          <a:xfrm>
            <a:off x="7065169" y="3940671"/>
            <a:ext cx="1850231" cy="148233"/>
          </a:xfrm>
          <a:prstGeom prst="rect">
            <a:avLst/>
          </a:prstGeom>
          <a:noFill/>
          <a:ln/>
        </p:spPr>
        <p:txBody>
          <a:bodyPr wrap="square" lIns="0" tIns="0" rIns="0" bIns="0" rtlCol="0" anchor="t">
            <a:spAutoFit/>
          </a:bodyPr>
          <a:lstStyle/>
          <a:p>
            <a:pPr algn="l" indent="0" marL="0">
              <a:buNone/>
            </a:pPr>
            <a:r>
              <a:rPr lang="en-US" sz="750" dirty="0">
                <a:solidFill>
                  <a:srgbClr val="E3F2FD"/>
                </a:solidFill>
                <a:latin typeface="Space Mono" pitchFamily="34" charset="0"/>
                <a:ea typeface="Space Mono" pitchFamily="34" charset="-122"/>
                <a:cs typeface="Space Mono" pitchFamily="34" charset="-120"/>
              </a:rPr>
              <a:t>1962 / 1977</a:t>
            </a:r>
            <a:endParaRPr lang="en-US" sz="750" dirty="0"/>
          </a:p>
        </p:txBody>
      </p:sp>
      <p:sp>
        <p:nvSpPr>
          <p:cNvPr id="13" name="Text 10"/>
          <p:cNvSpPr/>
          <p:nvPr/>
        </p:nvSpPr>
        <p:spPr>
          <a:xfrm>
            <a:off x="7065169" y="4629150"/>
            <a:ext cx="1850231" cy="101798"/>
          </a:xfrm>
          <a:prstGeom prst="rect">
            <a:avLst/>
          </a:prstGeom>
          <a:noFill/>
          <a:ln/>
        </p:spPr>
        <p:txBody>
          <a:bodyPr wrap="square" lIns="0" tIns="0" rIns="0" bIns="0" rtlCol="0" anchor="t">
            <a:spAutoFit/>
          </a:bodyPr>
          <a:lstStyle/>
          <a:p>
            <a:pPr algn="l" indent="0" marL="0">
              <a:buNone/>
            </a:pPr>
            <a:r>
              <a:rPr lang="en-US" sz="600" spc="1" kern="0" dirty="0">
                <a:solidFill>
                  <a:srgbClr val="E3F2FD">
                    <a:alpha val="70000"/>
                  </a:srgbClr>
                </a:solidFill>
                <a:latin typeface="Roboto" pitchFamily="34" charset="0"/>
                <a:ea typeface="Roboto" pitchFamily="34" charset="-122"/>
                <a:cs typeface="Roboto" pitchFamily="34" charset="-120"/>
              </a:rPr>
              <a:t>SIÈGE</a:t>
            </a:r>
            <a:endParaRPr lang="en-US" sz="600" dirty="0"/>
          </a:p>
        </p:txBody>
      </p:sp>
      <p:sp>
        <p:nvSpPr>
          <p:cNvPr id="14" name="Text 11"/>
          <p:cNvSpPr/>
          <p:nvPr/>
        </p:nvSpPr>
        <p:spPr>
          <a:xfrm>
            <a:off x="7065169" y="4766667"/>
            <a:ext cx="1850231" cy="148233"/>
          </a:xfrm>
          <a:prstGeom prst="rect">
            <a:avLst/>
          </a:prstGeom>
          <a:noFill/>
          <a:ln/>
        </p:spPr>
        <p:txBody>
          <a:bodyPr wrap="square" lIns="0" tIns="0" rIns="0" bIns="0" rtlCol="0" anchor="t">
            <a:spAutoFit/>
          </a:bodyPr>
          <a:lstStyle/>
          <a:p>
            <a:pPr algn="l" indent="0" marL="0">
              <a:buNone/>
            </a:pPr>
            <a:r>
              <a:rPr lang="en-US" sz="750" dirty="0">
                <a:solidFill>
                  <a:srgbClr val="E3F2FD"/>
                </a:solidFill>
                <a:latin typeface="Space Mono" pitchFamily="34" charset="0"/>
                <a:ea typeface="Space Mono" pitchFamily="34" charset="-122"/>
                <a:cs typeface="Space Mono" pitchFamily="34" charset="-120"/>
              </a:rPr>
              <a:t>Yaoundé, Cameroun</a:t>
            </a:r>
            <a:endParaRPr lang="en-US" sz="7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Shape 0"/>
          <p:cNvSpPr/>
          <p:nvPr/>
        </p:nvSpPr>
        <p:spPr>
          <a:xfrm>
            <a:off x="14288" y="14288"/>
            <a:ext cx="9115425" cy="1278731"/>
          </a:xfrm>
          <a:prstGeom prst="rect">
            <a:avLst/>
          </a:prstGeom>
          <a:solidFill>
            <a:srgbClr val="000000">
              <a:alpha val="0"/>
            </a:srgbClr>
          </a:solidFill>
          <a:ln w="9144">
            <a:solidFill>
              <a:srgbClr val="1A237E"/>
            </a:solidFill>
            <a:prstDash val="solid"/>
          </a:ln>
        </p:spPr>
      </p:sp>
      <p:sp>
        <p:nvSpPr>
          <p:cNvPr id="4" name="Text 1"/>
          <p:cNvSpPr/>
          <p:nvPr/>
        </p:nvSpPr>
        <p:spPr>
          <a:xfrm>
            <a:off x="228600" y="615255"/>
            <a:ext cx="8686800" cy="291108"/>
          </a:xfrm>
          <a:prstGeom prst="rect">
            <a:avLst/>
          </a:prstGeom>
          <a:noFill/>
          <a:ln/>
        </p:spPr>
        <p:txBody>
          <a:bodyPr wrap="square" lIns="0" tIns="0" rIns="0" bIns="0" rtlCol="0" anchor="t">
            <a:spAutoFit/>
          </a:bodyPr>
          <a:lstStyle/>
          <a:p>
            <a:pPr algn="l" indent="0" marL="0">
              <a:buNone/>
            </a:pPr>
            <a:r>
              <a:rPr lang="en-US" sz="1600" b="1" dirty="0">
                <a:solidFill>
                  <a:srgbClr val="1A237E"/>
                </a:solidFill>
                <a:latin typeface="Space Grotesk Bold" pitchFamily="34" charset="0"/>
                <a:ea typeface="Space Grotesk Bold" pitchFamily="34" charset="-122"/>
                <a:cs typeface="Space Grotesk Bold" pitchFamily="34" charset="-120"/>
              </a:rPr>
              <a:t>CONCLUSION : CHOISIR L'AVENIR ET L'INNOVATION</a:t>
            </a:r>
            <a:endParaRPr lang="en-US" sz="1600" dirty="0"/>
          </a:p>
        </p:txBody>
      </p:sp>
      <p:sp>
        <p:nvSpPr>
          <p:cNvPr id="5" name="Shape 2"/>
          <p:cNvSpPr/>
          <p:nvPr/>
        </p:nvSpPr>
        <p:spPr>
          <a:xfrm>
            <a:off x="14288" y="1293019"/>
            <a:ext cx="6836569" cy="3836194"/>
          </a:xfrm>
          <a:prstGeom prst="rect">
            <a:avLst/>
          </a:prstGeom>
          <a:solidFill>
            <a:srgbClr val="000000">
              <a:alpha val="0"/>
            </a:srgbClr>
          </a:solidFill>
          <a:ln w="9144">
            <a:solidFill>
              <a:srgbClr val="1A237E"/>
            </a:solidFill>
            <a:prstDash val="solid"/>
          </a:ln>
        </p:spPr>
      </p:sp>
      <p:sp>
        <p:nvSpPr>
          <p:cNvPr id="6" name="Text 3"/>
          <p:cNvSpPr/>
          <p:nvPr/>
        </p:nvSpPr>
        <p:spPr>
          <a:xfrm>
            <a:off x="228600" y="1614488"/>
            <a:ext cx="6407944" cy="191095"/>
          </a:xfrm>
          <a:prstGeom prst="rect">
            <a:avLst/>
          </a:prstGeom>
          <a:noFill/>
          <a:ln/>
        </p:spPr>
        <p:txBody>
          <a:bodyPr wrap="square" lIns="0" tIns="0" rIns="0" bIns="0" rtlCol="0" anchor="t">
            <a:spAutoFit/>
          </a:bodyPr>
          <a:lstStyle/>
          <a:p>
            <a:pPr algn="l" indent="0" marL="0">
              <a:buNone/>
            </a:pPr>
            <a:r>
              <a:rPr lang="en-US" sz="950" dirty="0">
                <a:solidFill>
                  <a:srgbClr val="BF360C"/>
                </a:solidFill>
                <a:latin typeface="Space Mono" pitchFamily="34" charset="0"/>
                <a:ea typeface="Space Mono" pitchFamily="34" charset="-122"/>
                <a:cs typeface="Space Mono" pitchFamily="34" charset="-120"/>
              </a:rPr>
              <a:t>REJOINDRE L'OAPI : UN ENGAGEMENT STRATÉGIQUE</a:t>
            </a:r>
            <a:endParaRPr lang="en-US" sz="950" dirty="0"/>
          </a:p>
        </p:txBody>
      </p:sp>
      <p:sp>
        <p:nvSpPr>
          <p:cNvPr id="7" name="Text 4"/>
          <p:cNvSpPr/>
          <p:nvPr/>
        </p:nvSpPr>
        <p:spPr>
          <a:xfrm>
            <a:off x="228600" y="1912739"/>
            <a:ext cx="6407944" cy="342900"/>
          </a:xfrm>
          <a:prstGeom prst="rect">
            <a:avLst/>
          </a:prstGeom>
          <a:noFill/>
          <a:ln/>
        </p:spPr>
        <p:txBody>
          <a:bodyPr wrap="square" lIns="0" tIns="0" rIns="0" bIns="0" rtlCol="0" anchor="t">
            <a:spAutoFit/>
          </a:bodyPr>
          <a:lstStyle/>
          <a:p>
            <a:pPr algn="l" indent="0" marL="0">
              <a:lnSpc>
                <a:spcPct val="128000"/>
              </a:lnSpc>
              <a:buNone/>
            </a:pPr>
            <a:r>
              <a:rPr lang="en-US" sz="800" dirty="0">
                <a:solidFill>
                  <a:srgbClr val="000000"/>
                </a:solidFill>
                <a:latin typeface="Roboto Light" pitchFamily="34" charset="0"/>
                <a:ea typeface="Roboto Light" pitchFamily="34" charset="-122"/>
                <a:cs typeface="Roboto Light" pitchFamily="34" charset="-120"/>
              </a:rPr>
              <a:t>L'adhésion à l'OAPI représente bien plus qu'une simple formalité administrative. C'est un choix politique et économique fort pour propulser l'innovation locale sur la scène internationale.</a:t>
            </a:r>
            <a:endParaRPr lang="en-US" sz="800" dirty="0"/>
          </a:p>
        </p:txBody>
      </p:sp>
      <p:sp>
        <p:nvSpPr>
          <p:cNvPr id="8" name="Shape 5"/>
          <p:cNvSpPr/>
          <p:nvPr/>
        </p:nvSpPr>
        <p:spPr>
          <a:xfrm>
            <a:off x="228600" y="2434233"/>
            <a:ext cx="3132534" cy="574681"/>
          </a:xfrm>
          <a:prstGeom prst="rect">
            <a:avLst/>
          </a:prstGeom>
          <a:solidFill>
            <a:srgbClr val="1A237E">
              <a:alpha val="2000"/>
            </a:srgbClr>
          </a:solidFill>
          <a:ln w="9144">
            <a:solidFill>
              <a:srgbClr val="1A237E"/>
            </a:solidFill>
            <a:prstDash val="solid"/>
          </a:ln>
        </p:spPr>
      </p:sp>
      <p:sp>
        <p:nvSpPr>
          <p:cNvPr id="9" name="Text 6"/>
          <p:cNvSpPr/>
          <p:nvPr/>
        </p:nvSpPr>
        <p:spPr>
          <a:xfrm>
            <a:off x="514350" y="2541389"/>
            <a:ext cx="2739628" cy="137517"/>
          </a:xfrm>
          <a:prstGeom prst="rect">
            <a:avLst/>
          </a:prstGeom>
          <a:noFill/>
          <a:ln/>
        </p:spPr>
        <p:txBody>
          <a:bodyPr wrap="square" lIns="0" tIns="0" rIns="0" bIns="0" rtlCol="0" anchor="t">
            <a:spAutoFit/>
          </a:bodyPr>
          <a:lstStyle/>
          <a:p>
            <a:pPr algn="l" indent="0" marL="0">
              <a:buNone/>
            </a:pPr>
            <a:r>
              <a:rPr lang="en-US" sz="650" b="1" dirty="0">
                <a:solidFill>
                  <a:srgbClr val="1A237E"/>
                </a:solidFill>
                <a:latin typeface="Space Mono" pitchFamily="34" charset="0"/>
                <a:ea typeface="Space Mono" pitchFamily="34" charset="-122"/>
                <a:cs typeface="Space Mono" pitchFamily="34" charset="-120"/>
              </a:rPr>
              <a:t>1. TITRE UNIQUE</a:t>
            </a:r>
            <a:endParaRPr lang="en-US" sz="650" dirty="0"/>
          </a:p>
        </p:txBody>
      </p:sp>
      <p:sp>
        <p:nvSpPr>
          <p:cNvPr id="10" name="Text 7"/>
          <p:cNvSpPr/>
          <p:nvPr/>
        </p:nvSpPr>
        <p:spPr>
          <a:xfrm>
            <a:off x="514350" y="2714625"/>
            <a:ext cx="2739628" cy="280002"/>
          </a:xfrm>
          <a:prstGeom prst="rect">
            <a:avLst/>
          </a:prstGeom>
          <a:noFill/>
          <a:ln/>
        </p:spPr>
        <p:txBody>
          <a:bodyPr wrap="square" lIns="0" tIns="0" rIns="0" bIns="0" rtlCol="0" anchor="t">
            <a:spAutoFit/>
          </a:bodyPr>
          <a:lstStyle/>
          <a:p>
            <a:pPr algn="l" indent="0" marL="0">
              <a:lnSpc>
                <a:spcPct val="112000"/>
              </a:lnSpc>
              <a:buNone/>
            </a:pPr>
            <a:r>
              <a:rPr lang="en-US" sz="750" dirty="0">
                <a:solidFill>
                  <a:srgbClr val="000000"/>
                </a:solidFill>
                <a:latin typeface="Roboto Light" pitchFamily="34" charset="0"/>
                <a:ea typeface="Roboto Light" pitchFamily="34" charset="-122"/>
                <a:cs typeface="Roboto Light" pitchFamily="34" charset="-120"/>
              </a:rPr>
              <a:t>Une seule demande pour une protection automatique dans 17 pays.</a:t>
            </a:r>
            <a:endParaRPr lang="en-US" sz="750" dirty="0"/>
          </a:p>
        </p:txBody>
      </p:sp>
      <p:sp>
        <p:nvSpPr>
          <p:cNvPr id="11" name="Shape 8"/>
          <p:cNvSpPr/>
          <p:nvPr/>
        </p:nvSpPr>
        <p:spPr>
          <a:xfrm>
            <a:off x="3504009" y="2434233"/>
            <a:ext cx="3132534" cy="574681"/>
          </a:xfrm>
          <a:prstGeom prst="rect">
            <a:avLst/>
          </a:prstGeom>
          <a:solidFill>
            <a:srgbClr val="1A237E">
              <a:alpha val="2000"/>
            </a:srgbClr>
          </a:solidFill>
          <a:ln w="9144">
            <a:solidFill>
              <a:srgbClr val="1A237E"/>
            </a:solidFill>
            <a:prstDash val="solid"/>
          </a:ln>
        </p:spPr>
      </p:sp>
      <p:sp>
        <p:nvSpPr>
          <p:cNvPr id="12" name="Text 9"/>
          <p:cNvSpPr/>
          <p:nvPr/>
        </p:nvSpPr>
        <p:spPr>
          <a:xfrm>
            <a:off x="3789759" y="2541389"/>
            <a:ext cx="2739628" cy="137517"/>
          </a:xfrm>
          <a:prstGeom prst="rect">
            <a:avLst/>
          </a:prstGeom>
          <a:noFill/>
          <a:ln/>
        </p:spPr>
        <p:txBody>
          <a:bodyPr wrap="square" lIns="0" tIns="0" rIns="0" bIns="0" rtlCol="0" anchor="t">
            <a:spAutoFit/>
          </a:bodyPr>
          <a:lstStyle/>
          <a:p>
            <a:pPr algn="l" indent="0" marL="0">
              <a:buNone/>
            </a:pPr>
            <a:r>
              <a:rPr lang="en-US" sz="650" b="1" dirty="0">
                <a:solidFill>
                  <a:srgbClr val="1A237E"/>
                </a:solidFill>
                <a:latin typeface="Space Mono" pitchFamily="34" charset="0"/>
                <a:ea typeface="Space Mono" pitchFamily="34" charset="-122"/>
                <a:cs typeface="Space Mono" pitchFamily="34" charset="-120"/>
              </a:rPr>
              <a:t>2. COÛTS RÉDUITS</a:t>
            </a:r>
            <a:endParaRPr lang="en-US" sz="650" dirty="0"/>
          </a:p>
        </p:txBody>
      </p:sp>
      <p:sp>
        <p:nvSpPr>
          <p:cNvPr id="13" name="Text 10"/>
          <p:cNvSpPr/>
          <p:nvPr/>
        </p:nvSpPr>
        <p:spPr>
          <a:xfrm>
            <a:off x="3789759" y="2714625"/>
            <a:ext cx="2739628" cy="280002"/>
          </a:xfrm>
          <a:prstGeom prst="rect">
            <a:avLst/>
          </a:prstGeom>
          <a:noFill/>
          <a:ln/>
        </p:spPr>
        <p:txBody>
          <a:bodyPr wrap="square" lIns="0" tIns="0" rIns="0" bIns="0" rtlCol="0" anchor="t">
            <a:spAutoFit/>
          </a:bodyPr>
          <a:lstStyle/>
          <a:p>
            <a:pPr algn="l" indent="0" marL="0">
              <a:lnSpc>
                <a:spcPct val="112000"/>
              </a:lnSpc>
              <a:buNone/>
            </a:pPr>
            <a:r>
              <a:rPr lang="en-US" sz="750" dirty="0">
                <a:solidFill>
                  <a:srgbClr val="000000"/>
                </a:solidFill>
                <a:latin typeface="Roboto Light" pitchFamily="34" charset="0"/>
                <a:ea typeface="Roboto Light" pitchFamily="34" charset="-122"/>
                <a:cs typeface="Roboto Light" pitchFamily="34" charset="-120"/>
              </a:rPr>
              <a:t>Mutualisation des taxes et démocratisation de l'accès pour les PME.</a:t>
            </a:r>
            <a:endParaRPr lang="en-US" sz="750" dirty="0"/>
          </a:p>
        </p:txBody>
      </p:sp>
      <p:sp>
        <p:nvSpPr>
          <p:cNvPr id="14" name="Shape 11"/>
          <p:cNvSpPr/>
          <p:nvPr/>
        </p:nvSpPr>
        <p:spPr>
          <a:xfrm>
            <a:off x="228600" y="3137502"/>
            <a:ext cx="3132534" cy="574681"/>
          </a:xfrm>
          <a:prstGeom prst="rect">
            <a:avLst/>
          </a:prstGeom>
          <a:solidFill>
            <a:srgbClr val="1A237E">
              <a:alpha val="2000"/>
            </a:srgbClr>
          </a:solidFill>
          <a:ln w="9144">
            <a:solidFill>
              <a:srgbClr val="1A237E"/>
            </a:solidFill>
            <a:prstDash val="solid"/>
          </a:ln>
        </p:spPr>
      </p:sp>
      <p:sp>
        <p:nvSpPr>
          <p:cNvPr id="15" name="Text 12"/>
          <p:cNvSpPr/>
          <p:nvPr/>
        </p:nvSpPr>
        <p:spPr>
          <a:xfrm>
            <a:off x="514350" y="3244658"/>
            <a:ext cx="2561034" cy="137517"/>
          </a:xfrm>
          <a:prstGeom prst="rect">
            <a:avLst/>
          </a:prstGeom>
          <a:noFill/>
          <a:ln/>
        </p:spPr>
        <p:txBody>
          <a:bodyPr wrap="square" lIns="0" tIns="0" rIns="0" bIns="0" rtlCol="0" anchor="t">
            <a:spAutoFit/>
          </a:bodyPr>
          <a:lstStyle/>
          <a:p>
            <a:pPr algn="l" indent="0" marL="0">
              <a:buNone/>
            </a:pPr>
            <a:r>
              <a:rPr lang="en-US" sz="650" b="1" dirty="0">
                <a:solidFill>
                  <a:srgbClr val="1A237E"/>
                </a:solidFill>
                <a:latin typeface="Space Mono" pitchFamily="34" charset="0"/>
                <a:ea typeface="Space Mono" pitchFamily="34" charset="-122"/>
                <a:cs typeface="Space Mono" pitchFamily="34" charset="-120"/>
              </a:rPr>
              <a:t>3. SÉCURITÉ JURIDIQUE</a:t>
            </a:r>
            <a:endParaRPr lang="en-US" sz="650" dirty="0"/>
          </a:p>
        </p:txBody>
      </p:sp>
      <p:sp>
        <p:nvSpPr>
          <p:cNvPr id="16" name="Text 13"/>
          <p:cNvSpPr/>
          <p:nvPr/>
        </p:nvSpPr>
        <p:spPr>
          <a:xfrm>
            <a:off x="514350" y="3417894"/>
            <a:ext cx="2561034" cy="140001"/>
          </a:xfrm>
          <a:prstGeom prst="rect">
            <a:avLst/>
          </a:prstGeom>
          <a:noFill/>
          <a:ln/>
        </p:spPr>
        <p:txBody>
          <a:bodyPr wrap="none" lIns="0" tIns="0" rIns="0" bIns="0" rtlCol="0" anchor="t">
            <a:spAutoFit/>
          </a:bodyPr>
          <a:lstStyle/>
          <a:p>
            <a:pPr algn="l" indent="0" marL="0">
              <a:lnSpc>
                <a:spcPct val="112000"/>
              </a:lnSpc>
              <a:buNone/>
            </a:pPr>
            <a:r>
              <a:rPr lang="en-US" sz="750" dirty="0">
                <a:solidFill>
                  <a:srgbClr val="000000"/>
                </a:solidFill>
                <a:latin typeface="Roboto Light" pitchFamily="34" charset="0"/>
                <a:ea typeface="Roboto Light" pitchFamily="34" charset="-122"/>
                <a:cs typeface="Roboto Light" pitchFamily="34" charset="-120"/>
              </a:rPr>
              <a:t>Un cadre législatif harmonisé qui rassure les investisseurs.</a:t>
            </a:r>
            <a:endParaRPr lang="en-US" sz="750" dirty="0"/>
          </a:p>
        </p:txBody>
      </p:sp>
      <p:sp>
        <p:nvSpPr>
          <p:cNvPr id="17" name="Shape 14"/>
          <p:cNvSpPr/>
          <p:nvPr/>
        </p:nvSpPr>
        <p:spPr>
          <a:xfrm>
            <a:off x="3504009" y="3137502"/>
            <a:ext cx="3132534" cy="574681"/>
          </a:xfrm>
          <a:prstGeom prst="rect">
            <a:avLst/>
          </a:prstGeom>
          <a:solidFill>
            <a:srgbClr val="1A237E">
              <a:alpha val="2000"/>
            </a:srgbClr>
          </a:solidFill>
          <a:ln w="9144">
            <a:solidFill>
              <a:srgbClr val="1A237E"/>
            </a:solidFill>
            <a:prstDash val="solid"/>
          </a:ln>
        </p:spPr>
      </p:sp>
      <p:sp>
        <p:nvSpPr>
          <p:cNvPr id="18" name="Text 15"/>
          <p:cNvSpPr/>
          <p:nvPr/>
        </p:nvSpPr>
        <p:spPr>
          <a:xfrm>
            <a:off x="3789759" y="3244658"/>
            <a:ext cx="2739628" cy="137517"/>
          </a:xfrm>
          <a:prstGeom prst="rect">
            <a:avLst/>
          </a:prstGeom>
          <a:noFill/>
          <a:ln/>
        </p:spPr>
        <p:txBody>
          <a:bodyPr wrap="square" lIns="0" tIns="0" rIns="0" bIns="0" rtlCol="0" anchor="t">
            <a:spAutoFit/>
          </a:bodyPr>
          <a:lstStyle/>
          <a:p>
            <a:pPr algn="l" indent="0" marL="0">
              <a:buNone/>
            </a:pPr>
            <a:r>
              <a:rPr lang="en-US" sz="650" b="1" dirty="0">
                <a:solidFill>
                  <a:srgbClr val="1A237E"/>
                </a:solidFill>
                <a:latin typeface="Space Mono" pitchFamily="34" charset="0"/>
                <a:ea typeface="Space Mono" pitchFamily="34" charset="-122"/>
                <a:cs typeface="Space Mono" pitchFamily="34" charset="-120"/>
              </a:rPr>
              <a:t>4. PASSERELLE MONDIALE</a:t>
            </a:r>
            <a:endParaRPr lang="en-US" sz="650" dirty="0"/>
          </a:p>
        </p:txBody>
      </p:sp>
      <p:sp>
        <p:nvSpPr>
          <p:cNvPr id="19" name="Text 16"/>
          <p:cNvSpPr/>
          <p:nvPr/>
        </p:nvSpPr>
        <p:spPr>
          <a:xfrm>
            <a:off x="3789759" y="3417894"/>
            <a:ext cx="2739628" cy="280002"/>
          </a:xfrm>
          <a:prstGeom prst="rect">
            <a:avLst/>
          </a:prstGeom>
          <a:noFill/>
          <a:ln/>
        </p:spPr>
        <p:txBody>
          <a:bodyPr wrap="square" lIns="0" tIns="0" rIns="0" bIns="0" rtlCol="0" anchor="t">
            <a:spAutoFit/>
          </a:bodyPr>
          <a:lstStyle/>
          <a:p>
            <a:pPr algn="l" indent="0" marL="0">
              <a:lnSpc>
                <a:spcPct val="112000"/>
              </a:lnSpc>
              <a:buNone/>
            </a:pPr>
            <a:r>
              <a:rPr lang="en-US" sz="750" dirty="0">
                <a:solidFill>
                  <a:srgbClr val="000000"/>
                </a:solidFill>
                <a:latin typeface="Roboto Light" pitchFamily="34" charset="0"/>
                <a:ea typeface="Roboto Light" pitchFamily="34" charset="-122"/>
                <a:cs typeface="Roboto Light" pitchFamily="34" charset="-120"/>
              </a:rPr>
              <a:t>Accès direct et simplifié aux grands traités internationaux (OMPI).</a:t>
            </a:r>
            <a:endParaRPr lang="en-US" sz="750" dirty="0"/>
          </a:p>
        </p:txBody>
      </p:sp>
      <p:sp>
        <p:nvSpPr>
          <p:cNvPr id="20" name="Shape 17"/>
          <p:cNvSpPr/>
          <p:nvPr/>
        </p:nvSpPr>
        <p:spPr>
          <a:xfrm>
            <a:off x="228600" y="3840770"/>
            <a:ext cx="3132534" cy="574681"/>
          </a:xfrm>
          <a:prstGeom prst="rect">
            <a:avLst/>
          </a:prstGeom>
          <a:solidFill>
            <a:srgbClr val="1A237E">
              <a:alpha val="2000"/>
            </a:srgbClr>
          </a:solidFill>
          <a:ln w="9144">
            <a:solidFill>
              <a:srgbClr val="1A237E"/>
            </a:solidFill>
            <a:prstDash val="solid"/>
          </a:ln>
        </p:spPr>
      </p:sp>
      <p:sp>
        <p:nvSpPr>
          <p:cNvPr id="21" name="Text 18"/>
          <p:cNvSpPr/>
          <p:nvPr/>
        </p:nvSpPr>
        <p:spPr>
          <a:xfrm>
            <a:off x="514350" y="3947926"/>
            <a:ext cx="2739628" cy="137517"/>
          </a:xfrm>
          <a:prstGeom prst="rect">
            <a:avLst/>
          </a:prstGeom>
          <a:noFill/>
          <a:ln/>
        </p:spPr>
        <p:txBody>
          <a:bodyPr wrap="square" lIns="0" tIns="0" rIns="0" bIns="0" rtlCol="0" anchor="t">
            <a:spAutoFit/>
          </a:bodyPr>
          <a:lstStyle/>
          <a:p>
            <a:pPr algn="l" indent="0" marL="0">
              <a:buNone/>
            </a:pPr>
            <a:r>
              <a:rPr lang="en-US" sz="650" b="1" dirty="0">
                <a:solidFill>
                  <a:srgbClr val="1A237E"/>
                </a:solidFill>
                <a:latin typeface="Space Mono" pitchFamily="34" charset="0"/>
                <a:ea typeface="Space Mono" pitchFamily="34" charset="-122"/>
                <a:cs typeface="Space Mono" pitchFamily="34" charset="-120"/>
              </a:rPr>
              <a:t>5. VALORISATION DU TERROIR</a:t>
            </a:r>
            <a:endParaRPr lang="en-US" sz="650" dirty="0"/>
          </a:p>
        </p:txBody>
      </p:sp>
      <p:sp>
        <p:nvSpPr>
          <p:cNvPr id="22" name="Text 19"/>
          <p:cNvSpPr/>
          <p:nvPr/>
        </p:nvSpPr>
        <p:spPr>
          <a:xfrm>
            <a:off x="514350" y="4121162"/>
            <a:ext cx="2739628" cy="280002"/>
          </a:xfrm>
          <a:prstGeom prst="rect">
            <a:avLst/>
          </a:prstGeom>
          <a:noFill/>
          <a:ln/>
        </p:spPr>
        <p:txBody>
          <a:bodyPr wrap="square" lIns="0" tIns="0" rIns="0" bIns="0" rtlCol="0" anchor="t">
            <a:spAutoFit/>
          </a:bodyPr>
          <a:lstStyle/>
          <a:p>
            <a:pPr algn="l" indent="0" marL="0">
              <a:lnSpc>
                <a:spcPct val="112000"/>
              </a:lnSpc>
              <a:buNone/>
            </a:pPr>
            <a:r>
              <a:rPr lang="en-US" sz="750" dirty="0">
                <a:solidFill>
                  <a:srgbClr val="000000"/>
                </a:solidFill>
                <a:latin typeface="Roboto Light" pitchFamily="34" charset="0"/>
                <a:ea typeface="Roboto Light" pitchFamily="34" charset="-122"/>
                <a:cs typeface="Roboto Light" pitchFamily="34" charset="-120"/>
              </a:rPr>
              <a:t>Protection des Indications Géographiques pour valoriser le patrimoine.</a:t>
            </a:r>
            <a:endParaRPr lang="en-US" sz="750" dirty="0"/>
          </a:p>
        </p:txBody>
      </p:sp>
      <p:sp>
        <p:nvSpPr>
          <p:cNvPr id="23" name="Shape 20"/>
          <p:cNvSpPr/>
          <p:nvPr/>
        </p:nvSpPr>
        <p:spPr>
          <a:xfrm>
            <a:off x="3504009" y="3840770"/>
            <a:ext cx="3132534" cy="574681"/>
          </a:xfrm>
          <a:prstGeom prst="rect">
            <a:avLst/>
          </a:prstGeom>
          <a:solidFill>
            <a:srgbClr val="1A237E">
              <a:alpha val="2000"/>
            </a:srgbClr>
          </a:solidFill>
          <a:ln w="9144">
            <a:solidFill>
              <a:srgbClr val="1A237E"/>
            </a:solidFill>
            <a:prstDash val="solid"/>
          </a:ln>
        </p:spPr>
      </p:sp>
      <p:sp>
        <p:nvSpPr>
          <p:cNvPr id="24" name="Text 21"/>
          <p:cNvSpPr/>
          <p:nvPr/>
        </p:nvSpPr>
        <p:spPr>
          <a:xfrm>
            <a:off x="3789759" y="3947926"/>
            <a:ext cx="2739628" cy="137517"/>
          </a:xfrm>
          <a:prstGeom prst="rect">
            <a:avLst/>
          </a:prstGeom>
          <a:noFill/>
          <a:ln/>
        </p:spPr>
        <p:txBody>
          <a:bodyPr wrap="square" lIns="0" tIns="0" rIns="0" bIns="0" rtlCol="0" anchor="t">
            <a:spAutoFit/>
          </a:bodyPr>
          <a:lstStyle/>
          <a:p>
            <a:pPr algn="l" indent="0" marL="0">
              <a:buNone/>
            </a:pPr>
            <a:r>
              <a:rPr lang="en-US" sz="650" b="1" dirty="0">
                <a:solidFill>
                  <a:srgbClr val="1A237E"/>
                </a:solidFill>
                <a:latin typeface="Space Mono" pitchFamily="34" charset="0"/>
                <a:ea typeface="Space Mono" pitchFamily="34" charset="-122"/>
                <a:cs typeface="Space Mono" pitchFamily="34" charset="-120"/>
              </a:rPr>
              <a:t>6. CAPITAL HUMAIN</a:t>
            </a:r>
            <a:endParaRPr lang="en-US" sz="650" dirty="0"/>
          </a:p>
        </p:txBody>
      </p:sp>
      <p:sp>
        <p:nvSpPr>
          <p:cNvPr id="25" name="Text 22"/>
          <p:cNvSpPr/>
          <p:nvPr/>
        </p:nvSpPr>
        <p:spPr>
          <a:xfrm>
            <a:off x="3789759" y="4121162"/>
            <a:ext cx="2739628" cy="280002"/>
          </a:xfrm>
          <a:prstGeom prst="rect">
            <a:avLst/>
          </a:prstGeom>
          <a:noFill/>
          <a:ln/>
        </p:spPr>
        <p:txBody>
          <a:bodyPr wrap="square" lIns="0" tIns="0" rIns="0" bIns="0" rtlCol="0" anchor="t">
            <a:spAutoFit/>
          </a:bodyPr>
          <a:lstStyle/>
          <a:p>
            <a:pPr algn="l" indent="0" marL="0">
              <a:lnSpc>
                <a:spcPct val="112000"/>
              </a:lnSpc>
              <a:buNone/>
            </a:pPr>
            <a:r>
              <a:rPr lang="en-US" sz="750" dirty="0">
                <a:solidFill>
                  <a:srgbClr val="000000"/>
                </a:solidFill>
                <a:latin typeface="Roboto Light" pitchFamily="34" charset="0"/>
                <a:ea typeface="Roboto Light" pitchFamily="34" charset="-122"/>
                <a:cs typeface="Roboto Light" pitchFamily="34" charset="-120"/>
              </a:rPr>
              <a:t>Programmes de formation et renforcement des capacités locales.</a:t>
            </a:r>
            <a:endParaRPr lang="en-US" sz="750" dirty="0"/>
          </a:p>
        </p:txBody>
      </p:sp>
      <p:sp>
        <p:nvSpPr>
          <p:cNvPr id="26" name="Shape 23"/>
          <p:cNvSpPr/>
          <p:nvPr/>
        </p:nvSpPr>
        <p:spPr>
          <a:xfrm>
            <a:off x="6850856" y="1293019"/>
            <a:ext cx="2278856" cy="3836194"/>
          </a:xfrm>
          <a:prstGeom prst="rect">
            <a:avLst/>
          </a:prstGeom>
          <a:solidFill>
            <a:srgbClr val="1A237E"/>
          </a:solidFill>
          <a:ln w="9144">
            <a:solidFill>
              <a:srgbClr val="1A237E"/>
            </a:solidFill>
            <a:prstDash val="solid"/>
          </a:ln>
        </p:spPr>
      </p:sp>
      <p:sp>
        <p:nvSpPr>
          <p:cNvPr id="27" name="Text 24"/>
          <p:cNvSpPr/>
          <p:nvPr/>
        </p:nvSpPr>
        <p:spPr>
          <a:xfrm>
            <a:off x="7065169" y="1614488"/>
            <a:ext cx="1850231" cy="191095"/>
          </a:xfrm>
          <a:prstGeom prst="rect">
            <a:avLst/>
          </a:prstGeom>
          <a:noFill/>
          <a:ln/>
        </p:spPr>
        <p:txBody>
          <a:bodyPr wrap="square" lIns="0" tIns="0" rIns="0" bIns="0" rtlCol="0" anchor="t">
            <a:spAutoFit/>
          </a:bodyPr>
          <a:lstStyle/>
          <a:p>
            <a:pPr algn="l" indent="0" marL="0">
              <a:buNone/>
            </a:pPr>
            <a:r>
              <a:rPr lang="en-US" sz="950" dirty="0">
                <a:solidFill>
                  <a:srgbClr val="E3F2FD"/>
                </a:solidFill>
                <a:latin typeface="Space Mono" pitchFamily="34" charset="0"/>
                <a:ea typeface="Space Mono" pitchFamily="34" charset="-122"/>
                <a:cs typeface="Space Mono" pitchFamily="34" charset="-120"/>
              </a:rPr>
              <a:t>PASSER À L'ACTION</a:t>
            </a:r>
            <a:endParaRPr lang="en-US" sz="950" dirty="0"/>
          </a:p>
        </p:txBody>
      </p:sp>
      <p:sp>
        <p:nvSpPr>
          <p:cNvPr id="28" name="Text 25"/>
          <p:cNvSpPr/>
          <p:nvPr/>
        </p:nvSpPr>
        <p:spPr>
          <a:xfrm>
            <a:off x="7065169" y="1912739"/>
            <a:ext cx="1850231" cy="514350"/>
          </a:xfrm>
          <a:prstGeom prst="rect">
            <a:avLst/>
          </a:prstGeom>
          <a:noFill/>
          <a:ln/>
        </p:spPr>
        <p:txBody>
          <a:bodyPr wrap="square" lIns="0" tIns="0" rIns="0" bIns="0" rtlCol="0" anchor="t">
            <a:spAutoFit/>
          </a:bodyPr>
          <a:lstStyle/>
          <a:p>
            <a:pPr algn="l" indent="0" marL="0">
              <a:lnSpc>
                <a:spcPct val="128000"/>
              </a:lnSpc>
              <a:buNone/>
            </a:pPr>
            <a:r>
              <a:rPr lang="en-US" sz="800" dirty="0">
                <a:solidFill>
                  <a:srgbClr val="E3F2FD">
                    <a:alpha val="90000"/>
                  </a:srgbClr>
                </a:solidFill>
                <a:latin typeface="Roboto Light" pitchFamily="34" charset="0"/>
                <a:ea typeface="Roboto Light" pitchFamily="34" charset="-122"/>
                <a:cs typeface="Roboto Light" pitchFamily="34" charset="-120"/>
              </a:rPr>
              <a:t>Protégez vos créations dès aujourd'hui et donnez à votre pays les leviers d'une économie fondée sur la connaissance.</a:t>
            </a:r>
            <a:endParaRPr lang="en-US" sz="800" dirty="0"/>
          </a:p>
        </p:txBody>
      </p:sp>
      <p:pic>
        <p:nvPicPr>
          <p:cNvPr id="29" name="Image 1" descr="preencoded.png">    </p:cNvPr>
          <p:cNvPicPr>
            <a:picLocks noChangeAspect="1"/>
          </p:cNvPicPr>
          <p:nvPr/>
        </p:nvPicPr>
        <p:blipFill>
          <a:blip r:embed="rId2"/>
          <a:stretch>
            <a:fillRect/>
          </a:stretch>
        </p:blipFill>
        <p:spPr>
          <a:xfrm>
            <a:off x="7065169" y="2760166"/>
            <a:ext cx="114300" cy="114300"/>
          </a:xfrm>
          <a:prstGeom prst="rect">
            <a:avLst/>
          </a:prstGeom>
        </p:spPr>
      </p:pic>
      <p:sp>
        <p:nvSpPr>
          <p:cNvPr id="30" name="Text 26"/>
          <p:cNvSpPr/>
          <p:nvPr/>
        </p:nvSpPr>
        <p:spPr>
          <a:xfrm>
            <a:off x="7286625" y="2748558"/>
            <a:ext cx="685800" cy="137517"/>
          </a:xfrm>
          <a:prstGeom prst="rect">
            <a:avLst/>
          </a:prstGeom>
          <a:noFill/>
          <a:ln/>
        </p:spPr>
        <p:txBody>
          <a:bodyPr wrap="none" lIns="0" tIns="0" rIns="0" bIns="0" rtlCol="0" anchor="t">
            <a:spAutoFit/>
          </a:bodyPr>
          <a:lstStyle/>
          <a:p>
            <a:pPr algn="l" indent="0" marL="0">
              <a:buNone/>
            </a:pPr>
            <a:r>
              <a:rPr lang="en-US" sz="650" dirty="0">
                <a:solidFill>
                  <a:srgbClr val="E3F2FD"/>
                </a:solidFill>
                <a:latin typeface="Space Mono" pitchFamily="34" charset="0"/>
                <a:ea typeface="Space Mono" pitchFamily="34" charset="-122"/>
                <a:cs typeface="Space Mono" pitchFamily="34" charset="-120"/>
              </a:rPr>
              <a:t>www.oapi.int</a:t>
            </a:r>
            <a:endParaRPr lang="en-US" sz="650" dirty="0"/>
          </a:p>
        </p:txBody>
      </p:sp>
      <p:pic>
        <p:nvPicPr>
          <p:cNvPr id="31" name="Image 2" descr="preencoded.png">    </p:cNvPr>
          <p:cNvPicPr>
            <a:picLocks noChangeAspect="1"/>
          </p:cNvPicPr>
          <p:nvPr/>
        </p:nvPicPr>
        <p:blipFill>
          <a:blip r:embed="rId3"/>
          <a:stretch>
            <a:fillRect/>
          </a:stretch>
        </p:blipFill>
        <p:spPr>
          <a:xfrm>
            <a:off x="7065169" y="3004840"/>
            <a:ext cx="114300" cy="114300"/>
          </a:xfrm>
          <a:prstGeom prst="rect">
            <a:avLst/>
          </a:prstGeom>
        </p:spPr>
      </p:pic>
      <p:sp>
        <p:nvSpPr>
          <p:cNvPr id="32" name="Text 27"/>
          <p:cNvSpPr/>
          <p:nvPr/>
        </p:nvSpPr>
        <p:spPr>
          <a:xfrm>
            <a:off x="7286625" y="2993231"/>
            <a:ext cx="742950" cy="137517"/>
          </a:xfrm>
          <a:prstGeom prst="rect">
            <a:avLst/>
          </a:prstGeom>
          <a:noFill/>
          <a:ln/>
        </p:spPr>
        <p:txBody>
          <a:bodyPr wrap="none" lIns="0" tIns="0" rIns="0" bIns="0" rtlCol="0" anchor="t">
            <a:spAutoFit/>
          </a:bodyPr>
          <a:lstStyle/>
          <a:p>
            <a:pPr algn="l" indent="0" marL="0">
              <a:buNone/>
            </a:pPr>
            <a:r>
              <a:rPr lang="en-US" sz="650" dirty="0">
                <a:solidFill>
                  <a:srgbClr val="E3F2FD"/>
                </a:solidFill>
                <a:latin typeface="Space Mono" pitchFamily="34" charset="0"/>
                <a:ea typeface="Space Mono" pitchFamily="34" charset="-122"/>
                <a:cs typeface="Space Mono" pitchFamily="34" charset="-120"/>
              </a:rPr>
              <a:t>oapi@oapi.int</a:t>
            </a:r>
            <a:endParaRPr lang="en-US" sz="650" dirty="0"/>
          </a:p>
        </p:txBody>
      </p:sp>
      <p:pic>
        <p:nvPicPr>
          <p:cNvPr id="33" name="Image 3" descr="preencoded.png">    </p:cNvPr>
          <p:cNvPicPr>
            <a:picLocks noChangeAspect="1"/>
          </p:cNvPicPr>
          <p:nvPr/>
        </p:nvPicPr>
        <p:blipFill>
          <a:blip r:embed="rId4"/>
          <a:stretch>
            <a:fillRect/>
          </a:stretch>
        </p:blipFill>
        <p:spPr>
          <a:xfrm>
            <a:off x="7065169" y="3249513"/>
            <a:ext cx="85725" cy="114300"/>
          </a:xfrm>
          <a:prstGeom prst="rect">
            <a:avLst/>
          </a:prstGeom>
        </p:spPr>
      </p:pic>
      <p:sp>
        <p:nvSpPr>
          <p:cNvPr id="34" name="Text 28"/>
          <p:cNvSpPr/>
          <p:nvPr/>
        </p:nvSpPr>
        <p:spPr>
          <a:xfrm>
            <a:off x="7258050" y="3237905"/>
            <a:ext cx="971550" cy="137517"/>
          </a:xfrm>
          <a:prstGeom prst="rect">
            <a:avLst/>
          </a:prstGeom>
          <a:noFill/>
          <a:ln/>
        </p:spPr>
        <p:txBody>
          <a:bodyPr wrap="none" lIns="0" tIns="0" rIns="0" bIns="0" rtlCol="0" anchor="t">
            <a:spAutoFit/>
          </a:bodyPr>
          <a:lstStyle/>
          <a:p>
            <a:pPr algn="l" indent="0" marL="0">
              <a:buNone/>
            </a:pPr>
            <a:r>
              <a:rPr lang="en-US" sz="650" dirty="0">
                <a:solidFill>
                  <a:srgbClr val="E3F2FD"/>
                </a:solidFill>
                <a:latin typeface="Space Mono" pitchFamily="34" charset="0"/>
                <a:ea typeface="Space Mono" pitchFamily="34" charset="-122"/>
                <a:cs typeface="Space Mono" pitchFamily="34" charset="-120"/>
              </a:rPr>
              <a:t>Yaoundé, Cameroun</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Shape 0"/>
          <p:cNvSpPr/>
          <p:nvPr/>
        </p:nvSpPr>
        <p:spPr>
          <a:xfrm>
            <a:off x="14288" y="14288"/>
            <a:ext cx="9115425" cy="1278731"/>
          </a:xfrm>
          <a:prstGeom prst="rect">
            <a:avLst/>
          </a:prstGeom>
          <a:solidFill>
            <a:srgbClr val="000000">
              <a:alpha val="0"/>
            </a:srgbClr>
          </a:solidFill>
          <a:ln w="9144">
            <a:solidFill>
              <a:srgbClr val="1A237E"/>
            </a:solidFill>
            <a:prstDash val="solid"/>
          </a:ln>
        </p:spPr>
      </p:sp>
      <p:sp>
        <p:nvSpPr>
          <p:cNvPr id="4" name="Text 1"/>
          <p:cNvSpPr/>
          <p:nvPr/>
        </p:nvSpPr>
        <p:spPr>
          <a:xfrm>
            <a:off x="228600" y="615255"/>
            <a:ext cx="8686800" cy="291108"/>
          </a:xfrm>
          <a:prstGeom prst="rect">
            <a:avLst/>
          </a:prstGeom>
          <a:noFill/>
          <a:ln/>
        </p:spPr>
        <p:txBody>
          <a:bodyPr wrap="square" lIns="0" tIns="0" rIns="0" bIns="0" rtlCol="0" anchor="t">
            <a:spAutoFit/>
          </a:bodyPr>
          <a:lstStyle/>
          <a:p>
            <a:pPr algn="l" indent="0" marL="0">
              <a:buNone/>
            </a:pPr>
            <a:r>
              <a:rPr lang="en-US" sz="1600" b="1" dirty="0">
                <a:solidFill>
                  <a:srgbClr val="1A237E"/>
                </a:solidFill>
                <a:latin typeface="Space Grotesk Bold" pitchFamily="34" charset="0"/>
                <a:ea typeface="Space Grotesk Bold" pitchFamily="34" charset="-122"/>
                <a:cs typeface="Space Grotesk Bold" pitchFamily="34" charset="-120"/>
              </a:rPr>
              <a:t>QU'EST-CE QUE L'OAPI ?</a:t>
            </a:r>
            <a:endParaRPr lang="en-US" sz="1600" dirty="0"/>
          </a:p>
        </p:txBody>
      </p:sp>
      <p:sp>
        <p:nvSpPr>
          <p:cNvPr id="5" name="Shape 2"/>
          <p:cNvSpPr/>
          <p:nvPr/>
        </p:nvSpPr>
        <p:spPr>
          <a:xfrm>
            <a:off x="14288" y="1293019"/>
            <a:ext cx="4557713" cy="3836194"/>
          </a:xfrm>
          <a:prstGeom prst="rect">
            <a:avLst/>
          </a:prstGeom>
          <a:solidFill>
            <a:srgbClr val="000000">
              <a:alpha val="0"/>
            </a:srgbClr>
          </a:solidFill>
          <a:ln w="9144">
            <a:solidFill>
              <a:srgbClr val="1A237E"/>
            </a:solidFill>
            <a:prstDash val="solid"/>
          </a:ln>
        </p:spPr>
      </p:sp>
      <p:sp>
        <p:nvSpPr>
          <p:cNvPr id="6" name="Text 3"/>
          <p:cNvSpPr/>
          <p:nvPr/>
        </p:nvSpPr>
        <p:spPr>
          <a:xfrm>
            <a:off x="228600" y="1614488"/>
            <a:ext cx="4129088" cy="191095"/>
          </a:xfrm>
          <a:prstGeom prst="rect">
            <a:avLst/>
          </a:prstGeom>
          <a:noFill/>
          <a:ln/>
        </p:spPr>
        <p:txBody>
          <a:bodyPr wrap="square" lIns="0" tIns="0" rIns="0" bIns="0" rtlCol="0" anchor="t">
            <a:spAutoFit/>
          </a:bodyPr>
          <a:lstStyle/>
          <a:p>
            <a:pPr algn="l" indent="0" marL="0">
              <a:buNone/>
            </a:pPr>
            <a:r>
              <a:rPr lang="en-US" sz="950" dirty="0">
                <a:solidFill>
                  <a:srgbClr val="BF360C"/>
                </a:solidFill>
                <a:latin typeface="Space Mono" pitchFamily="34" charset="0"/>
                <a:ea typeface="Space Mono" pitchFamily="34" charset="-122"/>
                <a:cs typeface="Space Mono" pitchFamily="34" charset="-120"/>
              </a:rPr>
              <a:t>UN OFFICE RÉGIONAL UNIQUE</a:t>
            </a:r>
            <a:endParaRPr lang="en-US" sz="950" dirty="0"/>
          </a:p>
        </p:txBody>
      </p:sp>
      <p:sp>
        <p:nvSpPr>
          <p:cNvPr id="7" name="Text 4"/>
          <p:cNvSpPr/>
          <p:nvPr/>
        </p:nvSpPr>
        <p:spPr>
          <a:xfrm>
            <a:off x="228600" y="1912739"/>
            <a:ext cx="4129088" cy="514350"/>
          </a:xfrm>
          <a:prstGeom prst="rect">
            <a:avLst/>
          </a:prstGeom>
          <a:noFill/>
          <a:ln/>
        </p:spPr>
        <p:txBody>
          <a:bodyPr wrap="square" lIns="0" tIns="0" rIns="0" bIns="0" rtlCol="0" anchor="t">
            <a:spAutoFit/>
          </a:bodyPr>
          <a:lstStyle/>
          <a:p>
            <a:pPr algn="l" indent="0" marL="0">
              <a:lnSpc>
                <a:spcPct val="128000"/>
              </a:lnSpc>
              <a:buNone/>
            </a:pPr>
            <a:r>
              <a:rPr lang="en-US" sz="800" dirty="0">
                <a:solidFill>
                  <a:srgbClr val="000000"/>
                </a:solidFill>
                <a:latin typeface="Roboto Light" pitchFamily="34" charset="0"/>
                <a:ea typeface="Roboto Light" pitchFamily="34" charset="-122"/>
                <a:cs typeface="Roboto Light" pitchFamily="34" charset="-120"/>
              </a:rPr>
              <a:t>L'Organisation Africaine de la Propriété Intellectuelle (OAPI) est un organisme intergouvernemental unique au monde. Fondée par l'Accord de Libreville en 1962 et régie par l'Accord de Bangui, elle simplifie la protection de l'innovation en Afrique.</a:t>
            </a:r>
            <a:endParaRPr lang="en-US" sz="800" dirty="0"/>
          </a:p>
        </p:txBody>
      </p:sp>
      <p:sp>
        <p:nvSpPr>
          <p:cNvPr id="8" name="Text 5"/>
          <p:cNvSpPr/>
          <p:nvPr/>
        </p:nvSpPr>
        <p:spPr>
          <a:xfrm>
            <a:off x="407194" y="2677120"/>
            <a:ext cx="3950494" cy="267891"/>
          </a:xfrm>
          <a:prstGeom prst="rect">
            <a:avLst/>
          </a:prstGeom>
          <a:noFill/>
          <a:ln/>
        </p:spPr>
        <p:txBody>
          <a:bodyPr wrap="square" lIns="0" tIns="0" rIns="0" bIns="0" rtlCol="0" anchor="t">
            <a:spAutoFit/>
          </a:bodyPr>
          <a:lstStyle/>
          <a:p>
            <a:pPr algn="l" indent="0" marL="0">
              <a:buNone/>
            </a:pPr>
            <a:r>
              <a:rPr lang="en-US" sz="800" b="1" dirty="0">
                <a:solidFill>
                  <a:srgbClr val="000000"/>
                </a:solidFill>
                <a:latin typeface="Roboto" pitchFamily="34" charset="0"/>
                <a:ea typeface="Roboto" pitchFamily="34" charset="-122"/>
                <a:cs typeface="Roboto" pitchFamily="34" charset="-120"/>
              </a:rPr>
              <a:t>Système uniforme :</a:t>
            </a:r>
            <a:r>
              <a:rPr lang="en-US" sz="850" dirty="0">
                <a:solidFill>
                  <a:srgbClr val="000000"/>
                </a:solidFill>
                <a:latin typeface="Roboto" pitchFamily="34" charset="0"/>
                <a:ea typeface="Roboto" pitchFamily="34" charset="-122"/>
                <a:cs typeface="Roboto" pitchFamily="34" charset="-120"/>
              </a:rPr>
              <a:t> Un seul dépôt auprès de l'OAPI produit des effets </a:t>
            </a:r>
            <a:r>
              <a:rPr lang="en-US" sz="850" dirty="0">
                <a:solidFill>
                  <a:srgbClr val="000000"/>
                </a:solidFill>
                <a:latin typeface="Roboto" pitchFamily="34" charset="0"/>
                <a:ea typeface="Roboto" pitchFamily="34" charset="-122"/>
                <a:cs typeface="Roboto" pitchFamily="34" charset="-120"/>
              </a:rPr>
              <a:t>juridiques directs dans tous ses États membres.</a:t>
            </a:r>
            <a:endParaRPr lang="en-US" sz="800" dirty="0"/>
          </a:p>
        </p:txBody>
      </p:sp>
      <p:sp>
        <p:nvSpPr>
          <p:cNvPr id="9" name="Text 6"/>
          <p:cNvSpPr/>
          <p:nvPr/>
        </p:nvSpPr>
        <p:spPr>
          <a:xfrm>
            <a:off x="407194" y="3052167"/>
            <a:ext cx="3950494" cy="267891"/>
          </a:xfrm>
          <a:prstGeom prst="rect">
            <a:avLst/>
          </a:prstGeom>
          <a:noFill/>
          <a:ln/>
        </p:spPr>
        <p:txBody>
          <a:bodyPr wrap="square" lIns="0" tIns="0" rIns="0" bIns="0" rtlCol="0" anchor="t">
            <a:spAutoFit/>
          </a:bodyPr>
          <a:lstStyle/>
          <a:p>
            <a:pPr algn="l" indent="0" marL="0">
              <a:buNone/>
            </a:pPr>
            <a:r>
              <a:rPr lang="en-US" sz="800" b="1" dirty="0">
                <a:solidFill>
                  <a:srgbClr val="000000"/>
                </a:solidFill>
                <a:latin typeface="Roboto" pitchFamily="34" charset="0"/>
                <a:ea typeface="Roboto" pitchFamily="34" charset="-122"/>
                <a:cs typeface="Roboto" pitchFamily="34" charset="-120"/>
              </a:rPr>
              <a:t>Législation commune :</a:t>
            </a:r>
            <a:r>
              <a:rPr lang="en-US" sz="850" dirty="0">
                <a:solidFill>
                  <a:srgbClr val="000000"/>
                </a:solidFill>
                <a:latin typeface="Roboto" pitchFamily="34" charset="0"/>
                <a:ea typeface="Roboto" pitchFamily="34" charset="-122"/>
                <a:cs typeface="Roboto" pitchFamily="34" charset="-120"/>
              </a:rPr>
              <a:t> Une loi unique régit la propriété intellectuelle, évitant </a:t>
            </a:r>
            <a:r>
              <a:rPr lang="en-US" sz="850" dirty="0">
                <a:solidFill>
                  <a:srgbClr val="000000"/>
                </a:solidFill>
                <a:latin typeface="Roboto" pitchFamily="34" charset="0"/>
                <a:ea typeface="Roboto" pitchFamily="34" charset="-122"/>
                <a:cs typeface="Roboto" pitchFamily="34" charset="-120"/>
              </a:rPr>
              <a:t>la complexité des législations nationales.</a:t>
            </a:r>
            <a:endParaRPr lang="en-US" sz="800" dirty="0"/>
          </a:p>
        </p:txBody>
      </p:sp>
      <p:sp>
        <p:nvSpPr>
          <p:cNvPr id="10" name="Shape 7"/>
          <p:cNvSpPr/>
          <p:nvPr/>
        </p:nvSpPr>
        <p:spPr>
          <a:xfrm>
            <a:off x="4572000" y="1293019"/>
            <a:ext cx="2278856" cy="3836194"/>
          </a:xfrm>
          <a:prstGeom prst="rect">
            <a:avLst/>
          </a:prstGeom>
          <a:solidFill>
            <a:srgbClr val="1A237E"/>
          </a:solidFill>
          <a:ln w="9144">
            <a:solidFill>
              <a:srgbClr val="1A237E"/>
            </a:solidFill>
            <a:prstDash val="solid"/>
          </a:ln>
        </p:spPr>
      </p:sp>
      <p:sp>
        <p:nvSpPr>
          <p:cNvPr id="11" name="Text 8"/>
          <p:cNvSpPr/>
          <p:nvPr/>
        </p:nvSpPr>
        <p:spPr>
          <a:xfrm>
            <a:off x="4786313" y="1614488"/>
            <a:ext cx="1850231" cy="191095"/>
          </a:xfrm>
          <a:prstGeom prst="rect">
            <a:avLst/>
          </a:prstGeom>
          <a:noFill/>
          <a:ln/>
        </p:spPr>
        <p:txBody>
          <a:bodyPr wrap="square" lIns="0" tIns="0" rIns="0" bIns="0" rtlCol="0" anchor="t">
            <a:spAutoFit/>
          </a:bodyPr>
          <a:lstStyle/>
          <a:p>
            <a:pPr algn="l" indent="0" marL="0">
              <a:buNone/>
            </a:pPr>
            <a:r>
              <a:rPr lang="en-US" sz="950" dirty="0">
                <a:solidFill>
                  <a:srgbClr val="E3F2FD"/>
                </a:solidFill>
                <a:latin typeface="Space Mono" pitchFamily="34" charset="0"/>
                <a:ea typeface="Space Mono" pitchFamily="34" charset="-122"/>
                <a:cs typeface="Space Mono" pitchFamily="34" charset="-120"/>
              </a:rPr>
              <a:t>CHIFFRES CLÉS</a:t>
            </a:r>
            <a:endParaRPr lang="en-US" sz="950" dirty="0"/>
          </a:p>
        </p:txBody>
      </p:sp>
      <p:sp>
        <p:nvSpPr>
          <p:cNvPr id="12" name="Text 9"/>
          <p:cNvSpPr/>
          <p:nvPr/>
        </p:nvSpPr>
        <p:spPr>
          <a:xfrm>
            <a:off x="4786313" y="1948458"/>
            <a:ext cx="1850231" cy="342900"/>
          </a:xfrm>
          <a:prstGeom prst="rect">
            <a:avLst/>
          </a:prstGeom>
          <a:noFill/>
          <a:ln/>
        </p:spPr>
        <p:txBody>
          <a:bodyPr wrap="none" lIns="0" tIns="0" rIns="0" bIns="0" rtlCol="0" anchor="t">
            <a:spAutoFit/>
          </a:bodyPr>
          <a:lstStyle/>
          <a:p>
            <a:pPr algn="l" indent="0" marL="0">
              <a:lnSpc>
                <a:spcPct val="80000"/>
              </a:lnSpc>
              <a:buNone/>
            </a:pPr>
            <a:r>
              <a:rPr lang="en-US" sz="2450" b="1" dirty="0">
                <a:solidFill>
                  <a:srgbClr val="BF360C"/>
                </a:solidFill>
                <a:latin typeface="Space Grotesk Bold" pitchFamily="34" charset="0"/>
                <a:ea typeface="Space Grotesk Bold" pitchFamily="34" charset="-122"/>
                <a:cs typeface="Space Grotesk Bold" pitchFamily="34" charset="-120"/>
              </a:rPr>
              <a:t>17</a:t>
            </a:r>
            <a:endParaRPr lang="en-US" sz="2450" dirty="0"/>
          </a:p>
        </p:txBody>
      </p:sp>
      <p:sp>
        <p:nvSpPr>
          <p:cNvPr id="13" name="Text 10"/>
          <p:cNvSpPr/>
          <p:nvPr/>
        </p:nvSpPr>
        <p:spPr>
          <a:xfrm>
            <a:off x="4786313" y="2327077"/>
            <a:ext cx="1850231" cy="126802"/>
          </a:xfrm>
          <a:prstGeom prst="rect">
            <a:avLst/>
          </a:prstGeom>
          <a:noFill/>
          <a:ln/>
        </p:spPr>
        <p:txBody>
          <a:bodyPr wrap="square" lIns="0" tIns="0" rIns="0" bIns="0" rtlCol="0" anchor="t">
            <a:spAutoFit/>
          </a:bodyPr>
          <a:lstStyle/>
          <a:p>
            <a:pPr algn="l" indent="0" marL="0">
              <a:buNone/>
            </a:pPr>
            <a:r>
              <a:rPr lang="en-US" sz="600" spc="1" kern="0" dirty="0">
                <a:solidFill>
                  <a:srgbClr val="E3F2FD"/>
                </a:solidFill>
                <a:latin typeface="Space Mono" pitchFamily="34" charset="0"/>
                <a:ea typeface="Space Mono" pitchFamily="34" charset="-122"/>
                <a:cs typeface="Space Mono" pitchFamily="34" charset="-120"/>
              </a:rPr>
              <a:t>ÉTATS MEMBRES</a:t>
            </a:r>
            <a:endParaRPr lang="en-US" sz="600" dirty="0"/>
          </a:p>
        </p:txBody>
      </p:sp>
      <p:sp>
        <p:nvSpPr>
          <p:cNvPr id="14" name="Text 11"/>
          <p:cNvSpPr/>
          <p:nvPr/>
        </p:nvSpPr>
        <p:spPr>
          <a:xfrm>
            <a:off x="4786313" y="2596753"/>
            <a:ext cx="1850231" cy="342900"/>
          </a:xfrm>
          <a:prstGeom prst="rect">
            <a:avLst/>
          </a:prstGeom>
          <a:noFill/>
          <a:ln/>
        </p:spPr>
        <p:txBody>
          <a:bodyPr wrap="none" lIns="0" tIns="0" rIns="0" bIns="0" rtlCol="0" anchor="t">
            <a:spAutoFit/>
          </a:bodyPr>
          <a:lstStyle/>
          <a:p>
            <a:pPr algn="l" indent="0" marL="0">
              <a:lnSpc>
                <a:spcPct val="80000"/>
              </a:lnSpc>
              <a:buNone/>
            </a:pPr>
            <a:r>
              <a:rPr lang="en-US" sz="2450" b="1" dirty="0">
                <a:solidFill>
                  <a:srgbClr val="BF360C"/>
                </a:solidFill>
                <a:latin typeface="Space Grotesk Bold" pitchFamily="34" charset="0"/>
                <a:ea typeface="Space Grotesk Bold" pitchFamily="34" charset="-122"/>
                <a:cs typeface="Space Grotesk Bold" pitchFamily="34" charset="-120"/>
              </a:rPr>
              <a:t>+280M</a:t>
            </a:r>
            <a:endParaRPr lang="en-US" sz="2450" dirty="0"/>
          </a:p>
        </p:txBody>
      </p:sp>
      <p:sp>
        <p:nvSpPr>
          <p:cNvPr id="15" name="Text 12"/>
          <p:cNvSpPr/>
          <p:nvPr/>
        </p:nvSpPr>
        <p:spPr>
          <a:xfrm>
            <a:off x="4786313" y="2975372"/>
            <a:ext cx="1850231" cy="126802"/>
          </a:xfrm>
          <a:prstGeom prst="rect">
            <a:avLst/>
          </a:prstGeom>
          <a:noFill/>
          <a:ln/>
        </p:spPr>
        <p:txBody>
          <a:bodyPr wrap="square" lIns="0" tIns="0" rIns="0" bIns="0" rtlCol="0" anchor="t">
            <a:spAutoFit/>
          </a:bodyPr>
          <a:lstStyle/>
          <a:p>
            <a:pPr algn="l" indent="0" marL="0">
              <a:buNone/>
            </a:pPr>
            <a:r>
              <a:rPr lang="en-US" sz="600" spc="1" kern="0" dirty="0">
                <a:solidFill>
                  <a:srgbClr val="E3F2FD"/>
                </a:solidFill>
                <a:latin typeface="Space Mono" pitchFamily="34" charset="0"/>
                <a:ea typeface="Space Mono" pitchFamily="34" charset="-122"/>
                <a:cs typeface="Space Mono" pitchFamily="34" charset="-120"/>
              </a:rPr>
              <a:t>HABITANTS COUVERTS</a:t>
            </a:r>
            <a:endParaRPr lang="en-US" sz="600" dirty="0"/>
          </a:p>
        </p:txBody>
      </p:sp>
      <p:sp>
        <p:nvSpPr>
          <p:cNvPr id="16" name="Text 13"/>
          <p:cNvSpPr/>
          <p:nvPr/>
        </p:nvSpPr>
        <p:spPr>
          <a:xfrm>
            <a:off x="4786313" y="3245048"/>
            <a:ext cx="1850231" cy="342900"/>
          </a:xfrm>
          <a:prstGeom prst="rect">
            <a:avLst/>
          </a:prstGeom>
          <a:noFill/>
          <a:ln/>
        </p:spPr>
        <p:txBody>
          <a:bodyPr wrap="none" lIns="0" tIns="0" rIns="0" bIns="0" rtlCol="0" anchor="t">
            <a:spAutoFit/>
          </a:bodyPr>
          <a:lstStyle/>
          <a:p>
            <a:pPr algn="l" indent="0" marL="0">
              <a:lnSpc>
                <a:spcPct val="80000"/>
              </a:lnSpc>
              <a:buNone/>
            </a:pPr>
            <a:r>
              <a:rPr lang="en-US" sz="2450" b="1" dirty="0">
                <a:solidFill>
                  <a:srgbClr val="BF360C"/>
                </a:solidFill>
                <a:latin typeface="Space Grotesk Bold" pitchFamily="34" charset="0"/>
                <a:ea typeface="Space Grotesk Bold" pitchFamily="34" charset="-122"/>
                <a:cs typeface="Space Grotesk Bold" pitchFamily="34" charset="-120"/>
              </a:rPr>
              <a:t>1962</a:t>
            </a:r>
            <a:endParaRPr lang="en-US" sz="2450" dirty="0"/>
          </a:p>
        </p:txBody>
      </p:sp>
      <p:sp>
        <p:nvSpPr>
          <p:cNvPr id="17" name="Text 14"/>
          <p:cNvSpPr/>
          <p:nvPr/>
        </p:nvSpPr>
        <p:spPr>
          <a:xfrm>
            <a:off x="4786313" y="3623667"/>
            <a:ext cx="1850231" cy="126802"/>
          </a:xfrm>
          <a:prstGeom prst="rect">
            <a:avLst/>
          </a:prstGeom>
          <a:noFill/>
          <a:ln/>
        </p:spPr>
        <p:txBody>
          <a:bodyPr wrap="square" lIns="0" tIns="0" rIns="0" bIns="0" rtlCol="0" anchor="t">
            <a:spAutoFit/>
          </a:bodyPr>
          <a:lstStyle/>
          <a:p>
            <a:pPr algn="l" indent="0" marL="0">
              <a:buNone/>
            </a:pPr>
            <a:r>
              <a:rPr lang="en-US" sz="600" spc="1" kern="0" dirty="0">
                <a:solidFill>
                  <a:srgbClr val="E3F2FD"/>
                </a:solidFill>
                <a:latin typeface="Space Mono" pitchFamily="34" charset="0"/>
                <a:ea typeface="Space Mono" pitchFamily="34" charset="-122"/>
                <a:cs typeface="Space Mono" pitchFamily="34" charset="-120"/>
              </a:rPr>
              <a:t>ANNÉE DE CRÉATION</a:t>
            </a:r>
            <a:endParaRPr lang="en-US" sz="600" dirty="0"/>
          </a:p>
        </p:txBody>
      </p:sp>
      <p:sp>
        <p:nvSpPr>
          <p:cNvPr id="18" name="Shape 15"/>
          <p:cNvSpPr/>
          <p:nvPr/>
        </p:nvSpPr>
        <p:spPr>
          <a:xfrm>
            <a:off x="6850856" y="1293019"/>
            <a:ext cx="2278856" cy="3836194"/>
          </a:xfrm>
          <a:prstGeom prst="rect">
            <a:avLst/>
          </a:prstGeom>
          <a:solidFill>
            <a:srgbClr val="000000">
              <a:alpha val="0"/>
            </a:srgbClr>
          </a:solidFill>
          <a:ln w="9144">
            <a:solidFill>
              <a:srgbClr val="1A237E"/>
            </a:solidFill>
            <a:prstDash val="solid"/>
          </a:ln>
        </p:spPr>
      </p:sp>
      <p:sp>
        <p:nvSpPr>
          <p:cNvPr id="19" name="Text 16"/>
          <p:cNvSpPr/>
          <p:nvPr/>
        </p:nvSpPr>
        <p:spPr>
          <a:xfrm>
            <a:off x="7065169" y="1614488"/>
            <a:ext cx="1850231" cy="191095"/>
          </a:xfrm>
          <a:prstGeom prst="rect">
            <a:avLst/>
          </a:prstGeom>
          <a:noFill/>
          <a:ln/>
        </p:spPr>
        <p:txBody>
          <a:bodyPr wrap="square" lIns="0" tIns="0" rIns="0" bIns="0" rtlCol="0" anchor="t">
            <a:spAutoFit/>
          </a:bodyPr>
          <a:lstStyle/>
          <a:p>
            <a:pPr algn="l" indent="0" marL="0">
              <a:buNone/>
            </a:pPr>
            <a:r>
              <a:rPr lang="en-US" sz="950" dirty="0">
                <a:solidFill>
                  <a:srgbClr val="BF360C"/>
                </a:solidFill>
                <a:latin typeface="Space Mono" pitchFamily="34" charset="0"/>
                <a:ea typeface="Space Mono" pitchFamily="34" charset="-122"/>
                <a:cs typeface="Space Mono" pitchFamily="34" charset="-120"/>
              </a:rPr>
              <a:t>INTÉGRATION MONDIALE</a:t>
            </a:r>
            <a:endParaRPr lang="en-US" sz="950" dirty="0"/>
          </a:p>
        </p:txBody>
      </p:sp>
      <p:sp>
        <p:nvSpPr>
          <p:cNvPr id="20" name="Text 17"/>
          <p:cNvSpPr/>
          <p:nvPr/>
        </p:nvSpPr>
        <p:spPr>
          <a:xfrm>
            <a:off x="7065169" y="1912739"/>
            <a:ext cx="1850231" cy="685800"/>
          </a:xfrm>
          <a:prstGeom prst="rect">
            <a:avLst/>
          </a:prstGeom>
          <a:noFill/>
          <a:ln/>
        </p:spPr>
        <p:txBody>
          <a:bodyPr wrap="square" lIns="0" tIns="0" rIns="0" bIns="0" rtlCol="0" anchor="t">
            <a:spAutoFit/>
          </a:bodyPr>
          <a:lstStyle/>
          <a:p>
            <a:pPr algn="l" indent="0" marL="0">
              <a:lnSpc>
                <a:spcPct val="128000"/>
              </a:lnSpc>
              <a:buNone/>
            </a:pPr>
            <a:r>
              <a:rPr lang="en-US" sz="800" dirty="0">
                <a:solidFill>
                  <a:srgbClr val="000000"/>
                </a:solidFill>
                <a:latin typeface="Roboto Light" pitchFamily="34" charset="0"/>
                <a:ea typeface="Roboto Light" pitchFamily="34" charset="-122"/>
                <a:cs typeface="Roboto Light" pitchFamily="34" charset="-120"/>
              </a:rPr>
              <a:t>L'OAPI n'est pas isolée. Elle sert de passerelle directe vers les écosystèmes mondiaux en étant pleinement intégrée aux traités gérés par l'OMPI.</a:t>
            </a:r>
            <a:endParaRPr lang="en-US" sz="800" dirty="0"/>
          </a:p>
        </p:txBody>
      </p:sp>
      <p:sp>
        <p:nvSpPr>
          <p:cNvPr id="21" name="Text 18"/>
          <p:cNvSpPr/>
          <p:nvPr/>
        </p:nvSpPr>
        <p:spPr>
          <a:xfrm>
            <a:off x="7243763" y="2848570"/>
            <a:ext cx="1671638" cy="267891"/>
          </a:xfrm>
          <a:prstGeom prst="rect">
            <a:avLst/>
          </a:prstGeom>
          <a:noFill/>
          <a:ln/>
        </p:spPr>
        <p:txBody>
          <a:bodyPr wrap="square" lIns="0" tIns="0" rIns="0" bIns="0" rtlCol="0" anchor="t">
            <a:spAutoFit/>
          </a:bodyPr>
          <a:lstStyle/>
          <a:p>
            <a:pPr algn="l" indent="0" marL="0">
              <a:buNone/>
            </a:pPr>
            <a:r>
              <a:rPr lang="en-US" sz="800" b="1" dirty="0">
                <a:solidFill>
                  <a:srgbClr val="000000"/>
                </a:solidFill>
                <a:latin typeface="Roboto" pitchFamily="34" charset="0"/>
                <a:ea typeface="Roboto" pitchFamily="34" charset="-122"/>
                <a:cs typeface="Roboto" pitchFamily="34" charset="-120"/>
              </a:rPr>
              <a:t>PCT :</a:t>
            </a:r>
            <a:r>
              <a:rPr lang="en-US" sz="850" dirty="0">
                <a:solidFill>
                  <a:srgbClr val="000000"/>
                </a:solidFill>
                <a:latin typeface="Roboto" pitchFamily="34" charset="0"/>
                <a:ea typeface="Roboto" pitchFamily="34" charset="-122"/>
                <a:cs typeface="Roboto" pitchFamily="34" charset="-120"/>
              </a:rPr>
              <a:t> Pour les brevets </a:t>
            </a:r>
            <a:r>
              <a:rPr lang="en-US" sz="850" dirty="0">
                <a:solidFill>
                  <a:srgbClr val="000000"/>
                </a:solidFill>
                <a:latin typeface="Roboto" pitchFamily="34" charset="0"/>
                <a:ea typeface="Roboto" pitchFamily="34" charset="-122"/>
                <a:cs typeface="Roboto" pitchFamily="34" charset="-120"/>
              </a:rPr>
              <a:t>internationaux.</a:t>
            </a:r>
            <a:endParaRPr lang="en-US" sz="800" dirty="0"/>
          </a:p>
        </p:txBody>
      </p:sp>
      <p:sp>
        <p:nvSpPr>
          <p:cNvPr id="22" name="Text 19"/>
          <p:cNvSpPr/>
          <p:nvPr/>
        </p:nvSpPr>
        <p:spPr>
          <a:xfrm>
            <a:off x="7243763" y="3223617"/>
            <a:ext cx="1671638" cy="267891"/>
          </a:xfrm>
          <a:prstGeom prst="rect">
            <a:avLst/>
          </a:prstGeom>
          <a:noFill/>
          <a:ln/>
        </p:spPr>
        <p:txBody>
          <a:bodyPr wrap="square" lIns="0" tIns="0" rIns="0" bIns="0" rtlCol="0" anchor="t">
            <a:spAutoFit/>
          </a:bodyPr>
          <a:lstStyle/>
          <a:p>
            <a:pPr algn="l" indent="0" marL="0">
              <a:buNone/>
            </a:pPr>
            <a:r>
              <a:rPr lang="en-US" sz="800" b="1" dirty="0">
                <a:solidFill>
                  <a:srgbClr val="000000"/>
                </a:solidFill>
                <a:latin typeface="Roboto" pitchFamily="34" charset="0"/>
                <a:ea typeface="Roboto" pitchFamily="34" charset="-122"/>
                <a:cs typeface="Roboto" pitchFamily="34" charset="-120"/>
              </a:rPr>
              <a:t>Madrid :</a:t>
            </a:r>
            <a:r>
              <a:rPr lang="en-US" sz="850" dirty="0">
                <a:solidFill>
                  <a:srgbClr val="000000"/>
                </a:solidFill>
                <a:latin typeface="Roboto" pitchFamily="34" charset="0"/>
                <a:ea typeface="Roboto" pitchFamily="34" charset="-122"/>
                <a:cs typeface="Roboto" pitchFamily="34" charset="-120"/>
              </a:rPr>
              <a:t> Pour les marques </a:t>
            </a:r>
            <a:r>
              <a:rPr lang="en-US" sz="850" dirty="0">
                <a:solidFill>
                  <a:srgbClr val="000000"/>
                </a:solidFill>
                <a:latin typeface="Roboto" pitchFamily="34" charset="0"/>
                <a:ea typeface="Roboto" pitchFamily="34" charset="-122"/>
                <a:cs typeface="Roboto" pitchFamily="34" charset="-120"/>
              </a:rPr>
              <a:t>internationales.</a:t>
            </a:r>
            <a:endParaRPr lang="en-US" sz="800" dirty="0"/>
          </a:p>
        </p:txBody>
      </p:sp>
      <p:sp>
        <p:nvSpPr>
          <p:cNvPr id="23" name="Text 20"/>
          <p:cNvSpPr/>
          <p:nvPr/>
        </p:nvSpPr>
        <p:spPr>
          <a:xfrm>
            <a:off x="7243763" y="3598664"/>
            <a:ext cx="1671638" cy="267891"/>
          </a:xfrm>
          <a:prstGeom prst="rect">
            <a:avLst/>
          </a:prstGeom>
          <a:noFill/>
          <a:ln/>
        </p:spPr>
        <p:txBody>
          <a:bodyPr wrap="square" lIns="0" tIns="0" rIns="0" bIns="0" rtlCol="0" anchor="t">
            <a:spAutoFit/>
          </a:bodyPr>
          <a:lstStyle/>
          <a:p>
            <a:pPr algn="l" indent="0" marL="0">
              <a:buNone/>
            </a:pPr>
            <a:r>
              <a:rPr lang="en-US" sz="800" b="1" dirty="0">
                <a:solidFill>
                  <a:srgbClr val="000000"/>
                </a:solidFill>
                <a:latin typeface="Roboto" pitchFamily="34" charset="0"/>
                <a:ea typeface="Roboto" pitchFamily="34" charset="-122"/>
                <a:cs typeface="Roboto" pitchFamily="34" charset="-120"/>
              </a:rPr>
              <a:t>La Haye :</a:t>
            </a:r>
            <a:r>
              <a:rPr lang="en-US" sz="850" dirty="0">
                <a:solidFill>
                  <a:srgbClr val="000000"/>
                </a:solidFill>
                <a:latin typeface="Roboto" pitchFamily="34" charset="0"/>
                <a:ea typeface="Roboto" pitchFamily="34" charset="-122"/>
                <a:cs typeface="Roboto" pitchFamily="34" charset="-120"/>
              </a:rPr>
              <a:t> Pour les dessins et </a:t>
            </a:r>
            <a:r>
              <a:rPr lang="en-US" sz="850" dirty="0">
                <a:solidFill>
                  <a:srgbClr val="000000"/>
                </a:solidFill>
                <a:latin typeface="Roboto" pitchFamily="34" charset="0"/>
                <a:ea typeface="Roboto" pitchFamily="34" charset="-122"/>
                <a:cs typeface="Roboto" pitchFamily="34" charset="-120"/>
              </a:rPr>
              <a:t>modèles.</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Shape 0"/>
          <p:cNvSpPr/>
          <p:nvPr/>
        </p:nvSpPr>
        <p:spPr>
          <a:xfrm>
            <a:off x="14288" y="14288"/>
            <a:ext cx="9115425" cy="1278731"/>
          </a:xfrm>
          <a:prstGeom prst="rect">
            <a:avLst/>
          </a:prstGeom>
          <a:solidFill>
            <a:srgbClr val="000000">
              <a:alpha val="0"/>
            </a:srgbClr>
          </a:solidFill>
          <a:ln w="9144">
            <a:solidFill>
              <a:srgbClr val="1A237E"/>
            </a:solidFill>
            <a:prstDash val="solid"/>
          </a:ln>
        </p:spPr>
      </p:sp>
      <p:sp>
        <p:nvSpPr>
          <p:cNvPr id="4" name="Text 1"/>
          <p:cNvSpPr/>
          <p:nvPr/>
        </p:nvSpPr>
        <p:spPr>
          <a:xfrm>
            <a:off x="228600" y="615255"/>
            <a:ext cx="8686800" cy="291108"/>
          </a:xfrm>
          <a:prstGeom prst="rect">
            <a:avLst/>
          </a:prstGeom>
          <a:noFill/>
          <a:ln/>
        </p:spPr>
        <p:txBody>
          <a:bodyPr wrap="square" lIns="0" tIns="0" rIns="0" bIns="0" rtlCol="0" anchor="t">
            <a:spAutoFit/>
          </a:bodyPr>
          <a:lstStyle/>
          <a:p>
            <a:pPr algn="l" indent="0" marL="0">
              <a:buNone/>
            </a:pPr>
            <a:r>
              <a:rPr lang="en-US" sz="1600" b="1" dirty="0">
                <a:solidFill>
                  <a:srgbClr val="1A237E"/>
                </a:solidFill>
                <a:latin typeface="Space Grotesk Bold" pitchFamily="34" charset="0"/>
                <a:ea typeface="Space Grotesk Bold" pitchFamily="34" charset="-122"/>
                <a:cs typeface="Space Grotesk Bold" pitchFamily="34" charset="-120"/>
              </a:rPr>
              <a:t>AVANTAGE 1 : UN TITRE UNIQUE POUR 17 PAYS</a:t>
            </a:r>
            <a:endParaRPr lang="en-US" sz="1600" dirty="0"/>
          </a:p>
        </p:txBody>
      </p:sp>
      <p:sp>
        <p:nvSpPr>
          <p:cNvPr id="5" name="Shape 2"/>
          <p:cNvSpPr/>
          <p:nvPr/>
        </p:nvSpPr>
        <p:spPr>
          <a:xfrm>
            <a:off x="14288" y="1293019"/>
            <a:ext cx="4557713" cy="3836194"/>
          </a:xfrm>
          <a:prstGeom prst="rect">
            <a:avLst/>
          </a:prstGeom>
          <a:solidFill>
            <a:srgbClr val="000000">
              <a:alpha val="0"/>
            </a:srgbClr>
          </a:solidFill>
          <a:ln w="9144">
            <a:solidFill>
              <a:srgbClr val="1A237E"/>
            </a:solidFill>
            <a:prstDash val="solid"/>
          </a:ln>
        </p:spPr>
      </p:sp>
      <p:sp>
        <p:nvSpPr>
          <p:cNvPr id="6" name="Text 3"/>
          <p:cNvSpPr/>
          <p:nvPr/>
        </p:nvSpPr>
        <p:spPr>
          <a:xfrm>
            <a:off x="228600" y="1614488"/>
            <a:ext cx="4129088" cy="191095"/>
          </a:xfrm>
          <a:prstGeom prst="rect">
            <a:avLst/>
          </a:prstGeom>
          <a:noFill/>
          <a:ln/>
        </p:spPr>
        <p:txBody>
          <a:bodyPr wrap="square" lIns="0" tIns="0" rIns="0" bIns="0" rtlCol="0" anchor="t">
            <a:spAutoFit/>
          </a:bodyPr>
          <a:lstStyle/>
          <a:p>
            <a:pPr algn="l" indent="0" marL="0">
              <a:buNone/>
            </a:pPr>
            <a:r>
              <a:rPr lang="en-US" sz="950" dirty="0">
                <a:solidFill>
                  <a:srgbClr val="BF360C"/>
                </a:solidFill>
                <a:latin typeface="Space Mono" pitchFamily="34" charset="0"/>
                <a:ea typeface="Space Mono" pitchFamily="34" charset="-122"/>
                <a:cs typeface="Space Mono" pitchFamily="34" charset="-120"/>
              </a:rPr>
              <a:t>DÉPÔT UNIQUE, PROTECTION CONTINENTALE</a:t>
            </a:r>
            <a:endParaRPr lang="en-US" sz="950" dirty="0"/>
          </a:p>
        </p:txBody>
      </p:sp>
      <p:sp>
        <p:nvSpPr>
          <p:cNvPr id="7" name="Text 4"/>
          <p:cNvSpPr/>
          <p:nvPr/>
        </p:nvSpPr>
        <p:spPr>
          <a:xfrm>
            <a:off x="228600" y="1912739"/>
            <a:ext cx="4129088" cy="514350"/>
          </a:xfrm>
          <a:prstGeom prst="rect">
            <a:avLst/>
          </a:prstGeom>
          <a:noFill/>
          <a:ln/>
        </p:spPr>
        <p:txBody>
          <a:bodyPr wrap="square" lIns="0" tIns="0" rIns="0" bIns="0" rtlCol="0" anchor="t">
            <a:spAutoFit/>
          </a:bodyPr>
          <a:lstStyle/>
          <a:p>
            <a:pPr algn="l" indent="0" marL="0">
              <a:lnSpc>
                <a:spcPct val="128000"/>
              </a:lnSpc>
              <a:buNone/>
            </a:pPr>
            <a:r>
              <a:rPr lang="en-US" sz="800" dirty="0">
                <a:solidFill>
                  <a:srgbClr val="000000"/>
                </a:solidFill>
                <a:latin typeface="Roboto Light" pitchFamily="34" charset="0"/>
                <a:ea typeface="Roboto Light" pitchFamily="34" charset="-122"/>
                <a:cs typeface="Roboto Light" pitchFamily="34" charset="-120"/>
              </a:rPr>
              <a:t>Le système de l'OAPI repose sur le principe de la centralisation des dépôts. Une seule demande permet d'obtenir un titre de propriété industrielle directement exécutoire dans les 17 États membres.</a:t>
            </a:r>
            <a:endParaRPr lang="en-US" sz="800" dirty="0"/>
          </a:p>
        </p:txBody>
      </p:sp>
      <p:sp>
        <p:nvSpPr>
          <p:cNvPr id="8" name="Text 5"/>
          <p:cNvSpPr/>
          <p:nvPr/>
        </p:nvSpPr>
        <p:spPr>
          <a:xfrm>
            <a:off x="407194" y="2677120"/>
            <a:ext cx="3950494" cy="267891"/>
          </a:xfrm>
          <a:prstGeom prst="rect">
            <a:avLst/>
          </a:prstGeom>
          <a:noFill/>
          <a:ln/>
        </p:spPr>
        <p:txBody>
          <a:bodyPr wrap="square" lIns="0" tIns="0" rIns="0" bIns="0" rtlCol="0" anchor="t">
            <a:spAutoFit/>
          </a:bodyPr>
          <a:lstStyle/>
          <a:p>
            <a:pPr algn="l" indent="0" marL="0">
              <a:buNone/>
            </a:pPr>
            <a:r>
              <a:rPr lang="en-US" sz="800" b="1" dirty="0">
                <a:solidFill>
                  <a:srgbClr val="000000"/>
                </a:solidFill>
                <a:latin typeface="Roboto" pitchFamily="34" charset="0"/>
                <a:ea typeface="Roboto" pitchFamily="34" charset="-122"/>
                <a:cs typeface="Roboto" pitchFamily="34" charset="-120"/>
              </a:rPr>
              <a:t>Simplicité absolue :</a:t>
            </a:r>
            <a:r>
              <a:rPr lang="en-US" sz="850" dirty="0">
                <a:solidFill>
                  <a:srgbClr val="000000"/>
                </a:solidFill>
                <a:latin typeface="Roboto" pitchFamily="34" charset="0"/>
                <a:ea typeface="Roboto" pitchFamily="34" charset="-122"/>
                <a:cs typeface="Roboto" pitchFamily="34" charset="-120"/>
              </a:rPr>
              <a:t> Plus besoin de multiplier les intermédiaires locaux ou de </a:t>
            </a:r>
            <a:r>
              <a:rPr lang="en-US" sz="850" dirty="0">
                <a:solidFill>
                  <a:srgbClr val="000000"/>
                </a:solidFill>
                <a:latin typeface="Roboto" pitchFamily="34" charset="0"/>
                <a:ea typeface="Roboto" pitchFamily="34" charset="-122"/>
                <a:cs typeface="Roboto" pitchFamily="34" charset="-120"/>
              </a:rPr>
              <a:t>traduire les documents dans chaque pays.</a:t>
            </a:r>
            <a:endParaRPr lang="en-US" sz="800" dirty="0"/>
          </a:p>
        </p:txBody>
      </p:sp>
      <p:sp>
        <p:nvSpPr>
          <p:cNvPr id="9" name="Text 6"/>
          <p:cNvSpPr/>
          <p:nvPr/>
        </p:nvSpPr>
        <p:spPr>
          <a:xfrm>
            <a:off x="407194" y="3052167"/>
            <a:ext cx="3950494" cy="267891"/>
          </a:xfrm>
          <a:prstGeom prst="rect">
            <a:avLst/>
          </a:prstGeom>
          <a:noFill/>
          <a:ln/>
        </p:spPr>
        <p:txBody>
          <a:bodyPr wrap="square" lIns="0" tIns="0" rIns="0" bIns="0" rtlCol="0" anchor="t">
            <a:spAutoFit/>
          </a:bodyPr>
          <a:lstStyle/>
          <a:p>
            <a:pPr algn="l" indent="0" marL="0">
              <a:buNone/>
            </a:pPr>
            <a:r>
              <a:rPr lang="en-US" sz="800" b="1" dirty="0">
                <a:solidFill>
                  <a:srgbClr val="000000"/>
                </a:solidFill>
                <a:latin typeface="Roboto" pitchFamily="34" charset="0"/>
                <a:ea typeface="Roboto" pitchFamily="34" charset="-122"/>
                <a:cs typeface="Roboto" pitchFamily="34" charset="-120"/>
              </a:rPr>
              <a:t>Effet automatique :</a:t>
            </a:r>
            <a:r>
              <a:rPr lang="en-US" sz="850" dirty="0">
                <a:solidFill>
                  <a:srgbClr val="000000"/>
                </a:solidFill>
                <a:latin typeface="Roboto" pitchFamily="34" charset="0"/>
                <a:ea typeface="Roboto" pitchFamily="34" charset="-122"/>
                <a:cs typeface="Roboto" pitchFamily="34" charset="-120"/>
              </a:rPr>
              <a:t> Le titre délivré à Yaoundé produit les mêmes effets </a:t>
            </a:r>
            <a:r>
              <a:rPr lang="en-US" sz="850" dirty="0">
                <a:solidFill>
                  <a:srgbClr val="000000"/>
                </a:solidFill>
                <a:latin typeface="Roboto" pitchFamily="34" charset="0"/>
                <a:ea typeface="Roboto" pitchFamily="34" charset="-122"/>
                <a:cs typeface="Roboto" pitchFamily="34" charset="-120"/>
              </a:rPr>
              <a:t>juridiques qu'un brevet ou une marque nationale dans chaque État.</a:t>
            </a:r>
            <a:endParaRPr lang="en-US" sz="800" dirty="0"/>
          </a:p>
        </p:txBody>
      </p:sp>
      <p:sp>
        <p:nvSpPr>
          <p:cNvPr id="10" name="Text 7"/>
          <p:cNvSpPr/>
          <p:nvPr/>
        </p:nvSpPr>
        <p:spPr>
          <a:xfrm>
            <a:off x="4793456" y="1621631"/>
            <a:ext cx="4114800" cy="191095"/>
          </a:xfrm>
          <a:prstGeom prst="rect">
            <a:avLst/>
          </a:prstGeom>
          <a:noFill/>
          <a:ln/>
        </p:spPr>
        <p:txBody>
          <a:bodyPr wrap="square" lIns="0" tIns="0" rIns="0" bIns="0" rtlCol="0" anchor="t">
            <a:spAutoFit/>
          </a:bodyPr>
          <a:lstStyle/>
          <a:p>
            <a:pPr algn="l" indent="0" marL="0">
              <a:buNone/>
            </a:pPr>
            <a:r>
              <a:rPr lang="en-US" sz="950" dirty="0">
                <a:solidFill>
                  <a:srgbClr val="BF360C"/>
                </a:solidFill>
                <a:latin typeface="Space Mono" pitchFamily="34" charset="0"/>
                <a:ea typeface="Space Mono" pitchFamily="34" charset="-122"/>
                <a:cs typeface="Space Mono" pitchFamily="34" charset="-120"/>
              </a:rPr>
              <a:t>COMPARATIF DES PROCÉDURES</a:t>
            </a:r>
            <a:endParaRPr lang="en-US" sz="950" dirty="0"/>
          </a:p>
        </p:txBody>
      </p:sp>
      <p:sp>
        <p:nvSpPr>
          <p:cNvPr id="11" name="Text 8"/>
          <p:cNvSpPr/>
          <p:nvPr/>
        </p:nvSpPr>
        <p:spPr>
          <a:xfrm>
            <a:off x="4793456" y="1919883"/>
            <a:ext cx="4114800" cy="342900"/>
          </a:xfrm>
          <a:prstGeom prst="rect">
            <a:avLst/>
          </a:prstGeom>
          <a:noFill/>
          <a:ln/>
        </p:spPr>
        <p:txBody>
          <a:bodyPr wrap="square" lIns="0" tIns="0" rIns="0" bIns="0" rtlCol="0" anchor="t">
            <a:spAutoFit/>
          </a:bodyPr>
          <a:lstStyle/>
          <a:p>
            <a:pPr algn="l" indent="0" marL="0">
              <a:lnSpc>
                <a:spcPct val="128000"/>
              </a:lnSpc>
              <a:buNone/>
            </a:pPr>
            <a:r>
              <a:rPr lang="en-US" sz="800" dirty="0">
                <a:solidFill>
                  <a:srgbClr val="000000"/>
                </a:solidFill>
                <a:latin typeface="Roboto Light" pitchFamily="34" charset="0"/>
                <a:ea typeface="Roboto Light" pitchFamily="34" charset="-122"/>
                <a:cs typeface="Roboto Light" pitchFamily="34" charset="-120"/>
              </a:rPr>
              <a:t>Visualisez la simplification administrative et juridique apportée par l'OAPI pour protéger vos actifs sur le continent :</a:t>
            </a:r>
            <a:endParaRPr lang="en-US" sz="800" dirty="0"/>
          </a:p>
        </p:txBody>
      </p:sp>
      <p:sp>
        <p:nvSpPr>
          <p:cNvPr id="12" name="Shape 9"/>
          <p:cNvSpPr/>
          <p:nvPr/>
        </p:nvSpPr>
        <p:spPr>
          <a:xfrm>
            <a:off x="4797028" y="2409230"/>
            <a:ext cx="1218735" cy="262533"/>
          </a:xfrm>
          <a:prstGeom prst="rect">
            <a:avLst/>
          </a:prstGeom>
          <a:solidFill>
            <a:srgbClr val="1A237E"/>
          </a:solidFill>
          <a:ln w="9144">
            <a:solidFill>
              <a:srgbClr val="1A237E"/>
            </a:solidFill>
            <a:prstDash val="solid"/>
          </a:ln>
        </p:spPr>
      </p:sp>
      <p:sp>
        <p:nvSpPr>
          <p:cNvPr id="13" name="Text 10"/>
          <p:cNvSpPr/>
          <p:nvPr/>
        </p:nvSpPr>
        <p:spPr>
          <a:xfrm>
            <a:off x="4797028" y="2409230"/>
            <a:ext cx="1218735" cy="262533"/>
          </a:xfrm>
          <a:prstGeom prst="rect">
            <a:avLst/>
          </a:prstGeom>
          <a:noFill/>
          <a:ln/>
        </p:spPr>
        <p:txBody>
          <a:bodyPr wrap="none" lIns="127508" tIns="127508" rIns="127508" bIns="0" rtlCol="0" anchor="ctr">
            <a:spAutoFit/>
          </a:bodyPr>
          <a:lstStyle/>
          <a:p>
            <a:pPr algn="l" indent="0" marL="0">
              <a:buNone/>
            </a:pPr>
            <a:r>
              <a:rPr lang="en-US" sz="750" dirty="0">
                <a:solidFill>
                  <a:srgbClr val="E3F2FD"/>
                </a:solidFill>
                <a:latin typeface="Space Mono" pitchFamily="34" charset="0"/>
                <a:ea typeface="Space Mono" pitchFamily="34" charset="-122"/>
                <a:cs typeface="Space Mono" pitchFamily="34" charset="-120"/>
              </a:rPr>
              <a:t>INDICATEUR</a:t>
            </a:r>
            <a:endParaRPr lang="en-US" sz="750" dirty="0"/>
          </a:p>
        </p:txBody>
      </p:sp>
      <p:sp>
        <p:nvSpPr>
          <p:cNvPr id="14" name="Shape 11"/>
          <p:cNvSpPr/>
          <p:nvPr/>
        </p:nvSpPr>
        <p:spPr>
          <a:xfrm>
            <a:off x="6015763" y="2409230"/>
            <a:ext cx="1475491" cy="262533"/>
          </a:xfrm>
          <a:prstGeom prst="rect">
            <a:avLst/>
          </a:prstGeom>
          <a:solidFill>
            <a:srgbClr val="1A237E"/>
          </a:solidFill>
          <a:ln w="9144">
            <a:solidFill>
              <a:srgbClr val="1A237E"/>
            </a:solidFill>
            <a:prstDash val="solid"/>
          </a:ln>
        </p:spPr>
      </p:sp>
      <p:sp>
        <p:nvSpPr>
          <p:cNvPr id="15" name="Text 12"/>
          <p:cNvSpPr/>
          <p:nvPr/>
        </p:nvSpPr>
        <p:spPr>
          <a:xfrm>
            <a:off x="6015763" y="2409230"/>
            <a:ext cx="1475491" cy="262533"/>
          </a:xfrm>
          <a:prstGeom prst="rect">
            <a:avLst/>
          </a:prstGeom>
          <a:noFill/>
          <a:ln/>
        </p:spPr>
        <p:txBody>
          <a:bodyPr wrap="square" lIns="127508" tIns="127508" rIns="127508" bIns="0" rtlCol="0" anchor="ctr">
            <a:spAutoFit/>
          </a:bodyPr>
          <a:lstStyle/>
          <a:p>
            <a:pPr algn="l" indent="0" marL="0">
              <a:buNone/>
            </a:pPr>
            <a:r>
              <a:rPr lang="en-US" sz="750" dirty="0">
                <a:solidFill>
                  <a:srgbClr val="E3F2FD"/>
                </a:solidFill>
                <a:latin typeface="Space Mono" pitchFamily="34" charset="0"/>
                <a:ea typeface="Space Mono" pitchFamily="34" charset="-122"/>
                <a:cs typeface="Space Mono" pitchFamily="34" charset="-120"/>
              </a:rPr>
              <a:t>SANS L'OAPI</a:t>
            </a:r>
            <a:endParaRPr lang="en-US" sz="750" dirty="0"/>
          </a:p>
        </p:txBody>
      </p:sp>
      <p:sp>
        <p:nvSpPr>
          <p:cNvPr id="16" name="Shape 13"/>
          <p:cNvSpPr/>
          <p:nvPr/>
        </p:nvSpPr>
        <p:spPr>
          <a:xfrm>
            <a:off x="7491254" y="2409230"/>
            <a:ext cx="1413430" cy="262533"/>
          </a:xfrm>
          <a:prstGeom prst="rect">
            <a:avLst/>
          </a:prstGeom>
          <a:solidFill>
            <a:srgbClr val="1A237E"/>
          </a:solidFill>
          <a:ln w="9144">
            <a:solidFill>
              <a:srgbClr val="1A237E"/>
            </a:solidFill>
            <a:prstDash val="solid"/>
          </a:ln>
        </p:spPr>
      </p:sp>
      <p:sp>
        <p:nvSpPr>
          <p:cNvPr id="17" name="Text 14"/>
          <p:cNvSpPr/>
          <p:nvPr/>
        </p:nvSpPr>
        <p:spPr>
          <a:xfrm>
            <a:off x="7491254" y="2409230"/>
            <a:ext cx="1413430" cy="262533"/>
          </a:xfrm>
          <a:prstGeom prst="rect">
            <a:avLst/>
          </a:prstGeom>
          <a:noFill/>
          <a:ln/>
        </p:spPr>
        <p:txBody>
          <a:bodyPr wrap="square" lIns="127508" tIns="127508" rIns="127508" bIns="0" rtlCol="0" anchor="ctr">
            <a:spAutoFit/>
          </a:bodyPr>
          <a:lstStyle/>
          <a:p>
            <a:pPr algn="l" indent="0" marL="0">
              <a:buNone/>
            </a:pPr>
            <a:r>
              <a:rPr lang="en-US" sz="750" dirty="0">
                <a:solidFill>
                  <a:srgbClr val="E3F2FD"/>
                </a:solidFill>
                <a:latin typeface="Space Mono" pitchFamily="34" charset="0"/>
                <a:ea typeface="Space Mono" pitchFamily="34" charset="-122"/>
                <a:cs typeface="Space Mono" pitchFamily="34" charset="-120"/>
              </a:rPr>
              <a:t>AVEC L'OAPI</a:t>
            </a:r>
            <a:endParaRPr lang="en-US" sz="750" dirty="0"/>
          </a:p>
        </p:txBody>
      </p:sp>
      <p:sp>
        <p:nvSpPr>
          <p:cNvPr id="18" name="Text 15"/>
          <p:cNvSpPr/>
          <p:nvPr/>
        </p:nvSpPr>
        <p:spPr>
          <a:xfrm>
            <a:off x="4907756" y="2856049"/>
            <a:ext cx="507206" cy="117872"/>
          </a:xfrm>
          <a:prstGeom prst="rect">
            <a:avLst/>
          </a:prstGeom>
          <a:noFill/>
          <a:ln/>
        </p:spPr>
        <p:txBody>
          <a:bodyPr wrap="none" lIns="0" tIns="0" rIns="0" bIns="0" rtlCol="0" anchor="t">
            <a:spAutoFit/>
          </a:bodyPr>
          <a:lstStyle/>
          <a:p>
            <a:pPr algn="l" indent="0" marL="0">
              <a:lnSpc>
                <a:spcPct val="112000"/>
              </a:lnSpc>
              <a:buNone/>
            </a:pPr>
            <a:r>
              <a:rPr lang="en-US" sz="750" dirty="0">
                <a:solidFill>
                  <a:srgbClr val="000000"/>
                </a:solidFill>
                <a:latin typeface="Roboto" pitchFamily="34" charset="0"/>
                <a:ea typeface="Roboto" pitchFamily="34" charset="-122"/>
                <a:cs typeface="Roboto" pitchFamily="34" charset="-120"/>
              </a:rPr>
              <a:t>Procédures</a:t>
            </a:r>
            <a:endParaRPr lang="en-US" sz="750" dirty="0"/>
          </a:p>
        </p:txBody>
      </p:sp>
      <p:sp>
        <p:nvSpPr>
          <p:cNvPr id="19" name="Text 16"/>
          <p:cNvSpPr/>
          <p:nvPr/>
        </p:nvSpPr>
        <p:spPr>
          <a:xfrm>
            <a:off x="6015763" y="2664619"/>
            <a:ext cx="1475491" cy="394302"/>
          </a:xfrm>
          <a:prstGeom prst="rect">
            <a:avLst/>
          </a:prstGeom>
          <a:noFill/>
          <a:ln/>
        </p:spPr>
        <p:txBody>
          <a:bodyPr wrap="square" lIns="127508" tIns="127508" rIns="127508" bIns="0" rtlCol="0" anchor="ctr">
            <a:spAutoFit/>
          </a:bodyPr>
          <a:lstStyle/>
          <a:p>
            <a:pPr algn="l" indent="0" marL="0">
              <a:lnSpc>
                <a:spcPct val="112000"/>
              </a:lnSpc>
              <a:buNone/>
            </a:pPr>
            <a:r>
              <a:rPr lang="en-US" sz="750" dirty="0">
                <a:solidFill>
                  <a:srgbClr val="000000"/>
                </a:solidFill>
                <a:latin typeface="Roboto Light" pitchFamily="34" charset="0"/>
                <a:ea typeface="Roboto Light" pitchFamily="34" charset="-122"/>
                <a:cs typeface="Roboto Light" pitchFamily="34" charset="-120"/>
              </a:rPr>
              <a:t>17 dépôts nationaux distincts</a:t>
            </a:r>
            <a:endParaRPr lang="en-US" sz="750" dirty="0"/>
          </a:p>
        </p:txBody>
      </p:sp>
      <p:sp>
        <p:nvSpPr>
          <p:cNvPr id="20" name="Text 17"/>
          <p:cNvSpPr/>
          <p:nvPr/>
        </p:nvSpPr>
        <p:spPr>
          <a:xfrm>
            <a:off x="7491254" y="2664619"/>
            <a:ext cx="1413430" cy="394302"/>
          </a:xfrm>
          <a:prstGeom prst="rect">
            <a:avLst/>
          </a:prstGeom>
          <a:noFill/>
          <a:ln/>
        </p:spPr>
        <p:txBody>
          <a:bodyPr wrap="square" lIns="127508" tIns="127508" rIns="127508" bIns="0" rtlCol="0" anchor="ctr">
            <a:spAutoFit/>
          </a:bodyPr>
          <a:lstStyle/>
          <a:p>
            <a:pPr algn="l" indent="0" marL="0">
              <a:lnSpc>
                <a:spcPct val="112000"/>
              </a:lnSpc>
              <a:buNone/>
            </a:pPr>
            <a:r>
              <a:rPr lang="en-US" sz="750" dirty="0">
                <a:solidFill>
                  <a:srgbClr val="BF360C"/>
                </a:solidFill>
                <a:latin typeface="Roboto Light" pitchFamily="34" charset="0"/>
                <a:ea typeface="Roboto Light" pitchFamily="34" charset="-122"/>
                <a:cs typeface="Roboto Light" pitchFamily="34" charset="-120"/>
              </a:rPr>
              <a:t>1 seule procédure centralisée</a:t>
            </a:r>
            <a:endParaRPr lang="en-US" sz="750" dirty="0"/>
          </a:p>
        </p:txBody>
      </p:sp>
      <p:sp>
        <p:nvSpPr>
          <p:cNvPr id="21" name="Shape 18"/>
          <p:cNvSpPr/>
          <p:nvPr/>
        </p:nvSpPr>
        <p:spPr>
          <a:xfrm>
            <a:off x="4797028" y="3058920"/>
            <a:ext cx="4107656" cy="394302"/>
          </a:xfrm>
          <a:prstGeom prst="rect">
            <a:avLst/>
          </a:prstGeom>
          <a:solidFill>
            <a:srgbClr val="1A237E">
              <a:alpha val="5000"/>
            </a:srgbClr>
          </a:solidFill>
          <a:ln/>
        </p:spPr>
      </p:sp>
      <p:sp>
        <p:nvSpPr>
          <p:cNvPr id="22" name="Text 19"/>
          <p:cNvSpPr/>
          <p:nvPr/>
        </p:nvSpPr>
        <p:spPr>
          <a:xfrm>
            <a:off x="4907756" y="3180364"/>
            <a:ext cx="744736" cy="257873"/>
          </a:xfrm>
          <a:prstGeom prst="rect">
            <a:avLst/>
          </a:prstGeom>
          <a:noFill/>
          <a:ln/>
        </p:spPr>
        <p:txBody>
          <a:bodyPr wrap="square" lIns="0" tIns="0" rIns="0" bIns="0" rtlCol="0" anchor="t">
            <a:spAutoFit/>
          </a:bodyPr>
          <a:lstStyle/>
          <a:p>
            <a:pPr algn="l" indent="0" marL="0">
              <a:lnSpc>
                <a:spcPct val="112000"/>
              </a:lnSpc>
              <a:buNone/>
            </a:pPr>
            <a:r>
              <a:rPr lang="en-US" sz="750" dirty="0">
                <a:solidFill>
                  <a:srgbClr val="000000"/>
                </a:solidFill>
                <a:latin typeface="Roboto" pitchFamily="34" charset="0"/>
                <a:ea typeface="Roboto" pitchFamily="34" charset="-122"/>
                <a:cs typeface="Roboto" pitchFamily="34" charset="-120"/>
              </a:rPr>
              <a:t>Taxes d'enregistrement</a:t>
            </a:r>
            <a:endParaRPr lang="en-US" sz="750" dirty="0"/>
          </a:p>
        </p:txBody>
      </p:sp>
      <p:sp>
        <p:nvSpPr>
          <p:cNvPr id="23" name="Text 20"/>
          <p:cNvSpPr/>
          <p:nvPr/>
        </p:nvSpPr>
        <p:spPr>
          <a:xfrm>
            <a:off x="6015763" y="3058920"/>
            <a:ext cx="1475491" cy="394302"/>
          </a:xfrm>
          <a:prstGeom prst="rect">
            <a:avLst/>
          </a:prstGeom>
          <a:noFill/>
          <a:ln/>
        </p:spPr>
        <p:txBody>
          <a:bodyPr wrap="square" lIns="127508" tIns="127508" rIns="127508" bIns="0" rtlCol="0" anchor="ctr">
            <a:spAutoFit/>
          </a:bodyPr>
          <a:lstStyle/>
          <a:p>
            <a:pPr algn="l" indent="0" marL="0">
              <a:lnSpc>
                <a:spcPct val="112000"/>
              </a:lnSpc>
              <a:buNone/>
            </a:pPr>
            <a:r>
              <a:rPr lang="en-US" sz="750" dirty="0">
                <a:solidFill>
                  <a:srgbClr val="000000"/>
                </a:solidFill>
                <a:latin typeface="Roboto Light" pitchFamily="34" charset="0"/>
                <a:ea typeface="Roboto Light" pitchFamily="34" charset="-122"/>
                <a:cs typeface="Roboto Light" pitchFamily="34" charset="-120"/>
              </a:rPr>
              <a:t>17 taxes différentes à payer</a:t>
            </a:r>
            <a:endParaRPr lang="en-US" sz="750" dirty="0"/>
          </a:p>
        </p:txBody>
      </p:sp>
      <p:sp>
        <p:nvSpPr>
          <p:cNvPr id="24" name="Text 21"/>
          <p:cNvSpPr/>
          <p:nvPr/>
        </p:nvSpPr>
        <p:spPr>
          <a:xfrm>
            <a:off x="7491254" y="3058920"/>
            <a:ext cx="1413430" cy="394302"/>
          </a:xfrm>
          <a:prstGeom prst="rect">
            <a:avLst/>
          </a:prstGeom>
          <a:noFill/>
          <a:ln/>
        </p:spPr>
        <p:txBody>
          <a:bodyPr wrap="square" lIns="127508" tIns="127508" rIns="127508" bIns="0" rtlCol="0" anchor="ctr">
            <a:spAutoFit/>
          </a:bodyPr>
          <a:lstStyle/>
          <a:p>
            <a:pPr algn="l" indent="0" marL="0">
              <a:lnSpc>
                <a:spcPct val="112000"/>
              </a:lnSpc>
              <a:buNone/>
            </a:pPr>
            <a:r>
              <a:rPr lang="en-US" sz="750" dirty="0">
                <a:solidFill>
                  <a:srgbClr val="BF360C"/>
                </a:solidFill>
                <a:latin typeface="Roboto Light" pitchFamily="34" charset="0"/>
                <a:ea typeface="Roboto Light" pitchFamily="34" charset="-122"/>
                <a:cs typeface="Roboto Light" pitchFamily="34" charset="-120"/>
              </a:rPr>
              <a:t>1 taxe unique mutualisée</a:t>
            </a:r>
            <a:endParaRPr lang="en-US" sz="750" dirty="0"/>
          </a:p>
        </p:txBody>
      </p:sp>
      <p:sp>
        <p:nvSpPr>
          <p:cNvPr id="25" name="Text 22"/>
          <p:cNvSpPr/>
          <p:nvPr/>
        </p:nvSpPr>
        <p:spPr>
          <a:xfrm>
            <a:off x="4907756" y="3644652"/>
            <a:ext cx="794742" cy="117872"/>
          </a:xfrm>
          <a:prstGeom prst="rect">
            <a:avLst/>
          </a:prstGeom>
          <a:noFill/>
          <a:ln/>
        </p:spPr>
        <p:txBody>
          <a:bodyPr wrap="none" lIns="0" tIns="0" rIns="0" bIns="0" rtlCol="0" anchor="t">
            <a:spAutoFit/>
          </a:bodyPr>
          <a:lstStyle/>
          <a:p>
            <a:pPr algn="l" indent="0" marL="0">
              <a:lnSpc>
                <a:spcPct val="112000"/>
              </a:lnSpc>
              <a:buNone/>
            </a:pPr>
            <a:r>
              <a:rPr lang="en-US" sz="750" dirty="0">
                <a:solidFill>
                  <a:srgbClr val="000000"/>
                </a:solidFill>
                <a:latin typeface="Roboto" pitchFamily="34" charset="0"/>
                <a:ea typeface="Roboto" pitchFamily="34" charset="-122"/>
                <a:cs typeface="Roboto" pitchFamily="34" charset="-120"/>
              </a:rPr>
              <a:t>Délais d'obtention</a:t>
            </a:r>
            <a:endParaRPr lang="en-US" sz="750" dirty="0"/>
          </a:p>
        </p:txBody>
      </p:sp>
      <p:sp>
        <p:nvSpPr>
          <p:cNvPr id="26" name="Text 23"/>
          <p:cNvSpPr/>
          <p:nvPr/>
        </p:nvSpPr>
        <p:spPr>
          <a:xfrm>
            <a:off x="6015763" y="3453222"/>
            <a:ext cx="1475491" cy="394302"/>
          </a:xfrm>
          <a:prstGeom prst="rect">
            <a:avLst/>
          </a:prstGeom>
          <a:noFill/>
          <a:ln/>
        </p:spPr>
        <p:txBody>
          <a:bodyPr wrap="square" lIns="127508" tIns="127508" rIns="127508" bIns="0" rtlCol="0" anchor="ctr">
            <a:spAutoFit/>
          </a:bodyPr>
          <a:lstStyle/>
          <a:p>
            <a:pPr algn="l" indent="0" marL="0">
              <a:lnSpc>
                <a:spcPct val="112000"/>
              </a:lnSpc>
              <a:buNone/>
            </a:pPr>
            <a:r>
              <a:rPr lang="en-US" sz="750" dirty="0">
                <a:solidFill>
                  <a:srgbClr val="000000"/>
                </a:solidFill>
                <a:latin typeface="Roboto Light" pitchFamily="34" charset="0"/>
                <a:ea typeface="Roboto Light" pitchFamily="34" charset="-122"/>
                <a:cs typeface="Roboto Light" pitchFamily="34" charset="-120"/>
              </a:rPr>
              <a:t>Variables et imprévisibles</a:t>
            </a:r>
            <a:endParaRPr lang="en-US" sz="750" dirty="0"/>
          </a:p>
        </p:txBody>
      </p:sp>
      <p:sp>
        <p:nvSpPr>
          <p:cNvPr id="27" name="Text 24"/>
          <p:cNvSpPr/>
          <p:nvPr/>
        </p:nvSpPr>
        <p:spPr>
          <a:xfrm>
            <a:off x="7491254" y="3453222"/>
            <a:ext cx="1413430" cy="394302"/>
          </a:xfrm>
          <a:prstGeom prst="rect">
            <a:avLst/>
          </a:prstGeom>
          <a:noFill/>
          <a:ln/>
        </p:spPr>
        <p:txBody>
          <a:bodyPr wrap="square" lIns="127508" tIns="127508" rIns="127508" bIns="0" rtlCol="0" anchor="ctr">
            <a:spAutoFit/>
          </a:bodyPr>
          <a:lstStyle/>
          <a:p>
            <a:pPr algn="l" indent="0" marL="0">
              <a:lnSpc>
                <a:spcPct val="112000"/>
              </a:lnSpc>
              <a:buNone/>
            </a:pPr>
            <a:r>
              <a:rPr lang="en-US" sz="750" dirty="0">
                <a:solidFill>
                  <a:srgbClr val="BF360C"/>
                </a:solidFill>
                <a:latin typeface="Roboto Light" pitchFamily="34" charset="0"/>
                <a:ea typeface="Roboto Light" pitchFamily="34" charset="-122"/>
                <a:cs typeface="Roboto Light" pitchFamily="34" charset="-120"/>
              </a:rPr>
              <a:t>Délais harmonisés et stables</a:t>
            </a:r>
            <a:endParaRPr lang="en-US" sz="750" dirty="0"/>
          </a:p>
        </p:txBody>
      </p:sp>
      <p:sp>
        <p:nvSpPr>
          <p:cNvPr id="28" name="Shape 25"/>
          <p:cNvSpPr/>
          <p:nvPr/>
        </p:nvSpPr>
        <p:spPr>
          <a:xfrm>
            <a:off x="4797028" y="3847523"/>
            <a:ext cx="4107656" cy="394302"/>
          </a:xfrm>
          <a:prstGeom prst="rect">
            <a:avLst/>
          </a:prstGeom>
          <a:solidFill>
            <a:srgbClr val="1A237E">
              <a:alpha val="5000"/>
            </a:srgbClr>
          </a:solidFill>
          <a:ln/>
        </p:spPr>
      </p:sp>
      <p:sp>
        <p:nvSpPr>
          <p:cNvPr id="29" name="Text 26"/>
          <p:cNvSpPr/>
          <p:nvPr/>
        </p:nvSpPr>
        <p:spPr>
          <a:xfrm>
            <a:off x="4907756" y="4038953"/>
            <a:ext cx="775097" cy="117872"/>
          </a:xfrm>
          <a:prstGeom prst="rect">
            <a:avLst/>
          </a:prstGeom>
          <a:noFill/>
          <a:ln/>
        </p:spPr>
        <p:txBody>
          <a:bodyPr wrap="none" lIns="0" tIns="0" rIns="0" bIns="0" rtlCol="0" anchor="t">
            <a:spAutoFit/>
          </a:bodyPr>
          <a:lstStyle/>
          <a:p>
            <a:pPr algn="l" indent="0" marL="0">
              <a:lnSpc>
                <a:spcPct val="112000"/>
              </a:lnSpc>
              <a:buNone/>
            </a:pPr>
            <a:r>
              <a:rPr lang="en-US" sz="750" dirty="0">
                <a:solidFill>
                  <a:srgbClr val="000000"/>
                </a:solidFill>
                <a:latin typeface="Roboto" pitchFamily="34" charset="0"/>
                <a:ea typeface="Roboto" pitchFamily="34" charset="-122"/>
                <a:cs typeface="Roboto" pitchFamily="34" charset="-120"/>
              </a:rPr>
              <a:t>Sécurité juridique</a:t>
            </a:r>
            <a:endParaRPr lang="en-US" sz="750" dirty="0"/>
          </a:p>
        </p:txBody>
      </p:sp>
      <p:sp>
        <p:nvSpPr>
          <p:cNvPr id="30" name="Text 27"/>
          <p:cNvSpPr/>
          <p:nvPr/>
        </p:nvSpPr>
        <p:spPr>
          <a:xfrm>
            <a:off x="6015763" y="3847523"/>
            <a:ext cx="1475491" cy="394302"/>
          </a:xfrm>
          <a:prstGeom prst="rect">
            <a:avLst/>
          </a:prstGeom>
          <a:noFill/>
          <a:ln/>
        </p:spPr>
        <p:txBody>
          <a:bodyPr wrap="square" lIns="127508" tIns="127508" rIns="127508" bIns="0" rtlCol="0" anchor="ctr">
            <a:spAutoFit/>
          </a:bodyPr>
          <a:lstStyle/>
          <a:p>
            <a:pPr algn="l" indent="0" marL="0">
              <a:lnSpc>
                <a:spcPct val="112000"/>
              </a:lnSpc>
              <a:buNone/>
            </a:pPr>
            <a:r>
              <a:rPr lang="en-US" sz="750" dirty="0">
                <a:solidFill>
                  <a:srgbClr val="000000"/>
                </a:solidFill>
                <a:latin typeface="Roboto Light" pitchFamily="34" charset="0"/>
                <a:ea typeface="Roboto Light" pitchFamily="34" charset="-122"/>
                <a:cs typeface="Roboto Light" pitchFamily="34" charset="-120"/>
              </a:rPr>
              <a:t>Risques de divergences de lois</a:t>
            </a:r>
            <a:endParaRPr lang="en-US" sz="750" dirty="0"/>
          </a:p>
        </p:txBody>
      </p:sp>
      <p:sp>
        <p:nvSpPr>
          <p:cNvPr id="31" name="Text 28"/>
          <p:cNvSpPr/>
          <p:nvPr/>
        </p:nvSpPr>
        <p:spPr>
          <a:xfrm>
            <a:off x="7491254" y="3847523"/>
            <a:ext cx="1413430" cy="394302"/>
          </a:xfrm>
          <a:prstGeom prst="rect">
            <a:avLst/>
          </a:prstGeom>
          <a:noFill/>
          <a:ln/>
        </p:spPr>
        <p:txBody>
          <a:bodyPr wrap="square" lIns="127508" tIns="127508" rIns="127508" bIns="0" rtlCol="0" anchor="ctr">
            <a:spAutoFit/>
          </a:bodyPr>
          <a:lstStyle/>
          <a:p>
            <a:pPr algn="l" indent="0" marL="0">
              <a:lnSpc>
                <a:spcPct val="112000"/>
              </a:lnSpc>
              <a:buNone/>
            </a:pPr>
            <a:r>
              <a:rPr lang="en-US" sz="750" dirty="0">
                <a:solidFill>
                  <a:srgbClr val="BF360C"/>
                </a:solidFill>
                <a:latin typeface="Roboto Light" pitchFamily="34" charset="0"/>
                <a:ea typeface="Roboto Light" pitchFamily="34" charset="-122"/>
                <a:cs typeface="Roboto Light" pitchFamily="34" charset="-120"/>
              </a:rPr>
              <a:t>Cadre uniforme et robuste</a:t>
            </a:r>
            <a:endParaRPr lang="en-US" sz="7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Shape 0"/>
          <p:cNvSpPr/>
          <p:nvPr/>
        </p:nvSpPr>
        <p:spPr>
          <a:xfrm>
            <a:off x="14288" y="14288"/>
            <a:ext cx="9115425" cy="1278731"/>
          </a:xfrm>
          <a:prstGeom prst="rect">
            <a:avLst/>
          </a:prstGeom>
          <a:solidFill>
            <a:srgbClr val="000000">
              <a:alpha val="0"/>
            </a:srgbClr>
          </a:solidFill>
          <a:ln w="9144">
            <a:solidFill>
              <a:srgbClr val="1A237E"/>
            </a:solidFill>
            <a:prstDash val="solid"/>
          </a:ln>
        </p:spPr>
      </p:sp>
      <p:sp>
        <p:nvSpPr>
          <p:cNvPr id="4" name="Text 1"/>
          <p:cNvSpPr/>
          <p:nvPr/>
        </p:nvSpPr>
        <p:spPr>
          <a:xfrm>
            <a:off x="228600" y="615255"/>
            <a:ext cx="8686800" cy="291108"/>
          </a:xfrm>
          <a:prstGeom prst="rect">
            <a:avLst/>
          </a:prstGeom>
          <a:noFill/>
          <a:ln/>
        </p:spPr>
        <p:txBody>
          <a:bodyPr wrap="square" lIns="0" tIns="0" rIns="0" bIns="0" rtlCol="0" anchor="t">
            <a:spAutoFit/>
          </a:bodyPr>
          <a:lstStyle/>
          <a:p>
            <a:pPr algn="l" indent="0" marL="0">
              <a:buNone/>
            </a:pPr>
            <a:r>
              <a:rPr lang="en-US" sz="1600" b="1" dirty="0">
                <a:solidFill>
                  <a:srgbClr val="1A237E"/>
                </a:solidFill>
                <a:latin typeface="Space Grotesk Bold" pitchFamily="34" charset="0"/>
                <a:ea typeface="Space Grotesk Bold" pitchFamily="34" charset="-122"/>
                <a:cs typeface="Space Grotesk Bold" pitchFamily="34" charset="-120"/>
              </a:rPr>
              <a:t>AVANTAGE 2 : RÉDUCTION DES COÛTS</a:t>
            </a:r>
            <a:endParaRPr lang="en-US" sz="1600" dirty="0"/>
          </a:p>
        </p:txBody>
      </p:sp>
      <p:sp>
        <p:nvSpPr>
          <p:cNvPr id="5" name="Shape 2"/>
          <p:cNvSpPr/>
          <p:nvPr/>
        </p:nvSpPr>
        <p:spPr>
          <a:xfrm>
            <a:off x="14288" y="1293019"/>
            <a:ext cx="4557713" cy="3836194"/>
          </a:xfrm>
          <a:prstGeom prst="rect">
            <a:avLst/>
          </a:prstGeom>
          <a:solidFill>
            <a:srgbClr val="000000">
              <a:alpha val="0"/>
            </a:srgbClr>
          </a:solidFill>
          <a:ln w="9144">
            <a:solidFill>
              <a:srgbClr val="1A237E"/>
            </a:solidFill>
            <a:prstDash val="solid"/>
          </a:ln>
        </p:spPr>
      </p:sp>
      <p:sp>
        <p:nvSpPr>
          <p:cNvPr id="6" name="Text 3"/>
          <p:cNvSpPr/>
          <p:nvPr/>
        </p:nvSpPr>
        <p:spPr>
          <a:xfrm>
            <a:off x="228600" y="1614488"/>
            <a:ext cx="4129088" cy="191095"/>
          </a:xfrm>
          <a:prstGeom prst="rect">
            <a:avLst/>
          </a:prstGeom>
          <a:noFill/>
          <a:ln/>
        </p:spPr>
        <p:txBody>
          <a:bodyPr wrap="square" lIns="0" tIns="0" rIns="0" bIns="0" rtlCol="0" anchor="t">
            <a:spAutoFit/>
          </a:bodyPr>
          <a:lstStyle/>
          <a:p>
            <a:pPr algn="l" indent="0" marL="0">
              <a:buNone/>
            </a:pPr>
            <a:r>
              <a:rPr lang="en-US" sz="950" dirty="0">
                <a:solidFill>
                  <a:srgbClr val="BF360C"/>
                </a:solidFill>
                <a:latin typeface="Space Mono" pitchFamily="34" charset="0"/>
                <a:ea typeface="Space Mono" pitchFamily="34" charset="-122"/>
                <a:cs typeface="Space Mono" pitchFamily="34" charset="-120"/>
              </a:rPr>
              <a:t>LA FORCE DE LA MUTUALISATION</a:t>
            </a:r>
            <a:endParaRPr lang="en-US" sz="950" dirty="0"/>
          </a:p>
        </p:txBody>
      </p:sp>
      <p:sp>
        <p:nvSpPr>
          <p:cNvPr id="7" name="Text 4"/>
          <p:cNvSpPr/>
          <p:nvPr/>
        </p:nvSpPr>
        <p:spPr>
          <a:xfrm>
            <a:off x="228600" y="1912739"/>
            <a:ext cx="4129088" cy="685800"/>
          </a:xfrm>
          <a:prstGeom prst="rect">
            <a:avLst/>
          </a:prstGeom>
          <a:noFill/>
          <a:ln/>
        </p:spPr>
        <p:txBody>
          <a:bodyPr wrap="square" lIns="0" tIns="0" rIns="0" bIns="0" rtlCol="0" anchor="t">
            <a:spAutoFit/>
          </a:bodyPr>
          <a:lstStyle/>
          <a:p>
            <a:pPr algn="l" indent="0" marL="0">
              <a:lnSpc>
                <a:spcPct val="128000"/>
              </a:lnSpc>
              <a:buNone/>
            </a:pPr>
            <a:r>
              <a:rPr lang="en-US" sz="800" dirty="0">
                <a:solidFill>
                  <a:srgbClr val="000000"/>
                </a:solidFill>
                <a:latin typeface="Roboto Light" pitchFamily="34" charset="0"/>
                <a:ea typeface="Roboto Light" pitchFamily="34" charset="-122"/>
                <a:cs typeface="Roboto Light" pitchFamily="34" charset="-120"/>
              </a:rPr>
              <a:t>La centralisation des procédures au sein de l'OAPI permet de réaliser des économies d'échelle substantielles. En éliminant la nécessité de payer des taxes d'enregistrement individuelles dans chaque pays, l'OAPI réduit drastiquement la barrière financière à l'entrée.</a:t>
            </a:r>
            <a:endParaRPr lang="en-US" sz="800" dirty="0"/>
          </a:p>
        </p:txBody>
      </p:sp>
      <p:sp>
        <p:nvSpPr>
          <p:cNvPr id="8" name="Text 5"/>
          <p:cNvSpPr/>
          <p:nvPr/>
        </p:nvSpPr>
        <p:spPr>
          <a:xfrm>
            <a:off x="407194" y="2848570"/>
            <a:ext cx="3950494" cy="267891"/>
          </a:xfrm>
          <a:prstGeom prst="rect">
            <a:avLst/>
          </a:prstGeom>
          <a:noFill/>
          <a:ln/>
        </p:spPr>
        <p:txBody>
          <a:bodyPr wrap="square" lIns="0" tIns="0" rIns="0" bIns="0" rtlCol="0" anchor="t">
            <a:spAutoFit/>
          </a:bodyPr>
          <a:lstStyle/>
          <a:p>
            <a:pPr algn="l" indent="0" marL="0">
              <a:buNone/>
            </a:pPr>
            <a:r>
              <a:rPr lang="en-US" sz="800" b="1" dirty="0">
                <a:solidFill>
                  <a:srgbClr val="000000"/>
                </a:solidFill>
                <a:latin typeface="Roboto" pitchFamily="34" charset="0"/>
                <a:ea typeface="Roboto" pitchFamily="34" charset="-122"/>
                <a:cs typeface="Roboto" pitchFamily="34" charset="-120"/>
              </a:rPr>
              <a:t>Économies d'échelle :</a:t>
            </a:r>
            <a:r>
              <a:rPr lang="en-US" sz="850" dirty="0">
                <a:solidFill>
                  <a:srgbClr val="000000"/>
                </a:solidFill>
                <a:latin typeface="Roboto" pitchFamily="34" charset="0"/>
                <a:ea typeface="Roboto" pitchFamily="34" charset="-122"/>
                <a:cs typeface="Roboto" pitchFamily="34" charset="-120"/>
              </a:rPr>
              <a:t> Les coûts administratifs et juridiques sont partagés et </a:t>
            </a:r>
            <a:r>
              <a:rPr lang="en-US" sz="850" dirty="0">
                <a:solidFill>
                  <a:srgbClr val="000000"/>
                </a:solidFill>
                <a:latin typeface="Roboto" pitchFamily="34" charset="0"/>
                <a:ea typeface="Roboto" pitchFamily="34" charset="-122"/>
                <a:cs typeface="Roboto" pitchFamily="34" charset="-120"/>
              </a:rPr>
              <a:t>optimisés à l'échelle régionale.</a:t>
            </a:r>
            <a:endParaRPr lang="en-US" sz="800" dirty="0"/>
          </a:p>
        </p:txBody>
      </p:sp>
      <p:sp>
        <p:nvSpPr>
          <p:cNvPr id="9" name="Text 6"/>
          <p:cNvSpPr/>
          <p:nvPr/>
        </p:nvSpPr>
        <p:spPr>
          <a:xfrm>
            <a:off x="407194" y="3223617"/>
            <a:ext cx="3950494" cy="267891"/>
          </a:xfrm>
          <a:prstGeom prst="rect">
            <a:avLst/>
          </a:prstGeom>
          <a:noFill/>
          <a:ln/>
        </p:spPr>
        <p:txBody>
          <a:bodyPr wrap="square" lIns="0" tIns="0" rIns="0" bIns="0" rtlCol="0" anchor="t">
            <a:spAutoFit/>
          </a:bodyPr>
          <a:lstStyle/>
          <a:p>
            <a:pPr algn="l" indent="0" marL="0">
              <a:buNone/>
            </a:pPr>
            <a:r>
              <a:rPr lang="en-US" sz="800" b="1" dirty="0">
                <a:solidFill>
                  <a:srgbClr val="000000"/>
                </a:solidFill>
                <a:latin typeface="Roboto" pitchFamily="34" charset="0"/>
                <a:ea typeface="Roboto" pitchFamily="34" charset="-122"/>
                <a:cs typeface="Roboto" pitchFamily="34" charset="-120"/>
              </a:rPr>
              <a:t>Frais de traduction évités :</a:t>
            </a:r>
            <a:r>
              <a:rPr lang="en-US" sz="850" dirty="0">
                <a:solidFill>
                  <a:srgbClr val="000000"/>
                </a:solidFill>
                <a:latin typeface="Roboto" pitchFamily="34" charset="0"/>
                <a:ea typeface="Roboto" pitchFamily="34" charset="-122"/>
                <a:cs typeface="Roboto" pitchFamily="34" charset="-120"/>
              </a:rPr>
              <a:t> Les dépôts se font dans une langue commune </a:t>
            </a:r>
            <a:r>
              <a:rPr lang="en-US" sz="850" dirty="0">
                <a:solidFill>
                  <a:srgbClr val="000000"/>
                </a:solidFill>
                <a:latin typeface="Roboto" pitchFamily="34" charset="0"/>
                <a:ea typeface="Roboto" pitchFamily="34" charset="-122"/>
                <a:cs typeface="Roboto" pitchFamily="34" charset="-120"/>
              </a:rPr>
              <a:t>(français, anglais ou espagnol), évitant des frais de traduction multiples.</a:t>
            </a:r>
            <a:endParaRPr lang="en-US" sz="800" dirty="0"/>
          </a:p>
        </p:txBody>
      </p:sp>
      <p:sp>
        <p:nvSpPr>
          <p:cNvPr id="10" name="Shape 7"/>
          <p:cNvSpPr/>
          <p:nvPr/>
        </p:nvSpPr>
        <p:spPr>
          <a:xfrm>
            <a:off x="4572000" y="1293019"/>
            <a:ext cx="2278856" cy="3836194"/>
          </a:xfrm>
          <a:prstGeom prst="rect">
            <a:avLst/>
          </a:prstGeom>
          <a:solidFill>
            <a:srgbClr val="000000">
              <a:alpha val="0"/>
            </a:srgbClr>
          </a:solidFill>
          <a:ln w="9144">
            <a:solidFill>
              <a:srgbClr val="1A237E"/>
            </a:solidFill>
            <a:prstDash val="solid"/>
          </a:ln>
        </p:spPr>
      </p:sp>
      <p:sp>
        <p:nvSpPr>
          <p:cNvPr id="11" name="Text 8"/>
          <p:cNvSpPr/>
          <p:nvPr/>
        </p:nvSpPr>
        <p:spPr>
          <a:xfrm>
            <a:off x="4786313" y="1614488"/>
            <a:ext cx="1850231" cy="191095"/>
          </a:xfrm>
          <a:prstGeom prst="rect">
            <a:avLst/>
          </a:prstGeom>
          <a:noFill/>
          <a:ln/>
        </p:spPr>
        <p:txBody>
          <a:bodyPr wrap="square" lIns="0" tIns="0" rIns="0" bIns="0" rtlCol="0" anchor="t">
            <a:spAutoFit/>
          </a:bodyPr>
          <a:lstStyle/>
          <a:p>
            <a:pPr algn="l" indent="0" marL="0">
              <a:buNone/>
            </a:pPr>
            <a:r>
              <a:rPr lang="en-US" sz="950" dirty="0">
                <a:solidFill>
                  <a:srgbClr val="BF360C"/>
                </a:solidFill>
                <a:latin typeface="Space Mono" pitchFamily="34" charset="0"/>
                <a:ea typeface="Space Mono" pitchFamily="34" charset="-122"/>
                <a:cs typeface="Space Mono" pitchFamily="34" charset="-120"/>
              </a:rPr>
              <a:t>DÉMOCRATISER L'ACCÈS</a:t>
            </a:r>
            <a:endParaRPr lang="en-US" sz="950" dirty="0"/>
          </a:p>
        </p:txBody>
      </p:sp>
      <p:sp>
        <p:nvSpPr>
          <p:cNvPr id="12" name="Text 9"/>
          <p:cNvSpPr/>
          <p:nvPr/>
        </p:nvSpPr>
        <p:spPr>
          <a:xfrm>
            <a:off x="4786313" y="1912739"/>
            <a:ext cx="1850231" cy="857250"/>
          </a:xfrm>
          <a:prstGeom prst="rect">
            <a:avLst/>
          </a:prstGeom>
          <a:noFill/>
          <a:ln/>
        </p:spPr>
        <p:txBody>
          <a:bodyPr wrap="square" lIns="0" tIns="0" rIns="0" bIns="0" rtlCol="0" anchor="t">
            <a:spAutoFit/>
          </a:bodyPr>
          <a:lstStyle/>
          <a:p>
            <a:pPr algn="l" indent="0" marL="0">
              <a:lnSpc>
                <a:spcPct val="128000"/>
              </a:lnSpc>
              <a:buNone/>
            </a:pPr>
            <a:r>
              <a:rPr lang="en-US" sz="800" dirty="0">
                <a:solidFill>
                  <a:srgbClr val="000000"/>
                </a:solidFill>
                <a:latin typeface="Roboto Light" pitchFamily="34" charset="0"/>
                <a:ea typeface="Roboto Light" pitchFamily="34" charset="-122"/>
                <a:cs typeface="Roboto Light" pitchFamily="34" charset="-120"/>
              </a:rPr>
              <a:t>La propriété intellectuelle n'est plus un luxe réservé aux grandes multinationales. L'OAPI met la protection des actifs immatériels à la portée des structures locales.</a:t>
            </a:r>
            <a:endParaRPr lang="en-US" sz="800" dirty="0"/>
          </a:p>
        </p:txBody>
      </p:sp>
      <p:sp>
        <p:nvSpPr>
          <p:cNvPr id="13" name="Text 10"/>
          <p:cNvSpPr/>
          <p:nvPr/>
        </p:nvSpPr>
        <p:spPr>
          <a:xfrm>
            <a:off x="4964906" y="3020020"/>
            <a:ext cx="1671638" cy="669727"/>
          </a:xfrm>
          <a:prstGeom prst="rect">
            <a:avLst/>
          </a:prstGeom>
          <a:noFill/>
          <a:ln/>
        </p:spPr>
        <p:txBody>
          <a:bodyPr wrap="square" lIns="0" tIns="0" rIns="0" bIns="0" rtlCol="0" anchor="t">
            <a:spAutoFit/>
          </a:bodyPr>
          <a:lstStyle/>
          <a:p>
            <a:pPr algn="l" indent="0" marL="0">
              <a:buNone/>
            </a:pPr>
            <a:r>
              <a:rPr lang="en-US" sz="800" b="1" dirty="0">
                <a:solidFill>
                  <a:srgbClr val="000000"/>
                </a:solidFill>
                <a:latin typeface="Roboto" pitchFamily="34" charset="0"/>
                <a:ea typeface="Roboto" pitchFamily="34" charset="-122"/>
                <a:cs typeface="Roboto" pitchFamily="34" charset="-120"/>
              </a:rPr>
              <a:t>Soutien aux créateurs :</a:t>
            </a:r>
            <a:r>
              <a:rPr lang="en-US" sz="850" dirty="0">
                <a:solidFill>
                  <a:srgbClr val="000000"/>
                </a:solidFill>
                <a:latin typeface="Roboto" pitchFamily="34" charset="0"/>
                <a:ea typeface="Roboto" pitchFamily="34" charset="-122"/>
                <a:cs typeface="Roboto" pitchFamily="34" charset="-120"/>
              </a:rPr>
              <a:t> Des </a:t>
            </a:r>
            <a:r>
              <a:rPr lang="en-US" sz="850" dirty="0">
                <a:solidFill>
                  <a:srgbClr val="000000"/>
                </a:solidFill>
                <a:latin typeface="Roboto" pitchFamily="34" charset="0"/>
                <a:ea typeface="Roboto" pitchFamily="34" charset="-122"/>
                <a:cs typeface="Roboto" pitchFamily="34" charset="-120"/>
              </a:rPr>
              <a:t>tarifs adaptés et des </a:t>
            </a:r>
            <a:r>
              <a:rPr lang="en-US" sz="850" dirty="0">
                <a:solidFill>
                  <a:srgbClr val="000000"/>
                </a:solidFill>
                <a:latin typeface="Roboto" pitchFamily="34" charset="0"/>
                <a:ea typeface="Roboto" pitchFamily="34" charset="-122"/>
                <a:cs typeface="Roboto" pitchFamily="34" charset="-120"/>
              </a:rPr>
              <a:t>mécanismes d'aide financière </a:t>
            </a:r>
            <a:r>
              <a:rPr lang="en-US" sz="850" dirty="0">
                <a:solidFill>
                  <a:srgbClr val="000000"/>
                </a:solidFill>
                <a:latin typeface="Roboto" pitchFamily="34" charset="0"/>
                <a:ea typeface="Roboto" pitchFamily="34" charset="-122"/>
                <a:cs typeface="Roboto" pitchFamily="34" charset="-120"/>
              </a:rPr>
              <a:t>facilitent l'accès des inventeurs </a:t>
            </a:r>
            <a:r>
              <a:rPr lang="en-US" sz="850" dirty="0">
                <a:solidFill>
                  <a:srgbClr val="000000"/>
                </a:solidFill>
                <a:latin typeface="Roboto" pitchFamily="34" charset="0"/>
                <a:ea typeface="Roboto" pitchFamily="34" charset="-122"/>
                <a:cs typeface="Roboto" pitchFamily="34" charset="-120"/>
              </a:rPr>
              <a:t>indépendants.</a:t>
            </a:r>
            <a:endParaRPr lang="en-US" sz="800" dirty="0"/>
          </a:p>
        </p:txBody>
      </p:sp>
      <p:sp>
        <p:nvSpPr>
          <p:cNvPr id="14" name="Text 11"/>
          <p:cNvSpPr/>
          <p:nvPr/>
        </p:nvSpPr>
        <p:spPr>
          <a:xfrm>
            <a:off x="4964906" y="3796903"/>
            <a:ext cx="1671638" cy="669727"/>
          </a:xfrm>
          <a:prstGeom prst="rect">
            <a:avLst/>
          </a:prstGeom>
          <a:noFill/>
          <a:ln/>
        </p:spPr>
        <p:txBody>
          <a:bodyPr wrap="square" lIns="0" tIns="0" rIns="0" bIns="0" rtlCol="0" anchor="t">
            <a:spAutoFit/>
          </a:bodyPr>
          <a:lstStyle/>
          <a:p>
            <a:pPr algn="l" indent="0" marL="0">
              <a:buNone/>
            </a:pPr>
            <a:r>
              <a:rPr lang="en-US" sz="800" b="1" dirty="0">
                <a:solidFill>
                  <a:srgbClr val="000000"/>
                </a:solidFill>
                <a:latin typeface="Roboto" pitchFamily="34" charset="0"/>
                <a:ea typeface="Roboto" pitchFamily="34" charset="-122"/>
                <a:cs typeface="Roboto" pitchFamily="34" charset="-120"/>
              </a:rPr>
              <a:t>Compétitivité accrue :</a:t>
            </a:r>
            <a:r>
              <a:rPr lang="en-US" sz="850" dirty="0">
                <a:solidFill>
                  <a:srgbClr val="000000"/>
                </a:solidFill>
                <a:latin typeface="Roboto" pitchFamily="34" charset="0"/>
                <a:ea typeface="Roboto" pitchFamily="34" charset="-122"/>
                <a:cs typeface="Roboto" pitchFamily="34" charset="-120"/>
              </a:rPr>
              <a:t> Les PME </a:t>
            </a:r>
            <a:r>
              <a:rPr lang="en-US" sz="850" dirty="0">
                <a:solidFill>
                  <a:srgbClr val="000000"/>
                </a:solidFill>
                <a:latin typeface="Roboto" pitchFamily="34" charset="0"/>
                <a:ea typeface="Roboto" pitchFamily="34" charset="-122"/>
                <a:cs typeface="Roboto" pitchFamily="34" charset="-120"/>
              </a:rPr>
              <a:t>peuvent protéger leurs marques </a:t>
            </a:r>
            <a:r>
              <a:rPr lang="en-US" sz="850" dirty="0">
                <a:solidFill>
                  <a:srgbClr val="000000"/>
                </a:solidFill>
                <a:latin typeface="Roboto" pitchFamily="34" charset="0"/>
                <a:ea typeface="Roboto" pitchFamily="34" charset="-122"/>
                <a:cs typeface="Roboto" pitchFamily="34" charset="-120"/>
              </a:rPr>
              <a:t>et brevets à moindre coût, </a:t>
            </a:r>
            <a:r>
              <a:rPr lang="en-US" sz="850" dirty="0">
                <a:solidFill>
                  <a:srgbClr val="000000"/>
                </a:solidFill>
                <a:latin typeface="Roboto" pitchFamily="34" charset="0"/>
                <a:ea typeface="Roboto" pitchFamily="34" charset="-122"/>
                <a:cs typeface="Roboto" pitchFamily="34" charset="-120"/>
              </a:rPr>
              <a:t>renforçant leur valeur sur le </a:t>
            </a:r>
            <a:r>
              <a:rPr lang="en-US" sz="850" dirty="0">
                <a:solidFill>
                  <a:srgbClr val="000000"/>
                </a:solidFill>
                <a:latin typeface="Roboto" pitchFamily="34" charset="0"/>
                <a:ea typeface="Roboto" pitchFamily="34" charset="-122"/>
                <a:cs typeface="Roboto" pitchFamily="34" charset="-120"/>
              </a:rPr>
              <a:t>marché.</a:t>
            </a:r>
            <a:endParaRPr lang="en-US" sz="800" dirty="0"/>
          </a:p>
        </p:txBody>
      </p:sp>
      <p:sp>
        <p:nvSpPr>
          <p:cNvPr id="15" name="Shape 12"/>
          <p:cNvSpPr/>
          <p:nvPr/>
        </p:nvSpPr>
        <p:spPr>
          <a:xfrm>
            <a:off x="6850856" y="1293019"/>
            <a:ext cx="2278856" cy="3836194"/>
          </a:xfrm>
          <a:prstGeom prst="rect">
            <a:avLst/>
          </a:prstGeom>
          <a:solidFill>
            <a:srgbClr val="1A237E"/>
          </a:solidFill>
          <a:ln w="9144">
            <a:solidFill>
              <a:srgbClr val="1A237E"/>
            </a:solidFill>
            <a:prstDash val="solid"/>
          </a:ln>
        </p:spPr>
      </p:sp>
      <p:sp>
        <p:nvSpPr>
          <p:cNvPr id="16" name="Text 13"/>
          <p:cNvSpPr/>
          <p:nvPr/>
        </p:nvSpPr>
        <p:spPr>
          <a:xfrm>
            <a:off x="7065169" y="1614488"/>
            <a:ext cx="1850231" cy="191095"/>
          </a:xfrm>
          <a:prstGeom prst="rect">
            <a:avLst/>
          </a:prstGeom>
          <a:noFill/>
          <a:ln/>
        </p:spPr>
        <p:txBody>
          <a:bodyPr wrap="square" lIns="0" tIns="0" rIns="0" bIns="0" rtlCol="0" anchor="t">
            <a:spAutoFit/>
          </a:bodyPr>
          <a:lstStyle/>
          <a:p>
            <a:pPr algn="l" indent="0" marL="0">
              <a:buNone/>
            </a:pPr>
            <a:r>
              <a:rPr lang="en-US" sz="950" dirty="0">
                <a:solidFill>
                  <a:srgbClr val="E3F2FD"/>
                </a:solidFill>
                <a:latin typeface="Space Mono" pitchFamily="34" charset="0"/>
                <a:ea typeface="Space Mono" pitchFamily="34" charset="-122"/>
                <a:cs typeface="Space Mono" pitchFamily="34" charset="-120"/>
              </a:rPr>
              <a:t>IMPACT PME</a:t>
            </a:r>
            <a:endParaRPr lang="en-US" sz="950" dirty="0"/>
          </a:p>
        </p:txBody>
      </p:sp>
      <p:sp>
        <p:nvSpPr>
          <p:cNvPr id="17" name="Text 14"/>
          <p:cNvSpPr/>
          <p:nvPr/>
        </p:nvSpPr>
        <p:spPr>
          <a:xfrm>
            <a:off x="7065169" y="2019895"/>
            <a:ext cx="1850231" cy="457200"/>
          </a:xfrm>
          <a:prstGeom prst="rect">
            <a:avLst/>
          </a:prstGeom>
          <a:noFill/>
          <a:ln/>
        </p:spPr>
        <p:txBody>
          <a:bodyPr wrap="none" lIns="0" tIns="0" rIns="0" bIns="0" rtlCol="0" anchor="t">
            <a:spAutoFit/>
          </a:bodyPr>
          <a:lstStyle/>
          <a:p>
            <a:pPr algn="l" indent="0" marL="0">
              <a:lnSpc>
                <a:spcPct val="80000"/>
              </a:lnSpc>
              <a:buNone/>
            </a:pPr>
            <a:r>
              <a:rPr lang="en-US" sz="3300" b="1" dirty="0">
                <a:solidFill>
                  <a:srgbClr val="BF360C"/>
                </a:solidFill>
                <a:latin typeface="Space Grotesk Bold" pitchFamily="34" charset="0"/>
                <a:ea typeface="Space Grotesk Bold" pitchFamily="34" charset="-122"/>
                <a:cs typeface="Space Grotesk Bold" pitchFamily="34" charset="-120"/>
              </a:rPr>
              <a:t>&gt;90%</a:t>
            </a:r>
            <a:endParaRPr lang="en-US" sz="3300" dirty="0"/>
          </a:p>
        </p:txBody>
      </p:sp>
      <p:sp>
        <p:nvSpPr>
          <p:cNvPr id="18" name="Text 15"/>
          <p:cNvSpPr/>
          <p:nvPr/>
        </p:nvSpPr>
        <p:spPr>
          <a:xfrm>
            <a:off x="7065169" y="2548533"/>
            <a:ext cx="1850231" cy="239985"/>
          </a:xfrm>
          <a:prstGeom prst="rect">
            <a:avLst/>
          </a:prstGeom>
          <a:noFill/>
          <a:ln/>
        </p:spPr>
        <p:txBody>
          <a:bodyPr wrap="square" lIns="0" tIns="0" rIns="0" bIns="0" rtlCol="0" anchor="t">
            <a:spAutoFit/>
          </a:bodyPr>
          <a:lstStyle/>
          <a:p>
            <a:pPr algn="l" indent="0" marL="0">
              <a:lnSpc>
                <a:spcPct val="112000"/>
              </a:lnSpc>
              <a:buNone/>
            </a:pPr>
            <a:r>
              <a:rPr lang="en-US" sz="600" spc="1" kern="0" dirty="0">
                <a:solidFill>
                  <a:srgbClr val="E3F2FD"/>
                </a:solidFill>
                <a:latin typeface="Space Mono" pitchFamily="34" charset="0"/>
                <a:ea typeface="Space Mono" pitchFamily="34" charset="-122"/>
                <a:cs typeface="Space Mono" pitchFamily="34" charset="-120"/>
              </a:rPr>
              <a:t>DU TISSU ÉCONOMIQUE DES ÉTATS MEMBRES EST CONSTITUÉ DE PME</a:t>
            </a:r>
            <a:endParaRPr lang="en-US" sz="600" dirty="0"/>
          </a:p>
        </p:txBody>
      </p:sp>
      <p:sp>
        <p:nvSpPr>
          <p:cNvPr id="19" name="Text 16"/>
          <p:cNvSpPr/>
          <p:nvPr/>
        </p:nvSpPr>
        <p:spPr>
          <a:xfrm>
            <a:off x="7065169" y="2967112"/>
            <a:ext cx="1850231" cy="594271"/>
          </a:xfrm>
          <a:prstGeom prst="rect">
            <a:avLst/>
          </a:prstGeom>
          <a:noFill/>
          <a:ln/>
        </p:spPr>
        <p:txBody>
          <a:bodyPr wrap="square" lIns="0" tIns="0" rIns="0" bIns="0" rtlCol="0" anchor="t">
            <a:spAutoFit/>
          </a:bodyPr>
          <a:lstStyle/>
          <a:p>
            <a:pPr algn="l" indent="0" marL="0">
              <a:lnSpc>
                <a:spcPct val="128000"/>
              </a:lnSpc>
              <a:buNone/>
            </a:pPr>
            <a:r>
              <a:rPr lang="en-US" sz="650" dirty="0">
                <a:solidFill>
                  <a:srgbClr val="E3F2FD">
                    <a:alpha val="80000"/>
                  </a:srgbClr>
                </a:solidFill>
                <a:latin typeface="Roboto Light" pitchFamily="34" charset="0"/>
                <a:ea typeface="Roboto Light" pitchFamily="34" charset="-122"/>
                <a:cs typeface="Roboto Light" pitchFamily="34" charset="-120"/>
              </a:rPr>
              <a:t>La réduction des coûts d'enregistrement est un levier direct pour stimuler l'innovation et l'entrepreneuriat local au sein de ces structures.</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Shape 0"/>
          <p:cNvSpPr/>
          <p:nvPr/>
        </p:nvSpPr>
        <p:spPr>
          <a:xfrm>
            <a:off x="14288" y="14288"/>
            <a:ext cx="9115425" cy="1278731"/>
          </a:xfrm>
          <a:prstGeom prst="rect">
            <a:avLst/>
          </a:prstGeom>
          <a:solidFill>
            <a:srgbClr val="000000">
              <a:alpha val="0"/>
            </a:srgbClr>
          </a:solidFill>
          <a:ln w="9144">
            <a:solidFill>
              <a:srgbClr val="1A237E"/>
            </a:solidFill>
            <a:prstDash val="solid"/>
          </a:ln>
        </p:spPr>
      </p:sp>
      <p:sp>
        <p:nvSpPr>
          <p:cNvPr id="4" name="Text 1"/>
          <p:cNvSpPr/>
          <p:nvPr/>
        </p:nvSpPr>
        <p:spPr>
          <a:xfrm>
            <a:off x="228600" y="615255"/>
            <a:ext cx="8686800" cy="291108"/>
          </a:xfrm>
          <a:prstGeom prst="rect">
            <a:avLst/>
          </a:prstGeom>
          <a:noFill/>
          <a:ln/>
        </p:spPr>
        <p:txBody>
          <a:bodyPr wrap="square" lIns="0" tIns="0" rIns="0" bIns="0" rtlCol="0" anchor="t">
            <a:spAutoFit/>
          </a:bodyPr>
          <a:lstStyle/>
          <a:p>
            <a:pPr algn="l" indent="0" marL="0">
              <a:buNone/>
            </a:pPr>
            <a:r>
              <a:rPr lang="en-US" sz="1600" b="1" dirty="0">
                <a:solidFill>
                  <a:srgbClr val="1A237E"/>
                </a:solidFill>
                <a:latin typeface="Space Grotesk Bold" pitchFamily="34" charset="0"/>
                <a:ea typeface="Space Grotesk Bold" pitchFamily="34" charset="-122"/>
                <a:cs typeface="Space Grotesk Bold" pitchFamily="34" charset="-120"/>
              </a:rPr>
              <a:t>AVANTAGE 3 : SÉCURITÉ JURIDIQUE ET ATTRACTIVITÉ</a:t>
            </a:r>
            <a:endParaRPr lang="en-US" sz="1600" dirty="0"/>
          </a:p>
        </p:txBody>
      </p:sp>
      <p:sp>
        <p:nvSpPr>
          <p:cNvPr id="5" name="Shape 2"/>
          <p:cNvSpPr/>
          <p:nvPr/>
        </p:nvSpPr>
        <p:spPr>
          <a:xfrm>
            <a:off x="14288" y="1293019"/>
            <a:ext cx="4557713" cy="3836194"/>
          </a:xfrm>
          <a:prstGeom prst="rect">
            <a:avLst/>
          </a:prstGeom>
          <a:solidFill>
            <a:srgbClr val="000000">
              <a:alpha val="0"/>
            </a:srgbClr>
          </a:solidFill>
          <a:ln w="9144">
            <a:solidFill>
              <a:srgbClr val="1A237E"/>
            </a:solidFill>
            <a:prstDash val="solid"/>
          </a:ln>
        </p:spPr>
      </p:sp>
      <p:sp>
        <p:nvSpPr>
          <p:cNvPr id="6" name="Text 3"/>
          <p:cNvSpPr/>
          <p:nvPr/>
        </p:nvSpPr>
        <p:spPr>
          <a:xfrm>
            <a:off x="228600" y="1614488"/>
            <a:ext cx="4129088" cy="191095"/>
          </a:xfrm>
          <a:prstGeom prst="rect">
            <a:avLst/>
          </a:prstGeom>
          <a:noFill/>
          <a:ln/>
        </p:spPr>
        <p:txBody>
          <a:bodyPr wrap="square" lIns="0" tIns="0" rIns="0" bIns="0" rtlCol="0" anchor="t">
            <a:spAutoFit/>
          </a:bodyPr>
          <a:lstStyle/>
          <a:p>
            <a:pPr algn="l" indent="0" marL="0">
              <a:buNone/>
            </a:pPr>
            <a:r>
              <a:rPr lang="en-US" sz="950" dirty="0">
                <a:solidFill>
                  <a:srgbClr val="BF360C"/>
                </a:solidFill>
                <a:latin typeface="Space Mono" pitchFamily="34" charset="0"/>
                <a:ea typeface="Space Mono" pitchFamily="34" charset="-122"/>
                <a:cs typeface="Space Mono" pitchFamily="34" charset="-120"/>
              </a:rPr>
              <a:t>UN CADRE JURIDIQUE HARMONISÉ ET STABLE</a:t>
            </a:r>
            <a:endParaRPr lang="en-US" sz="950" dirty="0"/>
          </a:p>
        </p:txBody>
      </p:sp>
      <p:sp>
        <p:nvSpPr>
          <p:cNvPr id="7" name="Text 4"/>
          <p:cNvSpPr/>
          <p:nvPr/>
        </p:nvSpPr>
        <p:spPr>
          <a:xfrm>
            <a:off x="228600" y="1912739"/>
            <a:ext cx="4129088" cy="342900"/>
          </a:xfrm>
          <a:prstGeom prst="rect">
            <a:avLst/>
          </a:prstGeom>
          <a:noFill/>
          <a:ln/>
        </p:spPr>
        <p:txBody>
          <a:bodyPr wrap="square" lIns="0" tIns="0" rIns="0" bIns="0" rtlCol="0" anchor="t">
            <a:spAutoFit/>
          </a:bodyPr>
          <a:lstStyle/>
          <a:p>
            <a:pPr algn="l" indent="0" marL="0">
              <a:lnSpc>
                <a:spcPct val="128000"/>
              </a:lnSpc>
              <a:buNone/>
            </a:pPr>
            <a:r>
              <a:rPr lang="en-US" sz="800" dirty="0">
                <a:solidFill>
                  <a:srgbClr val="000000"/>
                </a:solidFill>
                <a:latin typeface="Roboto Light" pitchFamily="34" charset="0"/>
                <a:ea typeface="Roboto Light" pitchFamily="34" charset="-122"/>
                <a:cs typeface="Roboto Light" pitchFamily="34" charset="-120"/>
              </a:rPr>
              <a:t>L'incertitude législative est l'un des freins majeurs à l'investissement. L'OAPI y répond en offrant un environnement juridique prévisible et unifié sur l'ensemble de son espace.</a:t>
            </a:r>
            <a:endParaRPr lang="en-US" sz="800" dirty="0"/>
          </a:p>
        </p:txBody>
      </p:sp>
      <p:sp>
        <p:nvSpPr>
          <p:cNvPr id="8" name="Text 5"/>
          <p:cNvSpPr/>
          <p:nvPr/>
        </p:nvSpPr>
        <p:spPr>
          <a:xfrm>
            <a:off x="407194" y="2505670"/>
            <a:ext cx="3950494" cy="267891"/>
          </a:xfrm>
          <a:prstGeom prst="rect">
            <a:avLst/>
          </a:prstGeom>
          <a:noFill/>
          <a:ln/>
        </p:spPr>
        <p:txBody>
          <a:bodyPr wrap="square" lIns="0" tIns="0" rIns="0" bIns="0" rtlCol="0" anchor="t">
            <a:spAutoFit/>
          </a:bodyPr>
          <a:lstStyle/>
          <a:p>
            <a:pPr algn="l" indent="0" marL="0">
              <a:buNone/>
            </a:pPr>
            <a:r>
              <a:rPr lang="en-US" sz="800" b="1" dirty="0">
                <a:solidFill>
                  <a:srgbClr val="000000"/>
                </a:solidFill>
                <a:latin typeface="Roboto" pitchFamily="34" charset="0"/>
                <a:ea typeface="Roboto" pitchFamily="34" charset="-122"/>
                <a:cs typeface="Roboto" pitchFamily="34" charset="-120"/>
              </a:rPr>
              <a:t>Loi unique :</a:t>
            </a:r>
            <a:r>
              <a:rPr lang="en-US" sz="850" dirty="0">
                <a:solidFill>
                  <a:srgbClr val="000000"/>
                </a:solidFill>
                <a:latin typeface="Roboto" pitchFamily="34" charset="0"/>
                <a:ea typeface="Roboto" pitchFamily="34" charset="-122"/>
                <a:cs typeface="Roboto" pitchFamily="34" charset="-120"/>
              </a:rPr>
              <a:t> L'Accord de Bangui révisé s'applique directement dans chaque </a:t>
            </a:r>
            <a:r>
              <a:rPr lang="en-US" sz="850" dirty="0">
                <a:solidFill>
                  <a:srgbClr val="000000"/>
                </a:solidFill>
                <a:latin typeface="Roboto" pitchFamily="34" charset="0"/>
                <a:ea typeface="Roboto" pitchFamily="34" charset="-122"/>
                <a:cs typeface="Roboto" pitchFamily="34" charset="-120"/>
              </a:rPr>
              <a:t>État membre, éliminant les conflits de lois nationales.</a:t>
            </a:r>
            <a:endParaRPr lang="en-US" sz="800" dirty="0"/>
          </a:p>
        </p:txBody>
      </p:sp>
      <p:sp>
        <p:nvSpPr>
          <p:cNvPr id="9" name="Text 6"/>
          <p:cNvSpPr/>
          <p:nvPr/>
        </p:nvSpPr>
        <p:spPr>
          <a:xfrm>
            <a:off x="407194" y="2880717"/>
            <a:ext cx="3950494" cy="267891"/>
          </a:xfrm>
          <a:prstGeom prst="rect">
            <a:avLst/>
          </a:prstGeom>
          <a:noFill/>
          <a:ln/>
        </p:spPr>
        <p:txBody>
          <a:bodyPr wrap="square" lIns="0" tIns="0" rIns="0" bIns="0" rtlCol="0" anchor="t">
            <a:spAutoFit/>
          </a:bodyPr>
          <a:lstStyle/>
          <a:p>
            <a:pPr algn="l" indent="0" marL="0">
              <a:buNone/>
            </a:pPr>
            <a:r>
              <a:rPr lang="en-US" sz="800" b="1" dirty="0">
                <a:solidFill>
                  <a:srgbClr val="000000"/>
                </a:solidFill>
                <a:latin typeface="Roboto" pitchFamily="34" charset="0"/>
                <a:ea typeface="Roboto" pitchFamily="34" charset="-122"/>
                <a:cs typeface="Roboto" pitchFamily="34" charset="-120"/>
              </a:rPr>
              <a:t>Tribunaux et recours :</a:t>
            </a:r>
            <a:r>
              <a:rPr lang="en-US" sz="850" dirty="0">
                <a:solidFill>
                  <a:srgbClr val="000000"/>
                </a:solidFill>
                <a:latin typeface="Roboto" pitchFamily="34" charset="0"/>
                <a:ea typeface="Roboto" pitchFamily="34" charset="-122"/>
                <a:cs typeface="Roboto" pitchFamily="34" charset="-120"/>
              </a:rPr>
              <a:t> Une Commission supérieure de recours centralisée </a:t>
            </a:r>
            <a:r>
              <a:rPr lang="en-US" sz="850" dirty="0">
                <a:solidFill>
                  <a:srgbClr val="000000"/>
                </a:solidFill>
                <a:latin typeface="Roboto" pitchFamily="34" charset="0"/>
                <a:ea typeface="Roboto" pitchFamily="34" charset="-122"/>
                <a:cs typeface="Roboto" pitchFamily="34" charset="-120"/>
              </a:rPr>
              <a:t>garantit une interprétation cohérente et rigoureuse du droit.</a:t>
            </a:r>
            <a:endParaRPr lang="en-US" sz="800" dirty="0"/>
          </a:p>
        </p:txBody>
      </p:sp>
      <p:sp>
        <p:nvSpPr>
          <p:cNvPr id="10" name="Shape 7"/>
          <p:cNvSpPr/>
          <p:nvPr/>
        </p:nvSpPr>
        <p:spPr>
          <a:xfrm>
            <a:off x="4572000" y="1293019"/>
            <a:ext cx="4557713" cy="3836194"/>
          </a:xfrm>
          <a:prstGeom prst="rect">
            <a:avLst/>
          </a:prstGeom>
          <a:solidFill>
            <a:srgbClr val="1A237E"/>
          </a:solidFill>
          <a:ln w="9144">
            <a:solidFill>
              <a:srgbClr val="1A237E"/>
            </a:solidFill>
            <a:prstDash val="solid"/>
          </a:ln>
        </p:spPr>
      </p:sp>
      <p:sp>
        <p:nvSpPr>
          <p:cNvPr id="11" name="Text 8"/>
          <p:cNvSpPr/>
          <p:nvPr/>
        </p:nvSpPr>
        <p:spPr>
          <a:xfrm>
            <a:off x="4786313" y="1614488"/>
            <a:ext cx="4129088" cy="191095"/>
          </a:xfrm>
          <a:prstGeom prst="rect">
            <a:avLst/>
          </a:prstGeom>
          <a:noFill/>
          <a:ln/>
        </p:spPr>
        <p:txBody>
          <a:bodyPr wrap="square" lIns="0" tIns="0" rIns="0" bIns="0" rtlCol="0" anchor="t">
            <a:spAutoFit/>
          </a:bodyPr>
          <a:lstStyle/>
          <a:p>
            <a:pPr algn="l" indent="0" marL="0">
              <a:buNone/>
            </a:pPr>
            <a:r>
              <a:rPr lang="en-US" sz="950" dirty="0">
                <a:solidFill>
                  <a:srgbClr val="E3F2FD"/>
                </a:solidFill>
                <a:latin typeface="Space Mono" pitchFamily="34" charset="0"/>
                <a:ea typeface="Space Mono" pitchFamily="34" charset="-122"/>
                <a:cs typeface="Space Mono" pitchFamily="34" charset="-120"/>
              </a:rPr>
              <a:t>RASSURER LES INVESTISSEURS INTERNATIONAUX</a:t>
            </a:r>
            <a:endParaRPr lang="en-US" sz="950" dirty="0"/>
          </a:p>
        </p:txBody>
      </p:sp>
      <p:sp>
        <p:nvSpPr>
          <p:cNvPr id="12" name="Text 9"/>
          <p:cNvSpPr/>
          <p:nvPr/>
        </p:nvSpPr>
        <p:spPr>
          <a:xfrm>
            <a:off x="4786313" y="1912739"/>
            <a:ext cx="4129088" cy="342900"/>
          </a:xfrm>
          <a:prstGeom prst="rect">
            <a:avLst/>
          </a:prstGeom>
          <a:noFill/>
          <a:ln/>
        </p:spPr>
        <p:txBody>
          <a:bodyPr wrap="square" lIns="0" tIns="0" rIns="0" bIns="0" rtlCol="0" anchor="t">
            <a:spAutoFit/>
          </a:bodyPr>
          <a:lstStyle/>
          <a:p>
            <a:pPr algn="l" indent="0" marL="0">
              <a:lnSpc>
                <a:spcPct val="128000"/>
              </a:lnSpc>
              <a:buNone/>
            </a:pPr>
            <a:r>
              <a:rPr lang="en-US" sz="800" dirty="0">
                <a:solidFill>
                  <a:srgbClr val="E3F2FD"/>
                </a:solidFill>
                <a:latin typeface="Roboto Light" pitchFamily="34" charset="0"/>
                <a:ea typeface="Roboto Light" pitchFamily="34" charset="-122"/>
                <a:cs typeface="Roboto Light" pitchFamily="34" charset="-120"/>
              </a:rPr>
              <a:t>La mise en place d'un système de protection robuste est un signal fort envoyé aux marchés mondiaux et aux partenaires technologiques.</a:t>
            </a:r>
            <a:endParaRPr lang="en-US" sz="800" dirty="0"/>
          </a:p>
        </p:txBody>
      </p:sp>
      <p:sp>
        <p:nvSpPr>
          <p:cNvPr id="13" name="Text 10"/>
          <p:cNvSpPr/>
          <p:nvPr/>
        </p:nvSpPr>
        <p:spPr>
          <a:xfrm>
            <a:off x="4964906" y="2505670"/>
            <a:ext cx="3950494" cy="267891"/>
          </a:xfrm>
          <a:prstGeom prst="rect">
            <a:avLst/>
          </a:prstGeom>
          <a:noFill/>
          <a:ln/>
        </p:spPr>
        <p:txBody>
          <a:bodyPr wrap="square" lIns="0" tIns="0" rIns="0" bIns="0" rtlCol="0" anchor="t">
            <a:spAutoFit/>
          </a:bodyPr>
          <a:lstStyle/>
          <a:p>
            <a:pPr algn="l" indent="0" marL="0">
              <a:buNone/>
            </a:pPr>
            <a:r>
              <a:rPr lang="en-US" sz="800" b="1" dirty="0">
                <a:solidFill>
                  <a:srgbClr val="E3F2FD"/>
                </a:solidFill>
                <a:latin typeface="Roboto" pitchFamily="34" charset="0"/>
                <a:ea typeface="Roboto" pitchFamily="34" charset="-122"/>
                <a:cs typeface="Roboto" pitchFamily="34" charset="-120"/>
              </a:rPr>
              <a:t>Attraction des IDE :</a:t>
            </a:r>
            <a:r>
              <a:rPr lang="en-US" sz="850" dirty="0">
                <a:solidFill>
                  <a:srgbClr val="E3F2FD"/>
                </a:solidFill>
                <a:latin typeface="Roboto" pitchFamily="34" charset="0"/>
                <a:ea typeface="Roboto" pitchFamily="34" charset="-122"/>
                <a:cs typeface="Roboto" pitchFamily="34" charset="-120"/>
              </a:rPr>
              <a:t> Les investisseurs étrangers privilégient les pays </a:t>
            </a:r>
            <a:r>
              <a:rPr lang="en-US" sz="850" dirty="0">
                <a:solidFill>
                  <a:srgbClr val="E3F2FD"/>
                </a:solidFill>
                <a:latin typeface="Roboto" pitchFamily="34" charset="0"/>
                <a:ea typeface="Roboto" pitchFamily="34" charset="-122"/>
                <a:cs typeface="Roboto" pitchFamily="34" charset="-120"/>
              </a:rPr>
              <a:t>garantissant la sécurité de leurs actifs immatériels.</a:t>
            </a:r>
            <a:endParaRPr lang="en-US" sz="800" dirty="0"/>
          </a:p>
        </p:txBody>
      </p:sp>
      <p:sp>
        <p:nvSpPr>
          <p:cNvPr id="14" name="Text 11"/>
          <p:cNvSpPr/>
          <p:nvPr/>
        </p:nvSpPr>
        <p:spPr>
          <a:xfrm>
            <a:off x="4964906" y="2880717"/>
            <a:ext cx="3950494" cy="267891"/>
          </a:xfrm>
          <a:prstGeom prst="rect">
            <a:avLst/>
          </a:prstGeom>
          <a:noFill/>
          <a:ln/>
        </p:spPr>
        <p:txBody>
          <a:bodyPr wrap="square" lIns="0" tIns="0" rIns="0" bIns="0" rtlCol="0" anchor="t">
            <a:spAutoFit/>
          </a:bodyPr>
          <a:lstStyle/>
          <a:p>
            <a:pPr algn="l" indent="0" marL="0">
              <a:buNone/>
            </a:pPr>
            <a:r>
              <a:rPr lang="en-US" sz="800" b="1" dirty="0">
                <a:solidFill>
                  <a:srgbClr val="E3F2FD"/>
                </a:solidFill>
                <a:latin typeface="Roboto" pitchFamily="34" charset="0"/>
                <a:ea typeface="Roboto" pitchFamily="34" charset="-122"/>
                <a:cs typeface="Roboto" pitchFamily="34" charset="-120"/>
              </a:rPr>
              <a:t>Transfert de technologie :</a:t>
            </a:r>
            <a:r>
              <a:rPr lang="en-US" sz="850" dirty="0">
                <a:solidFill>
                  <a:srgbClr val="E3F2FD"/>
                </a:solidFill>
                <a:latin typeface="Roboto" pitchFamily="34" charset="0"/>
                <a:ea typeface="Roboto" pitchFamily="34" charset="-122"/>
                <a:cs typeface="Roboto" pitchFamily="34" charset="-120"/>
              </a:rPr>
              <a:t> Facilite l'octroi de licences et l'implantation </a:t>
            </a:r>
            <a:r>
              <a:rPr lang="en-US" sz="850" dirty="0">
                <a:solidFill>
                  <a:srgbClr val="E3F2FD"/>
                </a:solidFill>
                <a:latin typeface="Roboto" pitchFamily="34" charset="0"/>
                <a:ea typeface="Roboto" pitchFamily="34" charset="-122"/>
                <a:cs typeface="Roboto" pitchFamily="34" charset="-120"/>
              </a:rPr>
              <a:t>d'industries de pointe localement.</a:t>
            </a:r>
            <a:endParaRPr lang="en-US" sz="800" dirty="0"/>
          </a:p>
        </p:txBody>
      </p:sp>
      <p:sp>
        <p:nvSpPr>
          <p:cNvPr id="15" name="Text 12"/>
          <p:cNvSpPr/>
          <p:nvPr/>
        </p:nvSpPr>
        <p:spPr>
          <a:xfrm>
            <a:off x="4964906" y="3255764"/>
            <a:ext cx="3950494" cy="267891"/>
          </a:xfrm>
          <a:prstGeom prst="rect">
            <a:avLst/>
          </a:prstGeom>
          <a:noFill/>
          <a:ln/>
        </p:spPr>
        <p:txBody>
          <a:bodyPr wrap="square" lIns="0" tIns="0" rIns="0" bIns="0" rtlCol="0" anchor="t">
            <a:spAutoFit/>
          </a:bodyPr>
          <a:lstStyle/>
          <a:p>
            <a:pPr algn="l" indent="0" marL="0">
              <a:buNone/>
            </a:pPr>
            <a:r>
              <a:rPr lang="en-US" sz="800" b="1" dirty="0">
                <a:solidFill>
                  <a:srgbClr val="E3F2FD"/>
                </a:solidFill>
                <a:latin typeface="Roboto" pitchFamily="34" charset="0"/>
                <a:ea typeface="Roboto" pitchFamily="34" charset="-122"/>
                <a:cs typeface="Roboto" pitchFamily="34" charset="-120"/>
              </a:rPr>
              <a:t>Climat des affaires :</a:t>
            </a:r>
            <a:r>
              <a:rPr lang="en-US" sz="850" dirty="0">
                <a:solidFill>
                  <a:srgbClr val="E3F2FD"/>
                </a:solidFill>
                <a:latin typeface="Roboto" pitchFamily="34" charset="0"/>
                <a:ea typeface="Roboto" pitchFamily="34" charset="-122"/>
                <a:cs typeface="Roboto" pitchFamily="34" charset="-120"/>
              </a:rPr>
              <a:t> Améliore la compétitivité globale et le positionnement </a:t>
            </a:r>
            <a:r>
              <a:rPr lang="en-US" sz="850" dirty="0">
                <a:solidFill>
                  <a:srgbClr val="E3F2FD"/>
                </a:solidFill>
                <a:latin typeface="Roboto" pitchFamily="34" charset="0"/>
                <a:ea typeface="Roboto" pitchFamily="34" charset="-122"/>
                <a:cs typeface="Roboto" pitchFamily="34" charset="-120"/>
              </a:rPr>
              <a:t>des États dans les indices mondiaux.</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Shape 0"/>
          <p:cNvSpPr/>
          <p:nvPr/>
        </p:nvSpPr>
        <p:spPr>
          <a:xfrm>
            <a:off x="14288" y="14288"/>
            <a:ext cx="9115425" cy="1278731"/>
          </a:xfrm>
          <a:prstGeom prst="rect">
            <a:avLst/>
          </a:prstGeom>
          <a:solidFill>
            <a:srgbClr val="000000">
              <a:alpha val="0"/>
            </a:srgbClr>
          </a:solidFill>
          <a:ln w="9144">
            <a:solidFill>
              <a:srgbClr val="1A237E"/>
            </a:solidFill>
            <a:prstDash val="solid"/>
          </a:ln>
        </p:spPr>
      </p:sp>
      <p:sp>
        <p:nvSpPr>
          <p:cNvPr id="4" name="Text 1"/>
          <p:cNvSpPr/>
          <p:nvPr/>
        </p:nvSpPr>
        <p:spPr>
          <a:xfrm>
            <a:off x="192881" y="615255"/>
            <a:ext cx="8758238" cy="291108"/>
          </a:xfrm>
          <a:prstGeom prst="rect">
            <a:avLst/>
          </a:prstGeom>
          <a:noFill/>
          <a:ln/>
        </p:spPr>
        <p:txBody>
          <a:bodyPr wrap="square" lIns="0" tIns="0" rIns="0" bIns="0" rtlCol="0" anchor="t">
            <a:spAutoFit/>
          </a:bodyPr>
          <a:lstStyle/>
          <a:p>
            <a:pPr algn="l" indent="0" marL="0">
              <a:buNone/>
            </a:pPr>
            <a:r>
              <a:rPr lang="en-US" sz="1600" b="1" dirty="0">
                <a:solidFill>
                  <a:srgbClr val="1A237E"/>
                </a:solidFill>
                <a:latin typeface="Space Grotesk Bold" pitchFamily="34" charset="0"/>
                <a:ea typeface="Space Grotesk Bold" pitchFamily="34" charset="-122"/>
                <a:cs typeface="Space Grotesk Bold" pitchFamily="34" charset="-120"/>
              </a:rPr>
              <a:t>AVANTAGE 4 : ACCÈS AUX SYSTÈMES INTERNATIONAUX</a:t>
            </a:r>
            <a:endParaRPr lang="en-US" sz="1600" dirty="0"/>
          </a:p>
        </p:txBody>
      </p:sp>
      <p:sp>
        <p:nvSpPr>
          <p:cNvPr id="5" name="Shape 2"/>
          <p:cNvSpPr/>
          <p:nvPr/>
        </p:nvSpPr>
        <p:spPr>
          <a:xfrm>
            <a:off x="14288" y="1293019"/>
            <a:ext cx="2278856" cy="3836194"/>
          </a:xfrm>
          <a:prstGeom prst="rect">
            <a:avLst/>
          </a:prstGeom>
          <a:solidFill>
            <a:srgbClr val="000000">
              <a:alpha val="0"/>
            </a:srgbClr>
          </a:solidFill>
          <a:ln w="9144">
            <a:solidFill>
              <a:srgbClr val="1A237E"/>
            </a:solidFill>
            <a:prstDash val="solid"/>
          </a:ln>
        </p:spPr>
      </p:sp>
      <p:pic>
        <p:nvPicPr>
          <p:cNvPr id="6" name="Image 1" descr="preencoded.png">    </p:cNvPr>
          <p:cNvPicPr>
            <a:picLocks noChangeAspect="1"/>
          </p:cNvPicPr>
          <p:nvPr/>
        </p:nvPicPr>
        <p:blipFill>
          <a:blip r:embed="rId2"/>
          <a:stretch>
            <a:fillRect/>
          </a:stretch>
        </p:blipFill>
        <p:spPr>
          <a:xfrm>
            <a:off x="192881" y="1589484"/>
            <a:ext cx="250031" cy="200025"/>
          </a:xfrm>
          <a:prstGeom prst="rect">
            <a:avLst/>
          </a:prstGeom>
        </p:spPr>
      </p:pic>
      <p:sp>
        <p:nvSpPr>
          <p:cNvPr id="7" name="Text 3"/>
          <p:cNvSpPr/>
          <p:nvPr/>
        </p:nvSpPr>
        <p:spPr>
          <a:xfrm>
            <a:off x="192881" y="1919883"/>
            <a:ext cx="1921669" cy="191095"/>
          </a:xfrm>
          <a:prstGeom prst="rect">
            <a:avLst/>
          </a:prstGeom>
          <a:noFill/>
          <a:ln/>
        </p:spPr>
        <p:txBody>
          <a:bodyPr wrap="square" lIns="0" tIns="0" rIns="0" bIns="0" rtlCol="0" anchor="t">
            <a:spAutoFit/>
          </a:bodyPr>
          <a:lstStyle/>
          <a:p>
            <a:pPr algn="l" indent="0" marL="0">
              <a:buNone/>
            </a:pPr>
            <a:r>
              <a:rPr lang="en-US" sz="950" dirty="0">
                <a:solidFill>
                  <a:srgbClr val="BF360C"/>
                </a:solidFill>
                <a:latin typeface="Space Mono" pitchFamily="34" charset="0"/>
                <a:ea typeface="Space Mono" pitchFamily="34" charset="-122"/>
                <a:cs typeface="Space Mono" pitchFamily="34" charset="-120"/>
              </a:rPr>
              <a:t>SYSTÈME PCT</a:t>
            </a:r>
            <a:endParaRPr lang="en-US" sz="950" dirty="0"/>
          </a:p>
        </p:txBody>
      </p:sp>
      <p:sp>
        <p:nvSpPr>
          <p:cNvPr id="8" name="Text 4"/>
          <p:cNvSpPr/>
          <p:nvPr/>
        </p:nvSpPr>
        <p:spPr>
          <a:xfrm>
            <a:off x="192881" y="2218134"/>
            <a:ext cx="1921669" cy="480027"/>
          </a:xfrm>
          <a:prstGeom prst="rect">
            <a:avLst/>
          </a:prstGeom>
          <a:noFill/>
          <a:ln/>
        </p:spPr>
        <p:txBody>
          <a:bodyPr wrap="square" lIns="0" tIns="0" rIns="0" bIns="0" rtlCol="0" anchor="t">
            <a:spAutoFit/>
          </a:bodyPr>
          <a:lstStyle/>
          <a:p>
            <a:pPr algn="l" indent="0" marL="0">
              <a:lnSpc>
                <a:spcPct val="128000"/>
              </a:lnSpc>
              <a:buNone/>
            </a:pPr>
            <a:r>
              <a:rPr lang="en-US" sz="750" dirty="0">
                <a:solidFill>
                  <a:srgbClr val="000000"/>
                </a:solidFill>
                <a:latin typeface="Roboto Light" pitchFamily="34" charset="0"/>
                <a:ea typeface="Roboto Light" pitchFamily="34" charset="-122"/>
                <a:cs typeface="Roboto Light" pitchFamily="34" charset="-120"/>
              </a:rPr>
              <a:t>Le Traité de coopération en matière de brevets (PCT) facilite l'obtention de brevets à l'échelle mondiale.</a:t>
            </a:r>
            <a:endParaRPr lang="en-US" sz="750" dirty="0"/>
          </a:p>
        </p:txBody>
      </p:sp>
      <p:sp>
        <p:nvSpPr>
          <p:cNvPr id="9" name="Text 5"/>
          <p:cNvSpPr/>
          <p:nvPr/>
        </p:nvSpPr>
        <p:spPr>
          <a:xfrm>
            <a:off x="350044" y="2948192"/>
            <a:ext cx="1764506" cy="267891"/>
          </a:xfrm>
          <a:prstGeom prst="rect">
            <a:avLst/>
          </a:prstGeom>
          <a:noFill/>
          <a:ln/>
        </p:spPr>
        <p:txBody>
          <a:bodyPr wrap="square" lIns="0" tIns="0" rIns="0" bIns="0" rtlCol="0" anchor="t">
            <a:spAutoFit/>
          </a:bodyPr>
          <a:lstStyle/>
          <a:p>
            <a:pPr algn="l" indent="0" marL="0">
              <a:buNone/>
            </a:pPr>
            <a:r>
              <a:rPr lang="en-US" sz="850" dirty="0">
                <a:solidFill>
                  <a:srgbClr val="000000"/>
                </a:solidFill>
                <a:latin typeface="Roboto" pitchFamily="34" charset="0"/>
                <a:ea typeface="Roboto" pitchFamily="34" charset="-122"/>
                <a:cs typeface="Roboto" pitchFamily="34" charset="-120"/>
              </a:rPr>
              <a:t>Dépôt unique pour plus de 150 pays.</a:t>
            </a:r>
            <a:endParaRPr lang="en-US" sz="850" dirty="0"/>
          </a:p>
        </p:txBody>
      </p:sp>
      <p:sp>
        <p:nvSpPr>
          <p:cNvPr id="10" name="Text 6"/>
          <p:cNvSpPr/>
          <p:nvPr/>
        </p:nvSpPr>
        <p:spPr>
          <a:xfrm>
            <a:off x="350044" y="3323239"/>
            <a:ext cx="1764506" cy="267891"/>
          </a:xfrm>
          <a:prstGeom prst="rect">
            <a:avLst/>
          </a:prstGeom>
          <a:noFill/>
          <a:ln/>
        </p:spPr>
        <p:txBody>
          <a:bodyPr wrap="square" lIns="0" tIns="0" rIns="0" bIns="0" rtlCol="0" anchor="t">
            <a:spAutoFit/>
          </a:bodyPr>
          <a:lstStyle/>
          <a:p>
            <a:pPr algn="l" indent="0" marL="0">
              <a:buNone/>
            </a:pPr>
            <a:r>
              <a:rPr lang="en-US" sz="850" dirty="0">
                <a:solidFill>
                  <a:srgbClr val="000000"/>
                </a:solidFill>
                <a:latin typeface="Roboto" pitchFamily="34" charset="0"/>
                <a:ea typeface="Roboto" pitchFamily="34" charset="-122"/>
                <a:cs typeface="Roboto" pitchFamily="34" charset="-120"/>
              </a:rPr>
              <a:t>Évaluation centralisée de la brevetabilité.</a:t>
            </a:r>
            <a:endParaRPr lang="en-US" sz="850" dirty="0"/>
          </a:p>
        </p:txBody>
      </p:sp>
      <p:sp>
        <p:nvSpPr>
          <p:cNvPr id="11" name="Shape 7"/>
          <p:cNvSpPr/>
          <p:nvPr/>
        </p:nvSpPr>
        <p:spPr>
          <a:xfrm>
            <a:off x="2293144" y="1293019"/>
            <a:ext cx="2278856" cy="3836194"/>
          </a:xfrm>
          <a:prstGeom prst="rect">
            <a:avLst/>
          </a:prstGeom>
          <a:solidFill>
            <a:srgbClr val="1A237E">
              <a:alpha val="3000"/>
            </a:srgbClr>
          </a:solidFill>
          <a:ln w="9144">
            <a:solidFill>
              <a:srgbClr val="1A237E"/>
            </a:solidFill>
            <a:prstDash val="solid"/>
          </a:ln>
        </p:spPr>
      </p:sp>
      <p:pic>
        <p:nvPicPr>
          <p:cNvPr id="12" name="Image 2" descr="preencoded.png">    </p:cNvPr>
          <p:cNvPicPr>
            <a:picLocks noChangeAspect="1"/>
          </p:cNvPicPr>
          <p:nvPr/>
        </p:nvPicPr>
        <p:blipFill>
          <a:blip r:embed="rId3"/>
          <a:stretch>
            <a:fillRect/>
          </a:stretch>
        </p:blipFill>
        <p:spPr>
          <a:xfrm>
            <a:off x="2471738" y="1589484"/>
            <a:ext cx="250031" cy="200025"/>
          </a:xfrm>
          <a:prstGeom prst="rect">
            <a:avLst/>
          </a:prstGeom>
        </p:spPr>
      </p:pic>
      <p:sp>
        <p:nvSpPr>
          <p:cNvPr id="13" name="Text 8"/>
          <p:cNvSpPr/>
          <p:nvPr/>
        </p:nvSpPr>
        <p:spPr>
          <a:xfrm>
            <a:off x="2471738" y="1919883"/>
            <a:ext cx="1921669" cy="191095"/>
          </a:xfrm>
          <a:prstGeom prst="rect">
            <a:avLst/>
          </a:prstGeom>
          <a:noFill/>
          <a:ln/>
        </p:spPr>
        <p:txBody>
          <a:bodyPr wrap="square" lIns="0" tIns="0" rIns="0" bIns="0" rtlCol="0" anchor="t">
            <a:spAutoFit/>
          </a:bodyPr>
          <a:lstStyle/>
          <a:p>
            <a:pPr algn="l" indent="0" marL="0">
              <a:buNone/>
            </a:pPr>
            <a:r>
              <a:rPr lang="en-US" sz="950" dirty="0">
                <a:solidFill>
                  <a:srgbClr val="BF360C"/>
                </a:solidFill>
                <a:latin typeface="Space Mono" pitchFamily="34" charset="0"/>
                <a:ea typeface="Space Mono" pitchFamily="34" charset="-122"/>
                <a:cs typeface="Space Mono" pitchFamily="34" charset="-120"/>
              </a:rPr>
              <a:t>SYSTÈME DE MADRID</a:t>
            </a:r>
            <a:endParaRPr lang="en-US" sz="950" dirty="0"/>
          </a:p>
        </p:txBody>
      </p:sp>
      <p:sp>
        <p:nvSpPr>
          <p:cNvPr id="14" name="Text 9"/>
          <p:cNvSpPr/>
          <p:nvPr/>
        </p:nvSpPr>
        <p:spPr>
          <a:xfrm>
            <a:off x="2471738" y="2218134"/>
            <a:ext cx="1921669" cy="480027"/>
          </a:xfrm>
          <a:prstGeom prst="rect">
            <a:avLst/>
          </a:prstGeom>
          <a:noFill/>
          <a:ln/>
        </p:spPr>
        <p:txBody>
          <a:bodyPr wrap="square" lIns="0" tIns="0" rIns="0" bIns="0" rtlCol="0" anchor="t">
            <a:spAutoFit/>
          </a:bodyPr>
          <a:lstStyle/>
          <a:p>
            <a:pPr algn="l" indent="0" marL="0">
              <a:lnSpc>
                <a:spcPct val="128000"/>
              </a:lnSpc>
              <a:buNone/>
            </a:pPr>
            <a:r>
              <a:rPr lang="en-US" sz="750" dirty="0">
                <a:solidFill>
                  <a:srgbClr val="000000"/>
                </a:solidFill>
                <a:latin typeface="Roboto Light" pitchFamily="34" charset="0"/>
                <a:ea typeface="Roboto Light" pitchFamily="34" charset="-122"/>
                <a:cs typeface="Roboto Light" pitchFamily="34" charset="-120"/>
              </a:rPr>
              <a:t>Le système de Madrid permet l'enregistrement et la gestion simplifiée des marques à l'échelle internationale.</a:t>
            </a:r>
            <a:endParaRPr lang="en-US" sz="750" dirty="0"/>
          </a:p>
        </p:txBody>
      </p:sp>
      <p:sp>
        <p:nvSpPr>
          <p:cNvPr id="15" name="Text 10"/>
          <p:cNvSpPr/>
          <p:nvPr/>
        </p:nvSpPr>
        <p:spPr>
          <a:xfrm>
            <a:off x="2628900" y="2948192"/>
            <a:ext cx="1764506" cy="267891"/>
          </a:xfrm>
          <a:prstGeom prst="rect">
            <a:avLst/>
          </a:prstGeom>
          <a:noFill/>
          <a:ln/>
        </p:spPr>
        <p:txBody>
          <a:bodyPr wrap="square" lIns="0" tIns="0" rIns="0" bIns="0" rtlCol="0" anchor="t">
            <a:spAutoFit/>
          </a:bodyPr>
          <a:lstStyle/>
          <a:p>
            <a:pPr algn="l" indent="0" marL="0">
              <a:buNone/>
            </a:pPr>
            <a:r>
              <a:rPr lang="en-US" sz="850" dirty="0">
                <a:solidFill>
                  <a:srgbClr val="000000"/>
                </a:solidFill>
                <a:latin typeface="Roboto" pitchFamily="34" charset="0"/>
                <a:ea typeface="Roboto" pitchFamily="34" charset="-122"/>
                <a:cs typeface="Roboto" pitchFamily="34" charset="-120"/>
              </a:rPr>
              <a:t>Une seule demande dans une seule langue.</a:t>
            </a:r>
            <a:endParaRPr lang="en-US" sz="850" dirty="0"/>
          </a:p>
        </p:txBody>
      </p:sp>
      <p:sp>
        <p:nvSpPr>
          <p:cNvPr id="16" name="Text 11"/>
          <p:cNvSpPr/>
          <p:nvPr/>
        </p:nvSpPr>
        <p:spPr>
          <a:xfrm>
            <a:off x="2628900" y="3323239"/>
            <a:ext cx="1764506" cy="267891"/>
          </a:xfrm>
          <a:prstGeom prst="rect">
            <a:avLst/>
          </a:prstGeom>
          <a:noFill/>
          <a:ln/>
        </p:spPr>
        <p:txBody>
          <a:bodyPr wrap="square" lIns="0" tIns="0" rIns="0" bIns="0" rtlCol="0" anchor="t">
            <a:spAutoFit/>
          </a:bodyPr>
          <a:lstStyle/>
          <a:p>
            <a:pPr algn="l" indent="0" marL="0">
              <a:buNone/>
            </a:pPr>
            <a:r>
              <a:rPr lang="en-US" sz="850" dirty="0">
                <a:solidFill>
                  <a:srgbClr val="000000"/>
                </a:solidFill>
                <a:latin typeface="Roboto" pitchFamily="34" charset="0"/>
                <a:ea typeface="Roboto" pitchFamily="34" charset="-122"/>
                <a:cs typeface="Roboto" pitchFamily="34" charset="-120"/>
              </a:rPr>
              <a:t>Gestion centralisée des renouvellements.</a:t>
            </a:r>
            <a:endParaRPr lang="en-US" sz="850" dirty="0"/>
          </a:p>
        </p:txBody>
      </p:sp>
      <p:sp>
        <p:nvSpPr>
          <p:cNvPr id="17" name="Shape 12"/>
          <p:cNvSpPr/>
          <p:nvPr/>
        </p:nvSpPr>
        <p:spPr>
          <a:xfrm>
            <a:off x="4572000" y="1293019"/>
            <a:ext cx="2278856" cy="3836194"/>
          </a:xfrm>
          <a:prstGeom prst="rect">
            <a:avLst/>
          </a:prstGeom>
          <a:solidFill>
            <a:srgbClr val="000000">
              <a:alpha val="0"/>
            </a:srgbClr>
          </a:solidFill>
          <a:ln w="9144">
            <a:solidFill>
              <a:srgbClr val="1A237E"/>
            </a:solidFill>
            <a:prstDash val="solid"/>
          </a:ln>
        </p:spPr>
      </p:sp>
      <p:pic>
        <p:nvPicPr>
          <p:cNvPr id="18" name="Image 3" descr="preencoded.png">    </p:cNvPr>
          <p:cNvPicPr>
            <a:picLocks noChangeAspect="1"/>
          </p:cNvPicPr>
          <p:nvPr/>
        </p:nvPicPr>
        <p:blipFill>
          <a:blip r:embed="rId4"/>
          <a:stretch>
            <a:fillRect/>
          </a:stretch>
        </p:blipFill>
        <p:spPr>
          <a:xfrm>
            <a:off x="4750594" y="1589484"/>
            <a:ext cx="200025" cy="200025"/>
          </a:xfrm>
          <a:prstGeom prst="rect">
            <a:avLst/>
          </a:prstGeom>
        </p:spPr>
      </p:pic>
      <p:sp>
        <p:nvSpPr>
          <p:cNvPr id="19" name="Text 13"/>
          <p:cNvSpPr/>
          <p:nvPr/>
        </p:nvSpPr>
        <p:spPr>
          <a:xfrm>
            <a:off x="4750594" y="1919883"/>
            <a:ext cx="1921669" cy="191095"/>
          </a:xfrm>
          <a:prstGeom prst="rect">
            <a:avLst/>
          </a:prstGeom>
          <a:noFill/>
          <a:ln/>
        </p:spPr>
        <p:txBody>
          <a:bodyPr wrap="square" lIns="0" tIns="0" rIns="0" bIns="0" rtlCol="0" anchor="t">
            <a:spAutoFit/>
          </a:bodyPr>
          <a:lstStyle/>
          <a:p>
            <a:pPr algn="l" indent="0" marL="0">
              <a:buNone/>
            </a:pPr>
            <a:r>
              <a:rPr lang="en-US" sz="950" dirty="0">
                <a:solidFill>
                  <a:srgbClr val="BF360C"/>
                </a:solidFill>
                <a:latin typeface="Space Mono" pitchFamily="34" charset="0"/>
                <a:ea typeface="Space Mono" pitchFamily="34" charset="-122"/>
                <a:cs typeface="Space Mono" pitchFamily="34" charset="-120"/>
              </a:rPr>
              <a:t>SYSTÈME DE LA HAYE</a:t>
            </a:r>
            <a:endParaRPr lang="en-US" sz="950" dirty="0"/>
          </a:p>
        </p:txBody>
      </p:sp>
      <p:sp>
        <p:nvSpPr>
          <p:cNvPr id="20" name="Text 14"/>
          <p:cNvSpPr/>
          <p:nvPr/>
        </p:nvSpPr>
        <p:spPr>
          <a:xfrm>
            <a:off x="4750594" y="2218134"/>
            <a:ext cx="1921669" cy="480027"/>
          </a:xfrm>
          <a:prstGeom prst="rect">
            <a:avLst/>
          </a:prstGeom>
          <a:noFill/>
          <a:ln/>
        </p:spPr>
        <p:txBody>
          <a:bodyPr wrap="square" lIns="0" tIns="0" rIns="0" bIns="0" rtlCol="0" anchor="t">
            <a:spAutoFit/>
          </a:bodyPr>
          <a:lstStyle/>
          <a:p>
            <a:pPr algn="l" indent="0" marL="0">
              <a:lnSpc>
                <a:spcPct val="128000"/>
              </a:lnSpc>
              <a:buNone/>
            </a:pPr>
            <a:r>
              <a:rPr lang="en-US" sz="750" dirty="0">
                <a:solidFill>
                  <a:srgbClr val="000000"/>
                </a:solidFill>
                <a:latin typeface="Roboto Light" pitchFamily="34" charset="0"/>
                <a:ea typeface="Roboto Light" pitchFamily="34" charset="-122"/>
                <a:cs typeface="Roboto Light" pitchFamily="34" charset="-120"/>
              </a:rPr>
              <a:t>Ce système régit l'enregistrement international des dessins et modèles industriels (le design des produits).</a:t>
            </a:r>
            <a:endParaRPr lang="en-US" sz="750" dirty="0"/>
          </a:p>
        </p:txBody>
      </p:sp>
      <p:sp>
        <p:nvSpPr>
          <p:cNvPr id="21" name="Text 15"/>
          <p:cNvSpPr/>
          <p:nvPr/>
        </p:nvSpPr>
        <p:spPr>
          <a:xfrm>
            <a:off x="4907756" y="2948192"/>
            <a:ext cx="1764506" cy="267891"/>
          </a:xfrm>
          <a:prstGeom prst="rect">
            <a:avLst/>
          </a:prstGeom>
          <a:noFill/>
          <a:ln/>
        </p:spPr>
        <p:txBody>
          <a:bodyPr wrap="square" lIns="0" tIns="0" rIns="0" bIns="0" rtlCol="0" anchor="t">
            <a:spAutoFit/>
          </a:bodyPr>
          <a:lstStyle/>
          <a:p>
            <a:pPr algn="l" indent="0" marL="0">
              <a:buNone/>
            </a:pPr>
            <a:r>
              <a:rPr lang="en-US" sz="850" dirty="0">
                <a:solidFill>
                  <a:srgbClr val="000000"/>
                </a:solidFill>
                <a:latin typeface="Roboto" pitchFamily="34" charset="0"/>
                <a:ea typeface="Roboto" pitchFamily="34" charset="-122"/>
                <a:cs typeface="Roboto" pitchFamily="34" charset="-120"/>
              </a:rPr>
              <a:t>Protection du design dans de multiples pays.</a:t>
            </a:r>
            <a:endParaRPr lang="en-US" sz="850" dirty="0"/>
          </a:p>
        </p:txBody>
      </p:sp>
      <p:sp>
        <p:nvSpPr>
          <p:cNvPr id="22" name="Text 16"/>
          <p:cNvSpPr/>
          <p:nvPr/>
        </p:nvSpPr>
        <p:spPr>
          <a:xfrm>
            <a:off x="4907756" y="3323239"/>
            <a:ext cx="1764506" cy="267891"/>
          </a:xfrm>
          <a:prstGeom prst="rect">
            <a:avLst/>
          </a:prstGeom>
          <a:noFill/>
          <a:ln/>
        </p:spPr>
        <p:txBody>
          <a:bodyPr wrap="square" lIns="0" tIns="0" rIns="0" bIns="0" rtlCol="0" anchor="t">
            <a:spAutoFit/>
          </a:bodyPr>
          <a:lstStyle/>
          <a:p>
            <a:pPr algn="l" indent="0" marL="0">
              <a:buNone/>
            </a:pPr>
            <a:r>
              <a:rPr lang="en-US" sz="850" dirty="0">
                <a:solidFill>
                  <a:srgbClr val="000000"/>
                </a:solidFill>
                <a:latin typeface="Roboto" pitchFamily="34" charset="0"/>
                <a:ea typeface="Roboto" pitchFamily="34" charset="-122"/>
                <a:cs typeface="Roboto" pitchFamily="34" charset="-120"/>
              </a:rPr>
              <a:t>Procédure administrative simplifiée.</a:t>
            </a:r>
            <a:endParaRPr lang="en-US" sz="850" dirty="0"/>
          </a:p>
        </p:txBody>
      </p:sp>
      <p:sp>
        <p:nvSpPr>
          <p:cNvPr id="23" name="Shape 17"/>
          <p:cNvSpPr/>
          <p:nvPr/>
        </p:nvSpPr>
        <p:spPr>
          <a:xfrm>
            <a:off x="6850856" y="1293019"/>
            <a:ext cx="2278856" cy="3836194"/>
          </a:xfrm>
          <a:prstGeom prst="rect">
            <a:avLst/>
          </a:prstGeom>
          <a:solidFill>
            <a:srgbClr val="1A237E"/>
          </a:solidFill>
          <a:ln w="9144">
            <a:solidFill>
              <a:srgbClr val="1A237E"/>
            </a:solidFill>
            <a:prstDash val="solid"/>
          </a:ln>
        </p:spPr>
      </p:sp>
      <p:sp>
        <p:nvSpPr>
          <p:cNvPr id="24" name="Text 18"/>
          <p:cNvSpPr/>
          <p:nvPr/>
        </p:nvSpPr>
        <p:spPr>
          <a:xfrm>
            <a:off x="7029450" y="1919883"/>
            <a:ext cx="1921669" cy="191095"/>
          </a:xfrm>
          <a:prstGeom prst="rect">
            <a:avLst/>
          </a:prstGeom>
          <a:noFill/>
          <a:ln/>
        </p:spPr>
        <p:txBody>
          <a:bodyPr wrap="square" lIns="0" tIns="0" rIns="0" bIns="0" rtlCol="0" anchor="t">
            <a:spAutoFit/>
          </a:bodyPr>
          <a:lstStyle/>
          <a:p>
            <a:pPr algn="l" indent="0" marL="0">
              <a:buNone/>
            </a:pPr>
            <a:r>
              <a:rPr lang="en-US" sz="950" dirty="0">
                <a:solidFill>
                  <a:srgbClr val="E3F2FD"/>
                </a:solidFill>
                <a:latin typeface="Space Mono" pitchFamily="34" charset="0"/>
                <a:ea typeface="Space Mono" pitchFamily="34" charset="-122"/>
                <a:cs typeface="Space Mono" pitchFamily="34" charset="-120"/>
              </a:rPr>
              <a:t>PASSERELLE OMPI</a:t>
            </a:r>
            <a:endParaRPr lang="en-US" sz="950" dirty="0"/>
          </a:p>
        </p:txBody>
      </p:sp>
      <p:sp>
        <p:nvSpPr>
          <p:cNvPr id="25" name="Text 19"/>
          <p:cNvSpPr/>
          <p:nvPr/>
        </p:nvSpPr>
        <p:spPr>
          <a:xfrm>
            <a:off x="7029450" y="2218134"/>
            <a:ext cx="1921669" cy="640035"/>
          </a:xfrm>
          <a:prstGeom prst="rect">
            <a:avLst/>
          </a:prstGeom>
          <a:noFill/>
          <a:ln/>
        </p:spPr>
        <p:txBody>
          <a:bodyPr wrap="square" lIns="0" tIns="0" rIns="0" bIns="0" rtlCol="0" anchor="t">
            <a:spAutoFit/>
          </a:bodyPr>
          <a:lstStyle/>
          <a:p>
            <a:pPr algn="l" indent="0" marL="0">
              <a:lnSpc>
                <a:spcPct val="128000"/>
              </a:lnSpc>
              <a:buNone/>
            </a:pPr>
            <a:r>
              <a:rPr lang="en-US" sz="750" dirty="0">
                <a:solidFill>
                  <a:srgbClr val="E3F2FD"/>
                </a:solidFill>
                <a:latin typeface="Roboto Light" pitchFamily="34" charset="0"/>
                <a:ea typeface="Roboto Light" pitchFamily="34" charset="-122"/>
                <a:cs typeface="Roboto Light" pitchFamily="34" charset="-120"/>
              </a:rPr>
              <a:t>L'OAPI agit comme un pont stratégique direct entre ses États membres et l'Organisation Mondiale de la Propriété Intellectuelle (OMPI) à Genève.</a:t>
            </a:r>
            <a:endParaRPr lang="en-US" sz="750" dirty="0"/>
          </a:p>
        </p:txBody>
      </p:sp>
      <p:sp>
        <p:nvSpPr>
          <p:cNvPr id="26" name="Text 20"/>
          <p:cNvSpPr/>
          <p:nvPr/>
        </p:nvSpPr>
        <p:spPr>
          <a:xfrm>
            <a:off x="7186613" y="3108201"/>
            <a:ext cx="1764506" cy="267891"/>
          </a:xfrm>
          <a:prstGeom prst="rect">
            <a:avLst/>
          </a:prstGeom>
          <a:noFill/>
          <a:ln/>
        </p:spPr>
        <p:txBody>
          <a:bodyPr wrap="square" lIns="0" tIns="0" rIns="0" bIns="0" rtlCol="0" anchor="t">
            <a:spAutoFit/>
          </a:bodyPr>
          <a:lstStyle/>
          <a:p>
            <a:pPr algn="l" indent="0" marL="0">
              <a:buNone/>
            </a:pPr>
            <a:r>
              <a:rPr lang="en-US" sz="850" dirty="0">
                <a:solidFill>
                  <a:srgbClr val="E3F2FD"/>
                </a:solidFill>
                <a:latin typeface="Roboto" pitchFamily="34" charset="0"/>
                <a:ea typeface="Roboto" pitchFamily="34" charset="-122"/>
                <a:cs typeface="Roboto" pitchFamily="34" charset="-120"/>
              </a:rPr>
              <a:t>Réduction des barrières administratives.</a:t>
            </a:r>
            <a:endParaRPr lang="en-US" sz="850" dirty="0"/>
          </a:p>
        </p:txBody>
      </p:sp>
      <p:sp>
        <p:nvSpPr>
          <p:cNvPr id="27" name="Text 21"/>
          <p:cNvSpPr/>
          <p:nvPr/>
        </p:nvSpPr>
        <p:spPr>
          <a:xfrm>
            <a:off x="7186613" y="3483248"/>
            <a:ext cx="1764506" cy="267891"/>
          </a:xfrm>
          <a:prstGeom prst="rect">
            <a:avLst/>
          </a:prstGeom>
          <a:noFill/>
          <a:ln/>
        </p:spPr>
        <p:txBody>
          <a:bodyPr wrap="square" lIns="0" tIns="0" rIns="0" bIns="0" rtlCol="0" anchor="t">
            <a:spAutoFit/>
          </a:bodyPr>
          <a:lstStyle/>
          <a:p>
            <a:pPr algn="l" indent="0" marL="0">
              <a:buNone/>
            </a:pPr>
            <a:r>
              <a:rPr lang="en-US" sz="850" dirty="0">
                <a:solidFill>
                  <a:srgbClr val="E3F2FD"/>
                </a:solidFill>
                <a:latin typeface="Roboto" pitchFamily="34" charset="0"/>
                <a:ea typeface="Roboto" pitchFamily="34" charset="-122"/>
                <a:cs typeface="Roboto" pitchFamily="34" charset="-120"/>
              </a:rPr>
              <a:t>Positionnement des créateurs sur la scène mondiale.</a:t>
            </a:r>
            <a:endParaRPr lang="en-US" sz="8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Shape 0"/>
          <p:cNvSpPr/>
          <p:nvPr/>
        </p:nvSpPr>
        <p:spPr>
          <a:xfrm>
            <a:off x="14288" y="14288"/>
            <a:ext cx="9115425" cy="1278731"/>
          </a:xfrm>
          <a:prstGeom prst="rect">
            <a:avLst/>
          </a:prstGeom>
          <a:solidFill>
            <a:srgbClr val="000000">
              <a:alpha val="0"/>
            </a:srgbClr>
          </a:solidFill>
          <a:ln w="9144">
            <a:solidFill>
              <a:srgbClr val="1A237E"/>
            </a:solidFill>
            <a:prstDash val="solid"/>
          </a:ln>
        </p:spPr>
      </p:sp>
      <p:sp>
        <p:nvSpPr>
          <p:cNvPr id="4" name="Text 1"/>
          <p:cNvSpPr/>
          <p:nvPr/>
        </p:nvSpPr>
        <p:spPr>
          <a:xfrm>
            <a:off x="228600" y="615255"/>
            <a:ext cx="8686800" cy="291108"/>
          </a:xfrm>
          <a:prstGeom prst="rect">
            <a:avLst/>
          </a:prstGeom>
          <a:noFill/>
          <a:ln/>
        </p:spPr>
        <p:txBody>
          <a:bodyPr wrap="square" lIns="0" tIns="0" rIns="0" bIns="0" rtlCol="0" anchor="t">
            <a:spAutoFit/>
          </a:bodyPr>
          <a:lstStyle/>
          <a:p>
            <a:pPr algn="l" indent="0" marL="0">
              <a:buNone/>
            </a:pPr>
            <a:r>
              <a:rPr lang="en-US" sz="1600" b="1" dirty="0">
                <a:solidFill>
                  <a:srgbClr val="1A237E"/>
                </a:solidFill>
                <a:latin typeface="Space Grotesk Bold" pitchFamily="34" charset="0"/>
                <a:ea typeface="Space Grotesk Bold" pitchFamily="34" charset="-122"/>
                <a:cs typeface="Space Grotesk Bold" pitchFamily="34" charset="-120"/>
              </a:rPr>
              <a:t>AVANTAGE 5 : VALORISATION DU PATRIMOINE LOCAL</a:t>
            </a:r>
            <a:endParaRPr lang="en-US" sz="1600" dirty="0"/>
          </a:p>
        </p:txBody>
      </p:sp>
      <p:sp>
        <p:nvSpPr>
          <p:cNvPr id="5" name="Shape 2"/>
          <p:cNvSpPr/>
          <p:nvPr/>
        </p:nvSpPr>
        <p:spPr>
          <a:xfrm>
            <a:off x="14288" y="1293019"/>
            <a:ext cx="4557713" cy="3836194"/>
          </a:xfrm>
          <a:prstGeom prst="rect">
            <a:avLst/>
          </a:prstGeom>
          <a:solidFill>
            <a:srgbClr val="000000">
              <a:alpha val="0"/>
            </a:srgbClr>
          </a:solidFill>
          <a:ln w="9144">
            <a:solidFill>
              <a:srgbClr val="1A237E"/>
            </a:solidFill>
            <a:prstDash val="solid"/>
          </a:ln>
        </p:spPr>
      </p:sp>
      <p:sp>
        <p:nvSpPr>
          <p:cNvPr id="6" name="Text 3"/>
          <p:cNvSpPr/>
          <p:nvPr/>
        </p:nvSpPr>
        <p:spPr>
          <a:xfrm>
            <a:off x="228600" y="1614488"/>
            <a:ext cx="4129088" cy="191095"/>
          </a:xfrm>
          <a:prstGeom prst="rect">
            <a:avLst/>
          </a:prstGeom>
          <a:noFill/>
          <a:ln/>
        </p:spPr>
        <p:txBody>
          <a:bodyPr wrap="square" lIns="0" tIns="0" rIns="0" bIns="0" rtlCol="0" anchor="t">
            <a:spAutoFit/>
          </a:bodyPr>
          <a:lstStyle/>
          <a:p>
            <a:pPr algn="l" indent="0" marL="0">
              <a:buNone/>
            </a:pPr>
            <a:r>
              <a:rPr lang="en-US" sz="950" dirty="0">
                <a:solidFill>
                  <a:srgbClr val="BF360C"/>
                </a:solidFill>
                <a:latin typeface="Space Mono" pitchFamily="34" charset="0"/>
                <a:ea typeface="Space Mono" pitchFamily="34" charset="-122"/>
                <a:cs typeface="Space Mono" pitchFamily="34" charset="-120"/>
              </a:rPr>
              <a:t>PROTÉGER L'ORIGINE ET LE TERROIR</a:t>
            </a:r>
            <a:endParaRPr lang="en-US" sz="950" dirty="0"/>
          </a:p>
        </p:txBody>
      </p:sp>
      <p:sp>
        <p:nvSpPr>
          <p:cNvPr id="7" name="Text 4"/>
          <p:cNvSpPr/>
          <p:nvPr/>
        </p:nvSpPr>
        <p:spPr>
          <a:xfrm>
            <a:off x="228600" y="1912739"/>
            <a:ext cx="4129088" cy="514350"/>
          </a:xfrm>
          <a:prstGeom prst="rect">
            <a:avLst/>
          </a:prstGeom>
          <a:noFill/>
          <a:ln/>
        </p:spPr>
        <p:txBody>
          <a:bodyPr wrap="square" lIns="0" tIns="0" rIns="0" bIns="0" rtlCol="0" anchor="t">
            <a:spAutoFit/>
          </a:bodyPr>
          <a:lstStyle/>
          <a:p>
            <a:pPr algn="l" indent="0" marL="0">
              <a:lnSpc>
                <a:spcPct val="128000"/>
              </a:lnSpc>
              <a:buNone/>
            </a:pPr>
            <a:r>
              <a:rPr lang="en-US" sz="800" dirty="0">
                <a:solidFill>
                  <a:srgbClr val="000000"/>
                </a:solidFill>
                <a:latin typeface="Roboto Light" pitchFamily="34" charset="0"/>
                <a:ea typeface="Roboto Light" pitchFamily="34" charset="-122"/>
                <a:cs typeface="Roboto Light" pitchFamily="34" charset="-120"/>
              </a:rPr>
              <a:t>L'OAPI offre des outils juridiques spécifiques pour protéger et valoriser les produits agricoles et artisanaux typiques de ses États membres à travers les Indications Géographiques (IG) et les marques collectives.</a:t>
            </a:r>
            <a:endParaRPr lang="en-US" sz="800" dirty="0"/>
          </a:p>
        </p:txBody>
      </p:sp>
      <p:sp>
        <p:nvSpPr>
          <p:cNvPr id="8" name="Text 5"/>
          <p:cNvSpPr/>
          <p:nvPr/>
        </p:nvSpPr>
        <p:spPr>
          <a:xfrm>
            <a:off x="407194" y="2677120"/>
            <a:ext cx="3950494" cy="267891"/>
          </a:xfrm>
          <a:prstGeom prst="rect">
            <a:avLst/>
          </a:prstGeom>
          <a:noFill/>
          <a:ln/>
        </p:spPr>
        <p:txBody>
          <a:bodyPr wrap="square" lIns="0" tIns="0" rIns="0" bIns="0" rtlCol="0" anchor="t">
            <a:spAutoFit/>
          </a:bodyPr>
          <a:lstStyle/>
          <a:p>
            <a:pPr algn="l" indent="0" marL="0">
              <a:buNone/>
            </a:pPr>
            <a:r>
              <a:rPr lang="en-US" sz="800" b="1" dirty="0">
                <a:solidFill>
                  <a:srgbClr val="000000"/>
                </a:solidFill>
                <a:latin typeface="Roboto" pitchFamily="34" charset="0"/>
                <a:ea typeface="Roboto" pitchFamily="34" charset="-122"/>
                <a:cs typeface="Roboto" pitchFamily="34" charset="-120"/>
              </a:rPr>
              <a:t>Lutte contre l'usurpation :</a:t>
            </a:r>
            <a:r>
              <a:rPr lang="en-US" sz="850" dirty="0">
                <a:solidFill>
                  <a:srgbClr val="000000"/>
                </a:solidFill>
                <a:latin typeface="Roboto" pitchFamily="34" charset="0"/>
                <a:ea typeface="Roboto" pitchFamily="34" charset="-122"/>
                <a:cs typeface="Roboto" pitchFamily="34" charset="-120"/>
              </a:rPr>
              <a:t> Empêche l'utilisation abusive des noms de terroirs </a:t>
            </a:r>
            <a:r>
              <a:rPr lang="en-US" sz="850" dirty="0">
                <a:solidFill>
                  <a:srgbClr val="000000"/>
                </a:solidFill>
                <a:latin typeface="Roboto" pitchFamily="34" charset="0"/>
                <a:ea typeface="Roboto" pitchFamily="34" charset="-122"/>
                <a:cs typeface="Roboto" pitchFamily="34" charset="-120"/>
              </a:rPr>
              <a:t>par des producteurs tiers non autorisés.</a:t>
            </a:r>
            <a:endParaRPr lang="en-US" sz="800" dirty="0"/>
          </a:p>
        </p:txBody>
      </p:sp>
      <p:sp>
        <p:nvSpPr>
          <p:cNvPr id="9" name="Text 6"/>
          <p:cNvSpPr/>
          <p:nvPr/>
        </p:nvSpPr>
        <p:spPr>
          <a:xfrm>
            <a:off x="407194" y="3052167"/>
            <a:ext cx="3950494" cy="267891"/>
          </a:xfrm>
          <a:prstGeom prst="rect">
            <a:avLst/>
          </a:prstGeom>
          <a:noFill/>
          <a:ln/>
        </p:spPr>
        <p:txBody>
          <a:bodyPr wrap="square" lIns="0" tIns="0" rIns="0" bIns="0" rtlCol="0" anchor="t">
            <a:spAutoFit/>
          </a:bodyPr>
          <a:lstStyle/>
          <a:p>
            <a:pPr algn="l" indent="0" marL="0">
              <a:buNone/>
            </a:pPr>
            <a:r>
              <a:rPr lang="en-US" sz="800" b="1" dirty="0">
                <a:solidFill>
                  <a:srgbClr val="000000"/>
                </a:solidFill>
                <a:latin typeface="Roboto" pitchFamily="34" charset="0"/>
                <a:ea typeface="Roboto" pitchFamily="34" charset="-122"/>
                <a:cs typeface="Roboto" pitchFamily="34" charset="-120"/>
              </a:rPr>
              <a:t>Plus-value économique :</a:t>
            </a:r>
            <a:r>
              <a:rPr lang="en-US" sz="850" dirty="0">
                <a:solidFill>
                  <a:srgbClr val="000000"/>
                </a:solidFill>
                <a:latin typeface="Roboto" pitchFamily="34" charset="0"/>
                <a:ea typeface="Roboto" pitchFamily="34" charset="-122"/>
                <a:cs typeface="Roboto" pitchFamily="34" charset="-120"/>
              </a:rPr>
              <a:t> Permet aux producteurs locaux de justifier de prix </a:t>
            </a:r>
            <a:r>
              <a:rPr lang="en-US" sz="850" dirty="0">
                <a:solidFill>
                  <a:srgbClr val="000000"/>
                </a:solidFill>
                <a:latin typeface="Roboto" pitchFamily="34" charset="0"/>
                <a:ea typeface="Roboto" pitchFamily="34" charset="-122"/>
                <a:cs typeface="Roboto" pitchFamily="34" charset="-120"/>
              </a:rPr>
              <a:t>plus élevés grâce à la garantie d'authenticité.</a:t>
            </a:r>
            <a:endParaRPr lang="en-US" sz="800" dirty="0"/>
          </a:p>
        </p:txBody>
      </p:sp>
      <p:sp>
        <p:nvSpPr>
          <p:cNvPr id="10" name="Shape 7"/>
          <p:cNvSpPr/>
          <p:nvPr/>
        </p:nvSpPr>
        <p:spPr>
          <a:xfrm>
            <a:off x="4572000" y="1293019"/>
            <a:ext cx="4557713" cy="3836194"/>
          </a:xfrm>
          <a:prstGeom prst="rect">
            <a:avLst/>
          </a:prstGeom>
          <a:solidFill>
            <a:srgbClr val="1A237E"/>
          </a:solidFill>
          <a:ln w="9144">
            <a:solidFill>
              <a:srgbClr val="1A237E"/>
            </a:solidFill>
            <a:prstDash val="solid"/>
          </a:ln>
        </p:spPr>
      </p:sp>
      <p:sp>
        <p:nvSpPr>
          <p:cNvPr id="11" name="Text 8"/>
          <p:cNvSpPr/>
          <p:nvPr/>
        </p:nvSpPr>
        <p:spPr>
          <a:xfrm>
            <a:off x="4786313" y="1614488"/>
            <a:ext cx="4129088" cy="191095"/>
          </a:xfrm>
          <a:prstGeom prst="rect">
            <a:avLst/>
          </a:prstGeom>
          <a:noFill/>
          <a:ln/>
        </p:spPr>
        <p:txBody>
          <a:bodyPr wrap="square" lIns="0" tIns="0" rIns="0" bIns="0" rtlCol="0" anchor="t">
            <a:spAutoFit/>
          </a:bodyPr>
          <a:lstStyle/>
          <a:p>
            <a:pPr algn="l" indent="0" marL="0">
              <a:buNone/>
            </a:pPr>
            <a:r>
              <a:rPr lang="en-US" sz="950" dirty="0">
                <a:solidFill>
                  <a:srgbClr val="E3F2FD"/>
                </a:solidFill>
                <a:latin typeface="Space Mono" pitchFamily="34" charset="0"/>
                <a:ea typeface="Space Mono" pitchFamily="34" charset="-122"/>
                <a:cs typeface="Space Mono" pitchFamily="34" charset="-120"/>
              </a:rPr>
              <a:t>EXEMPLES DE SUCCÈS DANS L'ESPACE OAPI</a:t>
            </a:r>
            <a:endParaRPr lang="en-US" sz="950" dirty="0"/>
          </a:p>
        </p:txBody>
      </p:sp>
      <p:sp>
        <p:nvSpPr>
          <p:cNvPr id="12" name="Text 9"/>
          <p:cNvSpPr/>
          <p:nvPr/>
        </p:nvSpPr>
        <p:spPr>
          <a:xfrm>
            <a:off x="4786313" y="1912739"/>
            <a:ext cx="4129088" cy="342900"/>
          </a:xfrm>
          <a:prstGeom prst="rect">
            <a:avLst/>
          </a:prstGeom>
          <a:noFill/>
          <a:ln/>
        </p:spPr>
        <p:txBody>
          <a:bodyPr wrap="square" lIns="0" tIns="0" rIns="0" bIns="0" rtlCol="0" anchor="t">
            <a:spAutoFit/>
          </a:bodyPr>
          <a:lstStyle/>
          <a:p>
            <a:pPr algn="l" indent="0" marL="0">
              <a:lnSpc>
                <a:spcPct val="128000"/>
              </a:lnSpc>
              <a:buNone/>
            </a:pPr>
            <a:r>
              <a:rPr lang="en-US" sz="800" dirty="0">
                <a:solidFill>
                  <a:srgbClr val="E3F2FD"/>
                </a:solidFill>
                <a:latin typeface="Roboto Light" pitchFamily="34" charset="0"/>
                <a:ea typeface="Roboto Light" pitchFamily="34" charset="-122"/>
                <a:cs typeface="Roboto Light" pitchFamily="34" charset="-120"/>
              </a:rPr>
              <a:t>Plusieurs produits africains emblématiques bénéficient déjà de cette protection, transformant des filières traditionnelles en moteurs d'exportation :</a:t>
            </a:r>
            <a:endParaRPr lang="en-US" sz="800" dirty="0"/>
          </a:p>
        </p:txBody>
      </p:sp>
      <p:sp>
        <p:nvSpPr>
          <p:cNvPr id="13" name="Text 10"/>
          <p:cNvSpPr/>
          <p:nvPr/>
        </p:nvSpPr>
        <p:spPr>
          <a:xfrm>
            <a:off x="4900613" y="2512814"/>
            <a:ext cx="3900488" cy="148233"/>
          </a:xfrm>
          <a:prstGeom prst="rect">
            <a:avLst/>
          </a:prstGeom>
          <a:noFill/>
          <a:ln/>
        </p:spPr>
        <p:txBody>
          <a:bodyPr wrap="square" lIns="0" tIns="0" rIns="0" bIns="0" rtlCol="0" anchor="t">
            <a:spAutoFit/>
          </a:bodyPr>
          <a:lstStyle/>
          <a:p>
            <a:pPr algn="l" indent="0" marL="0">
              <a:buNone/>
            </a:pPr>
            <a:r>
              <a:rPr lang="en-US" sz="700" b="1" dirty="0">
                <a:solidFill>
                  <a:srgbClr val="BF360C"/>
                </a:solidFill>
                <a:latin typeface="Space Mono" pitchFamily="34" charset="0"/>
                <a:ea typeface="Space Mono" pitchFamily="34" charset="-122"/>
                <a:cs typeface="Space Mono" pitchFamily="34" charset="-120"/>
              </a:rPr>
              <a:t>CAFÉ ZIAMA-MACENTA (GUINÉE)</a:t>
            </a:r>
            <a:endParaRPr lang="en-US" sz="700" dirty="0"/>
          </a:p>
        </p:txBody>
      </p:sp>
      <p:sp>
        <p:nvSpPr>
          <p:cNvPr id="14" name="Text 11"/>
          <p:cNvSpPr/>
          <p:nvPr/>
        </p:nvSpPr>
        <p:spPr>
          <a:xfrm>
            <a:off x="4900613" y="2696766"/>
            <a:ext cx="3900488" cy="260021"/>
          </a:xfrm>
          <a:prstGeom prst="rect">
            <a:avLst/>
          </a:prstGeom>
          <a:noFill/>
          <a:ln/>
        </p:spPr>
        <p:txBody>
          <a:bodyPr wrap="square" lIns="0" tIns="0" rIns="0" bIns="0" rtlCol="0" anchor="t">
            <a:spAutoFit/>
          </a:bodyPr>
          <a:lstStyle/>
          <a:p>
            <a:pPr algn="l" indent="0" marL="0">
              <a:lnSpc>
                <a:spcPct val="112000"/>
              </a:lnSpc>
              <a:buNone/>
            </a:pPr>
            <a:r>
              <a:rPr lang="en-US" sz="650" dirty="0">
                <a:solidFill>
                  <a:srgbClr val="E3F2FD"/>
                </a:solidFill>
                <a:latin typeface="Roboto Light" pitchFamily="34" charset="0"/>
                <a:ea typeface="Roboto Light" pitchFamily="34" charset="-122"/>
                <a:cs typeface="Roboto Light" pitchFamily="34" charset="-120"/>
              </a:rPr>
              <a:t>Reconnu pour son arôme unique, sa protection en tant qu'IG a permis de structurer la filière et de doubler les revenus des producteurs locaux.</a:t>
            </a:r>
            <a:endParaRPr lang="en-US" sz="650" dirty="0"/>
          </a:p>
        </p:txBody>
      </p:sp>
      <p:sp>
        <p:nvSpPr>
          <p:cNvPr id="15" name="Text 12"/>
          <p:cNvSpPr/>
          <p:nvPr/>
        </p:nvSpPr>
        <p:spPr>
          <a:xfrm>
            <a:off x="4900613" y="3221106"/>
            <a:ext cx="3900488" cy="148233"/>
          </a:xfrm>
          <a:prstGeom prst="rect">
            <a:avLst/>
          </a:prstGeom>
          <a:noFill/>
          <a:ln/>
        </p:spPr>
        <p:txBody>
          <a:bodyPr wrap="square" lIns="0" tIns="0" rIns="0" bIns="0" rtlCol="0" anchor="t">
            <a:spAutoFit/>
          </a:bodyPr>
          <a:lstStyle/>
          <a:p>
            <a:pPr algn="l" indent="0" marL="0">
              <a:buNone/>
            </a:pPr>
            <a:r>
              <a:rPr lang="en-US" sz="700" b="1" dirty="0">
                <a:solidFill>
                  <a:srgbClr val="BF360C"/>
                </a:solidFill>
                <a:latin typeface="Space Mono" pitchFamily="34" charset="0"/>
                <a:ea typeface="Space Mono" pitchFamily="34" charset="-122"/>
                <a:cs typeface="Space Mono" pitchFamily="34" charset="-120"/>
              </a:rPr>
              <a:t>POIVRE DE PENJA (CAMEROUN)</a:t>
            </a:r>
            <a:endParaRPr lang="en-US" sz="700" dirty="0"/>
          </a:p>
        </p:txBody>
      </p:sp>
      <p:sp>
        <p:nvSpPr>
          <p:cNvPr id="16" name="Text 13"/>
          <p:cNvSpPr/>
          <p:nvPr/>
        </p:nvSpPr>
        <p:spPr>
          <a:xfrm>
            <a:off x="4900613" y="3405057"/>
            <a:ext cx="3900488" cy="260021"/>
          </a:xfrm>
          <a:prstGeom prst="rect">
            <a:avLst/>
          </a:prstGeom>
          <a:noFill/>
          <a:ln/>
        </p:spPr>
        <p:txBody>
          <a:bodyPr wrap="square" lIns="0" tIns="0" rIns="0" bIns="0" rtlCol="0" anchor="t">
            <a:spAutoFit/>
          </a:bodyPr>
          <a:lstStyle/>
          <a:p>
            <a:pPr algn="l" indent="0" marL="0">
              <a:lnSpc>
                <a:spcPct val="112000"/>
              </a:lnSpc>
              <a:buNone/>
            </a:pPr>
            <a:r>
              <a:rPr lang="en-US" sz="650" dirty="0">
                <a:solidFill>
                  <a:srgbClr val="E3F2FD"/>
                </a:solidFill>
                <a:latin typeface="Roboto Light" pitchFamily="34" charset="0"/>
                <a:ea typeface="Roboto Light" pitchFamily="34" charset="-122"/>
                <a:cs typeface="Roboto Light" pitchFamily="34" charset="-120"/>
              </a:rPr>
              <a:t>Premier produit d'Afrique subsaharienne protégé par une IG OAPI. Sa valeur sur le marché international a augmenté de manière spectaculaire après sa labellisation.</a:t>
            </a:r>
            <a:endParaRPr lang="en-US" sz="6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Shape 0"/>
          <p:cNvSpPr/>
          <p:nvPr/>
        </p:nvSpPr>
        <p:spPr>
          <a:xfrm>
            <a:off x="14288" y="14288"/>
            <a:ext cx="9115425" cy="1278731"/>
          </a:xfrm>
          <a:prstGeom prst="rect">
            <a:avLst/>
          </a:prstGeom>
          <a:solidFill>
            <a:srgbClr val="000000">
              <a:alpha val="0"/>
            </a:srgbClr>
          </a:solidFill>
          <a:ln w="9144">
            <a:solidFill>
              <a:srgbClr val="1A237E"/>
            </a:solidFill>
            <a:prstDash val="solid"/>
          </a:ln>
        </p:spPr>
      </p:sp>
      <p:sp>
        <p:nvSpPr>
          <p:cNvPr id="4" name="Text 1"/>
          <p:cNvSpPr/>
          <p:nvPr/>
        </p:nvSpPr>
        <p:spPr>
          <a:xfrm>
            <a:off x="228600" y="615255"/>
            <a:ext cx="8686800" cy="291108"/>
          </a:xfrm>
          <a:prstGeom prst="rect">
            <a:avLst/>
          </a:prstGeom>
          <a:noFill/>
          <a:ln/>
        </p:spPr>
        <p:txBody>
          <a:bodyPr wrap="square" lIns="0" tIns="0" rIns="0" bIns="0" rtlCol="0" anchor="t">
            <a:spAutoFit/>
          </a:bodyPr>
          <a:lstStyle/>
          <a:p>
            <a:pPr algn="l" indent="0" marL="0">
              <a:buNone/>
            </a:pPr>
            <a:r>
              <a:rPr lang="en-US" sz="1600" b="1" dirty="0">
                <a:solidFill>
                  <a:srgbClr val="1A237E"/>
                </a:solidFill>
                <a:latin typeface="Space Grotesk Bold" pitchFamily="34" charset="0"/>
                <a:ea typeface="Space Grotesk Bold" pitchFamily="34" charset="-122"/>
                <a:cs typeface="Space Grotesk Bold" pitchFamily="34" charset="-120"/>
              </a:rPr>
              <a:t>AVANTAGE 6 : FORMATION ET RENFORCEMENT DES CAPACITÉS</a:t>
            </a:r>
            <a:endParaRPr lang="en-US" sz="1600" dirty="0"/>
          </a:p>
        </p:txBody>
      </p:sp>
      <p:sp>
        <p:nvSpPr>
          <p:cNvPr id="5" name="Shape 2"/>
          <p:cNvSpPr/>
          <p:nvPr/>
        </p:nvSpPr>
        <p:spPr>
          <a:xfrm>
            <a:off x="14288" y="1293019"/>
            <a:ext cx="4557713" cy="3836194"/>
          </a:xfrm>
          <a:prstGeom prst="rect">
            <a:avLst/>
          </a:prstGeom>
          <a:solidFill>
            <a:srgbClr val="000000">
              <a:alpha val="0"/>
            </a:srgbClr>
          </a:solidFill>
          <a:ln w="9144">
            <a:solidFill>
              <a:srgbClr val="1A237E"/>
            </a:solidFill>
            <a:prstDash val="solid"/>
          </a:ln>
        </p:spPr>
      </p:sp>
      <p:sp>
        <p:nvSpPr>
          <p:cNvPr id="6" name="Text 3"/>
          <p:cNvSpPr/>
          <p:nvPr/>
        </p:nvSpPr>
        <p:spPr>
          <a:xfrm>
            <a:off x="228600" y="1614488"/>
            <a:ext cx="4129088" cy="191095"/>
          </a:xfrm>
          <a:prstGeom prst="rect">
            <a:avLst/>
          </a:prstGeom>
          <a:noFill/>
          <a:ln/>
        </p:spPr>
        <p:txBody>
          <a:bodyPr wrap="square" lIns="0" tIns="0" rIns="0" bIns="0" rtlCol="0" anchor="t">
            <a:spAutoFit/>
          </a:bodyPr>
          <a:lstStyle/>
          <a:p>
            <a:pPr algn="l" indent="0" marL="0">
              <a:buNone/>
            </a:pPr>
            <a:r>
              <a:rPr lang="en-US" sz="950" dirty="0">
                <a:solidFill>
                  <a:srgbClr val="BF360C"/>
                </a:solidFill>
                <a:latin typeface="Space Mono" pitchFamily="34" charset="0"/>
                <a:ea typeface="Space Mono" pitchFamily="34" charset="-122"/>
                <a:cs typeface="Space Mono" pitchFamily="34" charset="-120"/>
              </a:rPr>
              <a:t>INVESTIR DANS LE CAPITAL HUMAIN</a:t>
            </a:r>
            <a:endParaRPr lang="en-US" sz="950" dirty="0"/>
          </a:p>
        </p:txBody>
      </p:sp>
      <p:sp>
        <p:nvSpPr>
          <p:cNvPr id="7" name="Text 4"/>
          <p:cNvSpPr/>
          <p:nvPr/>
        </p:nvSpPr>
        <p:spPr>
          <a:xfrm>
            <a:off x="228600" y="1912739"/>
            <a:ext cx="4129088" cy="514350"/>
          </a:xfrm>
          <a:prstGeom prst="rect">
            <a:avLst/>
          </a:prstGeom>
          <a:noFill/>
          <a:ln/>
        </p:spPr>
        <p:txBody>
          <a:bodyPr wrap="square" lIns="0" tIns="0" rIns="0" bIns="0" rtlCol="0" anchor="t">
            <a:spAutoFit/>
          </a:bodyPr>
          <a:lstStyle/>
          <a:p>
            <a:pPr algn="l" indent="0" marL="0">
              <a:lnSpc>
                <a:spcPct val="128000"/>
              </a:lnSpc>
              <a:buNone/>
            </a:pPr>
            <a:r>
              <a:rPr lang="en-US" sz="800" dirty="0">
                <a:solidFill>
                  <a:srgbClr val="000000"/>
                </a:solidFill>
                <a:latin typeface="Roboto Light" pitchFamily="34" charset="0"/>
                <a:ea typeface="Roboto Light" pitchFamily="34" charset="-122"/>
                <a:cs typeface="Roboto Light" pitchFamily="34" charset="-120"/>
              </a:rPr>
              <a:t>L'OAPI ne se limite pas à l'enregistrement des titres. Elle déploie des programmes actifs pour former les professionnels et sensibiliser les acteurs économiques des États membres.</a:t>
            </a:r>
            <a:endParaRPr lang="en-US" sz="800" dirty="0"/>
          </a:p>
        </p:txBody>
      </p:sp>
      <p:sp>
        <p:nvSpPr>
          <p:cNvPr id="8" name="Text 5"/>
          <p:cNvSpPr/>
          <p:nvPr/>
        </p:nvSpPr>
        <p:spPr>
          <a:xfrm>
            <a:off x="407194" y="2677120"/>
            <a:ext cx="3950494" cy="267891"/>
          </a:xfrm>
          <a:prstGeom prst="rect">
            <a:avLst/>
          </a:prstGeom>
          <a:noFill/>
          <a:ln/>
        </p:spPr>
        <p:txBody>
          <a:bodyPr wrap="square" lIns="0" tIns="0" rIns="0" bIns="0" rtlCol="0" anchor="t">
            <a:spAutoFit/>
          </a:bodyPr>
          <a:lstStyle/>
          <a:p>
            <a:pPr algn="l" indent="0" marL="0">
              <a:buNone/>
            </a:pPr>
            <a:r>
              <a:rPr lang="en-US" sz="800" b="1" dirty="0">
                <a:solidFill>
                  <a:srgbClr val="000000"/>
                </a:solidFill>
                <a:latin typeface="Roboto" pitchFamily="34" charset="0"/>
                <a:ea typeface="Roboto" pitchFamily="34" charset="-122"/>
                <a:cs typeface="Roboto" pitchFamily="34" charset="-120"/>
              </a:rPr>
              <a:t>Académie de l'OAPI :</a:t>
            </a:r>
            <a:r>
              <a:rPr lang="en-US" sz="850" dirty="0">
                <a:solidFill>
                  <a:srgbClr val="000000"/>
                </a:solidFill>
                <a:latin typeface="Roboto" pitchFamily="34" charset="0"/>
                <a:ea typeface="Roboto" pitchFamily="34" charset="-122"/>
                <a:cs typeface="Roboto" pitchFamily="34" charset="-120"/>
              </a:rPr>
              <a:t> Des formations spécialisées destinées aux </a:t>
            </a:r>
            <a:r>
              <a:rPr lang="en-US" sz="850" dirty="0">
                <a:solidFill>
                  <a:srgbClr val="000000"/>
                </a:solidFill>
                <a:latin typeface="Roboto" pitchFamily="34" charset="0"/>
                <a:ea typeface="Roboto" pitchFamily="34" charset="-122"/>
                <a:cs typeface="Roboto" pitchFamily="34" charset="-120"/>
              </a:rPr>
              <a:t>mandataires, magistrats, chercheurs et chefs d'entreprise.</a:t>
            </a:r>
            <a:endParaRPr lang="en-US" sz="800" dirty="0"/>
          </a:p>
        </p:txBody>
      </p:sp>
      <p:sp>
        <p:nvSpPr>
          <p:cNvPr id="9" name="Text 6"/>
          <p:cNvSpPr/>
          <p:nvPr/>
        </p:nvSpPr>
        <p:spPr>
          <a:xfrm>
            <a:off x="407194" y="3052167"/>
            <a:ext cx="3950494" cy="267891"/>
          </a:xfrm>
          <a:prstGeom prst="rect">
            <a:avLst/>
          </a:prstGeom>
          <a:noFill/>
          <a:ln/>
        </p:spPr>
        <p:txBody>
          <a:bodyPr wrap="square" lIns="0" tIns="0" rIns="0" bIns="0" rtlCol="0" anchor="t">
            <a:spAutoFit/>
          </a:bodyPr>
          <a:lstStyle/>
          <a:p>
            <a:pPr algn="l" indent="0" marL="0">
              <a:buNone/>
            </a:pPr>
            <a:r>
              <a:rPr lang="en-US" sz="800" b="1" dirty="0">
                <a:solidFill>
                  <a:srgbClr val="000000"/>
                </a:solidFill>
                <a:latin typeface="Roboto" pitchFamily="34" charset="0"/>
                <a:ea typeface="Roboto" pitchFamily="34" charset="-122"/>
                <a:cs typeface="Roboto" pitchFamily="34" charset="-120"/>
              </a:rPr>
              <a:t>Modernisation des offices :</a:t>
            </a:r>
            <a:r>
              <a:rPr lang="en-US" sz="850" dirty="0">
                <a:solidFill>
                  <a:srgbClr val="000000"/>
                </a:solidFill>
                <a:latin typeface="Roboto" pitchFamily="34" charset="0"/>
                <a:ea typeface="Roboto" pitchFamily="34" charset="-122"/>
                <a:cs typeface="Roboto" pitchFamily="34" charset="-120"/>
              </a:rPr>
              <a:t> Un appui technique continu pour moderniser les </a:t>
            </a:r>
            <a:r>
              <a:rPr lang="en-US" sz="850" dirty="0">
                <a:solidFill>
                  <a:srgbClr val="000000"/>
                </a:solidFill>
                <a:latin typeface="Roboto" pitchFamily="34" charset="0"/>
                <a:ea typeface="Roboto" pitchFamily="34" charset="-122"/>
                <a:cs typeface="Roboto" pitchFamily="34" charset="-120"/>
              </a:rPr>
              <a:t>structures nationales de liaison (comme l'OIPI en Côte d'Ivoire).</a:t>
            </a:r>
            <a:endParaRPr lang="en-US" sz="800" dirty="0"/>
          </a:p>
        </p:txBody>
      </p:sp>
      <p:sp>
        <p:nvSpPr>
          <p:cNvPr id="10" name="Shape 7"/>
          <p:cNvSpPr/>
          <p:nvPr/>
        </p:nvSpPr>
        <p:spPr>
          <a:xfrm>
            <a:off x="4572000" y="1293019"/>
            <a:ext cx="4557713" cy="3836194"/>
          </a:xfrm>
          <a:prstGeom prst="rect">
            <a:avLst/>
          </a:prstGeom>
          <a:solidFill>
            <a:srgbClr val="1A237E"/>
          </a:solidFill>
          <a:ln w="9144">
            <a:solidFill>
              <a:srgbClr val="1A237E"/>
            </a:solidFill>
            <a:prstDash val="solid"/>
          </a:ln>
        </p:spPr>
      </p:sp>
      <p:sp>
        <p:nvSpPr>
          <p:cNvPr id="11" name="Text 8"/>
          <p:cNvSpPr/>
          <p:nvPr/>
        </p:nvSpPr>
        <p:spPr>
          <a:xfrm>
            <a:off x="4786313" y="1614488"/>
            <a:ext cx="4129088" cy="191095"/>
          </a:xfrm>
          <a:prstGeom prst="rect">
            <a:avLst/>
          </a:prstGeom>
          <a:noFill/>
          <a:ln/>
        </p:spPr>
        <p:txBody>
          <a:bodyPr wrap="square" lIns="0" tIns="0" rIns="0" bIns="0" rtlCol="0" anchor="t">
            <a:spAutoFit/>
          </a:bodyPr>
          <a:lstStyle/>
          <a:p>
            <a:pPr algn="l" indent="0" marL="0">
              <a:buNone/>
            </a:pPr>
            <a:r>
              <a:rPr lang="en-US" sz="950" dirty="0">
                <a:solidFill>
                  <a:srgbClr val="E3F2FD"/>
                </a:solidFill>
                <a:latin typeface="Space Mono" pitchFamily="34" charset="0"/>
                <a:ea typeface="Space Mono" pitchFamily="34" charset="-122"/>
                <a:cs typeface="Space Mono" pitchFamily="34" charset="-120"/>
              </a:rPr>
              <a:t>LES PILIERS DE L'ACCOMPAGNEMENT</a:t>
            </a:r>
            <a:endParaRPr lang="en-US" sz="950" dirty="0"/>
          </a:p>
        </p:txBody>
      </p:sp>
      <p:sp>
        <p:nvSpPr>
          <p:cNvPr id="12" name="Text 9"/>
          <p:cNvSpPr/>
          <p:nvPr/>
        </p:nvSpPr>
        <p:spPr>
          <a:xfrm>
            <a:off x="4786313" y="1912739"/>
            <a:ext cx="4129088" cy="342900"/>
          </a:xfrm>
          <a:prstGeom prst="rect">
            <a:avLst/>
          </a:prstGeom>
          <a:noFill/>
          <a:ln/>
        </p:spPr>
        <p:txBody>
          <a:bodyPr wrap="square" lIns="0" tIns="0" rIns="0" bIns="0" rtlCol="0" anchor="t">
            <a:spAutoFit/>
          </a:bodyPr>
          <a:lstStyle/>
          <a:p>
            <a:pPr algn="l" indent="0" marL="0">
              <a:lnSpc>
                <a:spcPct val="128000"/>
              </a:lnSpc>
              <a:buNone/>
            </a:pPr>
            <a:r>
              <a:rPr lang="en-US" sz="800" dirty="0">
                <a:solidFill>
                  <a:srgbClr val="E3F2FD"/>
                </a:solidFill>
                <a:latin typeface="Roboto Light" pitchFamily="34" charset="0"/>
                <a:ea typeface="Roboto Light" pitchFamily="34" charset="-122"/>
                <a:cs typeface="Roboto Light" pitchFamily="34" charset="-120"/>
              </a:rPr>
              <a:t>L'organisation structure son action autour de trois axes majeurs pour pérenniser l'écosystème de la propriété intellectuelle :</a:t>
            </a:r>
            <a:endParaRPr lang="en-US" sz="800" dirty="0"/>
          </a:p>
        </p:txBody>
      </p:sp>
      <p:sp>
        <p:nvSpPr>
          <p:cNvPr id="13" name="Text 10"/>
          <p:cNvSpPr/>
          <p:nvPr/>
        </p:nvSpPr>
        <p:spPr>
          <a:xfrm>
            <a:off x="4964906" y="2505670"/>
            <a:ext cx="3950494" cy="267891"/>
          </a:xfrm>
          <a:prstGeom prst="rect">
            <a:avLst/>
          </a:prstGeom>
          <a:noFill/>
          <a:ln/>
        </p:spPr>
        <p:txBody>
          <a:bodyPr wrap="square" lIns="0" tIns="0" rIns="0" bIns="0" rtlCol="0" anchor="t">
            <a:spAutoFit/>
          </a:bodyPr>
          <a:lstStyle/>
          <a:p>
            <a:pPr algn="l" indent="0" marL="0">
              <a:buNone/>
            </a:pPr>
            <a:r>
              <a:rPr lang="en-US" sz="800" b="1" dirty="0">
                <a:solidFill>
                  <a:srgbClr val="E3F2FD"/>
                </a:solidFill>
                <a:latin typeface="Roboto" pitchFamily="34" charset="0"/>
                <a:ea typeface="Roboto" pitchFamily="34" charset="-122"/>
                <a:cs typeface="Roboto" pitchFamily="34" charset="-120"/>
              </a:rPr>
              <a:t>Diffusion de l'information :</a:t>
            </a:r>
            <a:r>
              <a:rPr lang="en-US" sz="850" dirty="0">
                <a:solidFill>
                  <a:srgbClr val="E3F2FD"/>
                </a:solidFill>
                <a:latin typeface="Roboto" pitchFamily="34" charset="0"/>
                <a:ea typeface="Roboto" pitchFamily="34" charset="-122"/>
                <a:cs typeface="Roboto" pitchFamily="34" charset="-120"/>
              </a:rPr>
              <a:t> Publication régulière du Bulletin Officiel de la </a:t>
            </a:r>
            <a:r>
              <a:rPr lang="en-US" sz="850" dirty="0">
                <a:solidFill>
                  <a:srgbClr val="E3F2FD"/>
                </a:solidFill>
                <a:latin typeface="Roboto" pitchFamily="34" charset="0"/>
                <a:ea typeface="Roboto" pitchFamily="34" charset="-122"/>
                <a:cs typeface="Roboto" pitchFamily="34" charset="-120"/>
              </a:rPr>
              <a:t>Propriété Industrielle (BOPI) pour assurer la transparence.</a:t>
            </a:r>
            <a:endParaRPr lang="en-US" sz="800" dirty="0"/>
          </a:p>
        </p:txBody>
      </p:sp>
      <p:sp>
        <p:nvSpPr>
          <p:cNvPr id="14" name="Text 11"/>
          <p:cNvSpPr/>
          <p:nvPr/>
        </p:nvSpPr>
        <p:spPr>
          <a:xfrm>
            <a:off x="4964906" y="2880717"/>
            <a:ext cx="3950494" cy="267891"/>
          </a:xfrm>
          <a:prstGeom prst="rect">
            <a:avLst/>
          </a:prstGeom>
          <a:noFill/>
          <a:ln/>
        </p:spPr>
        <p:txBody>
          <a:bodyPr wrap="square" lIns="0" tIns="0" rIns="0" bIns="0" rtlCol="0" anchor="t">
            <a:spAutoFit/>
          </a:bodyPr>
          <a:lstStyle/>
          <a:p>
            <a:pPr algn="l" indent="0" marL="0">
              <a:buNone/>
            </a:pPr>
            <a:r>
              <a:rPr lang="en-US" sz="800" b="1" dirty="0">
                <a:solidFill>
                  <a:srgbClr val="E3F2FD"/>
                </a:solidFill>
                <a:latin typeface="Roboto" pitchFamily="34" charset="0"/>
                <a:ea typeface="Roboto" pitchFamily="34" charset="-122"/>
                <a:cs typeface="Roboto" pitchFamily="34" charset="-120"/>
              </a:rPr>
              <a:t>Gestion collective :</a:t>
            </a:r>
            <a:r>
              <a:rPr lang="en-US" sz="850" dirty="0">
                <a:solidFill>
                  <a:srgbClr val="E3F2FD"/>
                </a:solidFill>
                <a:latin typeface="Roboto" pitchFamily="34" charset="0"/>
                <a:ea typeface="Roboto" pitchFamily="34" charset="-122"/>
                <a:cs typeface="Roboto" pitchFamily="34" charset="-120"/>
              </a:rPr>
              <a:t> Soutien actif à la création et au renforcement des </a:t>
            </a:r>
            <a:r>
              <a:rPr lang="en-US" sz="850" dirty="0">
                <a:solidFill>
                  <a:srgbClr val="E3F2FD"/>
                </a:solidFill>
                <a:latin typeface="Roboto" pitchFamily="34" charset="0"/>
                <a:ea typeface="Roboto" pitchFamily="34" charset="-122"/>
                <a:cs typeface="Roboto" pitchFamily="34" charset="-120"/>
              </a:rPr>
              <a:t>organismes nationaux de gestion des droits d'auteur.</a:t>
            </a:r>
            <a:endParaRPr lang="en-US" sz="800" dirty="0"/>
          </a:p>
        </p:txBody>
      </p:sp>
      <p:sp>
        <p:nvSpPr>
          <p:cNvPr id="15" name="Text 12"/>
          <p:cNvSpPr/>
          <p:nvPr/>
        </p:nvSpPr>
        <p:spPr>
          <a:xfrm>
            <a:off x="4964906" y="3255764"/>
            <a:ext cx="3950494" cy="267891"/>
          </a:xfrm>
          <a:prstGeom prst="rect">
            <a:avLst/>
          </a:prstGeom>
          <a:noFill/>
          <a:ln/>
        </p:spPr>
        <p:txBody>
          <a:bodyPr wrap="square" lIns="0" tIns="0" rIns="0" bIns="0" rtlCol="0" anchor="t">
            <a:spAutoFit/>
          </a:bodyPr>
          <a:lstStyle/>
          <a:p>
            <a:pPr algn="l" indent="0" marL="0">
              <a:buNone/>
            </a:pPr>
            <a:r>
              <a:rPr lang="en-US" sz="800" b="1" dirty="0">
                <a:solidFill>
                  <a:srgbClr val="E3F2FD"/>
                </a:solidFill>
                <a:latin typeface="Roboto" pitchFamily="34" charset="0"/>
                <a:ea typeface="Roboto" pitchFamily="34" charset="-122"/>
                <a:cs typeface="Roboto" pitchFamily="34" charset="-120"/>
              </a:rPr>
              <a:t>Assistance technique :</a:t>
            </a:r>
            <a:r>
              <a:rPr lang="en-US" sz="850" dirty="0">
                <a:solidFill>
                  <a:srgbClr val="E3F2FD"/>
                </a:solidFill>
                <a:latin typeface="Roboto" pitchFamily="34" charset="0"/>
                <a:ea typeface="Roboto" pitchFamily="34" charset="-122"/>
                <a:cs typeface="Roboto" pitchFamily="34" charset="-120"/>
              </a:rPr>
              <a:t> Organisation de séminaires nationaux pour vulgariser </a:t>
            </a:r>
            <a:r>
              <a:rPr lang="en-US" sz="850" dirty="0">
                <a:solidFill>
                  <a:srgbClr val="E3F2FD"/>
                </a:solidFill>
                <a:latin typeface="Roboto" pitchFamily="34" charset="0"/>
                <a:ea typeface="Roboto" pitchFamily="34" charset="-122"/>
                <a:cs typeface="Roboto" pitchFamily="34" charset="-120"/>
              </a:rPr>
              <a:t>les outils de protection auprès du grand public.</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Shape 0"/>
          <p:cNvSpPr/>
          <p:nvPr/>
        </p:nvSpPr>
        <p:spPr>
          <a:xfrm>
            <a:off x="14288" y="14288"/>
            <a:ext cx="9115425" cy="1278731"/>
          </a:xfrm>
          <a:prstGeom prst="rect">
            <a:avLst/>
          </a:prstGeom>
          <a:solidFill>
            <a:srgbClr val="000000">
              <a:alpha val="0"/>
            </a:srgbClr>
          </a:solidFill>
          <a:ln w="9144">
            <a:solidFill>
              <a:srgbClr val="1A237E"/>
            </a:solidFill>
            <a:prstDash val="solid"/>
          </a:ln>
        </p:spPr>
      </p:sp>
      <p:sp>
        <p:nvSpPr>
          <p:cNvPr id="4" name="Text 1"/>
          <p:cNvSpPr/>
          <p:nvPr/>
        </p:nvSpPr>
        <p:spPr>
          <a:xfrm>
            <a:off x="228600" y="615255"/>
            <a:ext cx="8686800" cy="291108"/>
          </a:xfrm>
          <a:prstGeom prst="rect">
            <a:avLst/>
          </a:prstGeom>
          <a:noFill/>
          <a:ln/>
        </p:spPr>
        <p:txBody>
          <a:bodyPr wrap="square" lIns="0" tIns="0" rIns="0" bIns="0" rtlCol="0" anchor="t">
            <a:spAutoFit/>
          </a:bodyPr>
          <a:lstStyle/>
          <a:p>
            <a:pPr algn="l" indent="0" marL="0">
              <a:buNone/>
            </a:pPr>
            <a:r>
              <a:rPr lang="en-US" sz="1600" b="1" dirty="0">
                <a:solidFill>
                  <a:srgbClr val="1A237E"/>
                </a:solidFill>
                <a:latin typeface="Space Grotesk Bold" pitchFamily="34" charset="0"/>
                <a:ea typeface="Space Grotesk Bold" pitchFamily="34" charset="-122"/>
                <a:cs typeface="Space Grotesk Bold" pitchFamily="34" charset="-120"/>
              </a:rPr>
              <a:t>L'OAPI COMME LEVIER DE TRANSFORMATION ÉCONOMIQUE</a:t>
            </a:r>
            <a:endParaRPr lang="en-US" sz="1600" dirty="0"/>
          </a:p>
        </p:txBody>
      </p:sp>
      <p:sp>
        <p:nvSpPr>
          <p:cNvPr id="5" name="Shape 2"/>
          <p:cNvSpPr/>
          <p:nvPr/>
        </p:nvSpPr>
        <p:spPr>
          <a:xfrm>
            <a:off x="14288" y="1293019"/>
            <a:ext cx="4557713" cy="3836194"/>
          </a:xfrm>
          <a:prstGeom prst="rect">
            <a:avLst/>
          </a:prstGeom>
          <a:solidFill>
            <a:srgbClr val="1A237E"/>
          </a:solidFill>
          <a:ln w="9144">
            <a:solidFill>
              <a:srgbClr val="1A237E"/>
            </a:solidFill>
            <a:prstDash val="solid"/>
          </a:ln>
        </p:spPr>
      </p:sp>
      <p:sp>
        <p:nvSpPr>
          <p:cNvPr id="6" name="Text 3"/>
          <p:cNvSpPr/>
          <p:nvPr/>
        </p:nvSpPr>
        <p:spPr>
          <a:xfrm>
            <a:off x="228600" y="1614488"/>
            <a:ext cx="4129088" cy="191095"/>
          </a:xfrm>
          <a:prstGeom prst="rect">
            <a:avLst/>
          </a:prstGeom>
          <a:noFill/>
          <a:ln/>
        </p:spPr>
        <p:txBody>
          <a:bodyPr wrap="square" lIns="0" tIns="0" rIns="0" bIns="0" rtlCol="0" anchor="t">
            <a:spAutoFit/>
          </a:bodyPr>
          <a:lstStyle/>
          <a:p>
            <a:pPr algn="l" indent="0" marL="0">
              <a:buNone/>
            </a:pPr>
            <a:r>
              <a:rPr lang="en-US" sz="950" dirty="0">
                <a:solidFill>
                  <a:srgbClr val="E3F2FD"/>
                </a:solidFill>
                <a:latin typeface="Space Mono" pitchFamily="34" charset="0"/>
                <a:ea typeface="Space Mono" pitchFamily="34" charset="-122"/>
                <a:cs typeface="Space Mono" pitchFamily="34" charset="-120"/>
              </a:rPr>
              <a:t>VERS L'ÉCONOMIE DE LA CONNAISSANCE</a:t>
            </a:r>
            <a:endParaRPr lang="en-US" sz="950" dirty="0"/>
          </a:p>
        </p:txBody>
      </p:sp>
      <p:sp>
        <p:nvSpPr>
          <p:cNvPr id="7" name="Text 4"/>
          <p:cNvSpPr/>
          <p:nvPr/>
        </p:nvSpPr>
        <p:spPr>
          <a:xfrm>
            <a:off x="228600" y="1912739"/>
            <a:ext cx="4129088" cy="514350"/>
          </a:xfrm>
          <a:prstGeom prst="rect">
            <a:avLst/>
          </a:prstGeom>
          <a:noFill/>
          <a:ln/>
        </p:spPr>
        <p:txBody>
          <a:bodyPr wrap="square" lIns="0" tIns="0" rIns="0" bIns="0" rtlCol="0" anchor="t">
            <a:spAutoFit/>
          </a:bodyPr>
          <a:lstStyle/>
          <a:p>
            <a:pPr algn="l" indent="0" marL="0">
              <a:lnSpc>
                <a:spcPct val="128000"/>
              </a:lnSpc>
              <a:buNone/>
            </a:pPr>
            <a:r>
              <a:rPr lang="en-US" sz="800" dirty="0">
                <a:solidFill>
                  <a:srgbClr val="E3F2FD"/>
                </a:solidFill>
                <a:latin typeface="Roboto Light" pitchFamily="34" charset="0"/>
                <a:ea typeface="Roboto Light" pitchFamily="34" charset="-122"/>
                <a:cs typeface="Roboto Light" pitchFamily="34" charset="-120"/>
              </a:rPr>
              <a:t>Pour les États membres, l'adhésion à l'OAPI s'inscrit dans une vision stratégique à long terme : dépasser l'économie d'exportation de matières premières brutes pour bâtir une économie fondée sur le savoir, l'innovation et la valeur ajoutée.</a:t>
            </a:r>
            <a:endParaRPr lang="en-US" sz="800" dirty="0"/>
          </a:p>
        </p:txBody>
      </p:sp>
      <p:sp>
        <p:nvSpPr>
          <p:cNvPr id="8" name="Text 5"/>
          <p:cNvSpPr/>
          <p:nvPr/>
        </p:nvSpPr>
        <p:spPr>
          <a:xfrm>
            <a:off x="407194" y="2677120"/>
            <a:ext cx="3950494" cy="267891"/>
          </a:xfrm>
          <a:prstGeom prst="rect">
            <a:avLst/>
          </a:prstGeom>
          <a:noFill/>
          <a:ln/>
        </p:spPr>
        <p:txBody>
          <a:bodyPr wrap="square" lIns="0" tIns="0" rIns="0" bIns="0" rtlCol="0" anchor="t">
            <a:spAutoFit/>
          </a:bodyPr>
          <a:lstStyle/>
          <a:p>
            <a:pPr algn="l" indent="0" marL="0">
              <a:buNone/>
            </a:pPr>
            <a:r>
              <a:rPr lang="en-US" sz="800" b="1" dirty="0">
                <a:solidFill>
                  <a:srgbClr val="E3F2FD"/>
                </a:solidFill>
                <a:latin typeface="Roboto" pitchFamily="34" charset="0"/>
                <a:ea typeface="Roboto" pitchFamily="34" charset="-122"/>
                <a:cs typeface="Roboto" pitchFamily="34" charset="-120"/>
              </a:rPr>
              <a:t>Valorisation du savoir :</a:t>
            </a:r>
            <a:r>
              <a:rPr lang="en-US" sz="850" dirty="0">
                <a:solidFill>
                  <a:srgbClr val="E3F2FD"/>
                </a:solidFill>
                <a:latin typeface="Roboto" pitchFamily="34" charset="0"/>
                <a:ea typeface="Roboto" pitchFamily="34" charset="-122"/>
                <a:cs typeface="Roboto" pitchFamily="34" charset="-120"/>
              </a:rPr>
              <a:t> Transformer les idées, les recherches universitaires et </a:t>
            </a:r>
            <a:r>
              <a:rPr lang="en-US" sz="850" dirty="0">
                <a:solidFill>
                  <a:srgbClr val="E3F2FD"/>
                </a:solidFill>
                <a:latin typeface="Roboto" pitchFamily="34" charset="0"/>
                <a:ea typeface="Roboto" pitchFamily="34" charset="-122"/>
                <a:cs typeface="Roboto" pitchFamily="34" charset="-120"/>
              </a:rPr>
              <a:t>les créations culturelles en actifs économiques protégés.</a:t>
            </a:r>
            <a:endParaRPr lang="en-US" sz="800" dirty="0"/>
          </a:p>
        </p:txBody>
      </p:sp>
      <p:sp>
        <p:nvSpPr>
          <p:cNvPr id="9" name="Text 6"/>
          <p:cNvSpPr/>
          <p:nvPr/>
        </p:nvSpPr>
        <p:spPr>
          <a:xfrm>
            <a:off x="407194" y="3052167"/>
            <a:ext cx="3950494" cy="267891"/>
          </a:xfrm>
          <a:prstGeom prst="rect">
            <a:avLst/>
          </a:prstGeom>
          <a:noFill/>
          <a:ln/>
        </p:spPr>
        <p:txBody>
          <a:bodyPr wrap="square" lIns="0" tIns="0" rIns="0" bIns="0" rtlCol="0" anchor="t">
            <a:spAutoFit/>
          </a:bodyPr>
          <a:lstStyle/>
          <a:p>
            <a:pPr algn="l" indent="0" marL="0">
              <a:buNone/>
            </a:pPr>
            <a:r>
              <a:rPr lang="en-US" sz="800" b="1" dirty="0">
                <a:solidFill>
                  <a:srgbClr val="E3F2FD"/>
                </a:solidFill>
                <a:latin typeface="Roboto" pitchFamily="34" charset="0"/>
                <a:ea typeface="Roboto" pitchFamily="34" charset="-122"/>
                <a:cs typeface="Roboto" pitchFamily="34" charset="-120"/>
              </a:rPr>
              <a:t>Soutien à la R&amp;D :</a:t>
            </a:r>
            <a:r>
              <a:rPr lang="en-US" sz="850" dirty="0">
                <a:solidFill>
                  <a:srgbClr val="E3F2FD"/>
                </a:solidFill>
                <a:latin typeface="Roboto" pitchFamily="34" charset="0"/>
                <a:ea typeface="Roboto" pitchFamily="34" charset="-122"/>
                <a:cs typeface="Roboto" pitchFamily="34" charset="-120"/>
              </a:rPr>
              <a:t> Inciter les entreprises locales et les centres de recherche à </a:t>
            </a:r>
            <a:r>
              <a:rPr lang="en-US" sz="850" dirty="0">
                <a:solidFill>
                  <a:srgbClr val="E3F2FD"/>
                </a:solidFill>
                <a:latin typeface="Roboto" pitchFamily="34" charset="0"/>
                <a:ea typeface="Roboto" pitchFamily="34" charset="-122"/>
                <a:cs typeface="Roboto" pitchFamily="34" charset="-120"/>
              </a:rPr>
              <a:t>investir dans l'innovation grâce à la garantie d'exclusivité.</a:t>
            </a:r>
            <a:endParaRPr lang="en-US" sz="800" dirty="0"/>
          </a:p>
        </p:txBody>
      </p:sp>
      <p:sp>
        <p:nvSpPr>
          <p:cNvPr id="10" name="Shape 7"/>
          <p:cNvSpPr/>
          <p:nvPr/>
        </p:nvSpPr>
        <p:spPr>
          <a:xfrm>
            <a:off x="4572000" y="1293019"/>
            <a:ext cx="4557713" cy="3836194"/>
          </a:xfrm>
          <a:prstGeom prst="rect">
            <a:avLst/>
          </a:prstGeom>
          <a:solidFill>
            <a:srgbClr val="000000">
              <a:alpha val="0"/>
            </a:srgbClr>
          </a:solidFill>
          <a:ln w="9144">
            <a:solidFill>
              <a:srgbClr val="1A237E"/>
            </a:solidFill>
            <a:prstDash val="solid"/>
          </a:ln>
        </p:spPr>
      </p:sp>
      <p:sp>
        <p:nvSpPr>
          <p:cNvPr id="11" name="Text 8"/>
          <p:cNvSpPr/>
          <p:nvPr/>
        </p:nvSpPr>
        <p:spPr>
          <a:xfrm>
            <a:off x="4786313" y="1614488"/>
            <a:ext cx="4129088" cy="191095"/>
          </a:xfrm>
          <a:prstGeom prst="rect">
            <a:avLst/>
          </a:prstGeom>
          <a:noFill/>
          <a:ln/>
        </p:spPr>
        <p:txBody>
          <a:bodyPr wrap="square" lIns="0" tIns="0" rIns="0" bIns="0" rtlCol="0" anchor="t">
            <a:spAutoFit/>
          </a:bodyPr>
          <a:lstStyle/>
          <a:p>
            <a:pPr algn="l" indent="0" marL="0">
              <a:buNone/>
            </a:pPr>
            <a:r>
              <a:rPr lang="en-US" sz="950" dirty="0">
                <a:solidFill>
                  <a:srgbClr val="BF360C"/>
                </a:solidFill>
                <a:latin typeface="Space Mono" pitchFamily="34" charset="0"/>
                <a:ea typeface="Space Mono" pitchFamily="34" charset="-122"/>
                <a:cs typeface="Space Mono" pitchFamily="34" charset="-120"/>
              </a:rPr>
              <a:t>COMPÉTITIVITÉ ET DIVERSIFICATION</a:t>
            </a:r>
            <a:endParaRPr lang="en-US" sz="950" dirty="0"/>
          </a:p>
        </p:txBody>
      </p:sp>
      <p:sp>
        <p:nvSpPr>
          <p:cNvPr id="12" name="Text 9"/>
          <p:cNvSpPr/>
          <p:nvPr/>
        </p:nvSpPr>
        <p:spPr>
          <a:xfrm>
            <a:off x="4786313" y="1912739"/>
            <a:ext cx="4129088" cy="342900"/>
          </a:xfrm>
          <a:prstGeom prst="rect">
            <a:avLst/>
          </a:prstGeom>
          <a:noFill/>
          <a:ln/>
        </p:spPr>
        <p:txBody>
          <a:bodyPr wrap="square" lIns="0" tIns="0" rIns="0" bIns="0" rtlCol="0" anchor="t">
            <a:spAutoFit/>
          </a:bodyPr>
          <a:lstStyle/>
          <a:p>
            <a:pPr algn="l" indent="0" marL="0">
              <a:lnSpc>
                <a:spcPct val="128000"/>
              </a:lnSpc>
              <a:buNone/>
            </a:pPr>
            <a:r>
              <a:rPr lang="en-US" sz="800" dirty="0">
                <a:solidFill>
                  <a:srgbClr val="000000"/>
                </a:solidFill>
                <a:latin typeface="Roboto Light" pitchFamily="34" charset="0"/>
                <a:ea typeface="Roboto Light" pitchFamily="34" charset="-122"/>
                <a:cs typeface="Roboto Light" pitchFamily="34" charset="-120"/>
              </a:rPr>
              <a:t>Un système de propriété intellectuelle robuste est un puissant catalyseur de croissance et de modernisation industrielle pour les nations africaines :</a:t>
            </a:r>
            <a:endParaRPr lang="en-US" sz="800" dirty="0"/>
          </a:p>
        </p:txBody>
      </p:sp>
      <p:sp>
        <p:nvSpPr>
          <p:cNvPr id="13" name="Text 10"/>
          <p:cNvSpPr/>
          <p:nvPr/>
        </p:nvSpPr>
        <p:spPr>
          <a:xfrm>
            <a:off x="4964906" y="2505670"/>
            <a:ext cx="3950494" cy="267891"/>
          </a:xfrm>
          <a:prstGeom prst="rect">
            <a:avLst/>
          </a:prstGeom>
          <a:noFill/>
          <a:ln/>
        </p:spPr>
        <p:txBody>
          <a:bodyPr wrap="square" lIns="0" tIns="0" rIns="0" bIns="0" rtlCol="0" anchor="t">
            <a:spAutoFit/>
          </a:bodyPr>
          <a:lstStyle/>
          <a:p>
            <a:pPr algn="l" indent="0" marL="0">
              <a:buNone/>
            </a:pPr>
            <a:r>
              <a:rPr lang="en-US" sz="800" b="1" dirty="0">
                <a:solidFill>
                  <a:srgbClr val="000000"/>
                </a:solidFill>
                <a:latin typeface="Roboto" pitchFamily="34" charset="0"/>
                <a:ea typeface="Roboto" pitchFamily="34" charset="-122"/>
                <a:cs typeface="Roboto" pitchFamily="34" charset="-120"/>
              </a:rPr>
              <a:t>Compétitivité globale :</a:t>
            </a:r>
            <a:r>
              <a:rPr lang="en-US" sz="850" dirty="0">
                <a:solidFill>
                  <a:srgbClr val="000000"/>
                </a:solidFill>
                <a:latin typeface="Roboto" pitchFamily="34" charset="0"/>
                <a:ea typeface="Roboto" pitchFamily="34" charset="-122"/>
                <a:cs typeface="Roboto" pitchFamily="34" charset="-120"/>
              </a:rPr>
              <a:t> Permet aux entreprises locales de se positionner </a:t>
            </a:r>
            <a:r>
              <a:rPr lang="en-US" sz="850" dirty="0">
                <a:solidFill>
                  <a:srgbClr val="000000"/>
                </a:solidFill>
                <a:latin typeface="Roboto" pitchFamily="34" charset="0"/>
                <a:ea typeface="Roboto" pitchFamily="34" charset="-122"/>
                <a:cs typeface="Roboto" pitchFamily="34" charset="-120"/>
              </a:rPr>
              <a:t>avantageusement sur les marchés régionaux et internationaux.</a:t>
            </a:r>
            <a:endParaRPr lang="en-US" sz="800" dirty="0"/>
          </a:p>
        </p:txBody>
      </p:sp>
      <p:sp>
        <p:nvSpPr>
          <p:cNvPr id="14" name="Text 11"/>
          <p:cNvSpPr/>
          <p:nvPr/>
        </p:nvSpPr>
        <p:spPr>
          <a:xfrm>
            <a:off x="4964906" y="2880717"/>
            <a:ext cx="3950494" cy="267891"/>
          </a:xfrm>
          <a:prstGeom prst="rect">
            <a:avLst/>
          </a:prstGeom>
          <a:noFill/>
          <a:ln/>
        </p:spPr>
        <p:txBody>
          <a:bodyPr wrap="square" lIns="0" tIns="0" rIns="0" bIns="0" rtlCol="0" anchor="t">
            <a:spAutoFit/>
          </a:bodyPr>
          <a:lstStyle/>
          <a:p>
            <a:pPr algn="l" indent="0" marL="0">
              <a:buNone/>
            </a:pPr>
            <a:r>
              <a:rPr lang="en-US" sz="800" b="1" dirty="0">
                <a:solidFill>
                  <a:srgbClr val="000000"/>
                </a:solidFill>
                <a:latin typeface="Roboto" pitchFamily="34" charset="0"/>
                <a:ea typeface="Roboto" pitchFamily="34" charset="-122"/>
                <a:cs typeface="Roboto" pitchFamily="34" charset="-120"/>
              </a:rPr>
              <a:t>Diversification économique :</a:t>
            </a:r>
            <a:r>
              <a:rPr lang="en-US" sz="850" dirty="0">
                <a:solidFill>
                  <a:srgbClr val="000000"/>
                </a:solidFill>
                <a:latin typeface="Roboto" pitchFamily="34" charset="0"/>
                <a:ea typeface="Roboto" pitchFamily="34" charset="-122"/>
                <a:cs typeface="Roboto" pitchFamily="34" charset="-120"/>
              </a:rPr>
              <a:t> Favorise l'émergence de nouveaux secteurs à </a:t>
            </a:r>
            <a:r>
              <a:rPr lang="en-US" sz="850" dirty="0">
                <a:solidFill>
                  <a:srgbClr val="000000"/>
                </a:solidFill>
                <a:latin typeface="Roboto" pitchFamily="34" charset="0"/>
                <a:ea typeface="Roboto" pitchFamily="34" charset="-122"/>
                <a:cs typeface="Roboto" pitchFamily="34" charset="-120"/>
              </a:rPr>
              <a:t>forte valeur ajoutée (technologies, industries créatives, pharmacie).</a:t>
            </a:r>
            <a:endParaRPr lang="en-US" sz="800" dirty="0"/>
          </a:p>
        </p:txBody>
      </p:sp>
      <p:sp>
        <p:nvSpPr>
          <p:cNvPr id="15" name="Text 12"/>
          <p:cNvSpPr/>
          <p:nvPr/>
        </p:nvSpPr>
        <p:spPr>
          <a:xfrm>
            <a:off x="4786313" y="3362920"/>
            <a:ext cx="4129088" cy="489347"/>
          </a:xfrm>
          <a:prstGeom prst="rect">
            <a:avLst/>
          </a:prstGeom>
          <a:noFill/>
          <a:ln/>
        </p:spPr>
        <p:txBody>
          <a:bodyPr wrap="square" lIns="0" tIns="170053" rIns="0" bIns="0" rtlCol="0" anchor="t">
            <a:spAutoFit/>
          </a:bodyPr>
          <a:lstStyle/>
          <a:p>
            <a:pPr algn="l" indent="0" marL="0">
              <a:buNone/>
            </a:pPr>
            <a:r>
              <a:rPr lang="en-US" sz="800" b="1" dirty="0">
                <a:solidFill>
                  <a:srgbClr val="BF360C"/>
                </a:solidFill>
                <a:latin typeface="Space Mono" pitchFamily="34" charset="0"/>
                <a:ea typeface="Space Mono" pitchFamily="34" charset="-122"/>
                <a:cs typeface="Space Mono" pitchFamily="34" charset="-120"/>
              </a:rPr>
              <a:t>FAIRE DE L'AFRIQUE UN CONTINENT D'INNOVATEURS PROTÉGÉS ET RECONNUS MONDIALEMENT.</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2026-06-03T15:01:37Z</dcterms:created>
  <dcterms:modified xsi:type="dcterms:W3CDTF">2026-06-03T15:01:37Z</dcterms:modified>
</cp:coreProperties>
</file>