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jp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jp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028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./images/734455772_1491975266307486_579686352564118034_n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B1B33">
              <a:alpha val="68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3931920"/>
            <a:ext cx="12188952" cy="2926080"/>
          </a:xfrm>
          <a:prstGeom prst="rect">
            <a:avLst/>
          </a:prstGeom>
          <a:solidFill>
            <a:srgbClr val="0B1B33">
              <a:alpha val="92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640080" y="50292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F0C4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RÉPUBLIQUE DE CÔTE D'IVOIRE</a:t>
            </a:r>
            <a:endParaRPr lang="en-US" sz="1300" dirty="0"/>
          </a:p>
        </p:txBody>
      </p:sp>
      <p:sp>
        <p:nvSpPr>
          <p:cNvPr id="6" name="Text 3"/>
          <p:cNvSpPr/>
          <p:nvPr/>
        </p:nvSpPr>
        <p:spPr>
          <a:xfrm>
            <a:off x="594360" y="3246120"/>
            <a:ext cx="10515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CONSEIL DES MINISTRES</a:t>
            </a:r>
            <a:endParaRPr lang="en-US" sz="4400" dirty="0"/>
          </a:p>
        </p:txBody>
      </p:sp>
      <p:sp>
        <p:nvSpPr>
          <p:cNvPr id="7" name="Text 4"/>
          <p:cNvSpPr/>
          <p:nvPr/>
        </p:nvSpPr>
        <p:spPr>
          <a:xfrm>
            <a:off x="640080" y="4160520"/>
            <a:ext cx="100584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dirty="0">
                <a:solidFill>
                  <a:srgbClr val="D7E1E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Compte rendu de la séance du mercredi 1er juillet 2026</a:t>
            </a:r>
            <a:endParaRPr lang="en-US" sz="2000" dirty="0"/>
          </a:p>
        </p:txBody>
      </p:sp>
      <p:sp>
        <p:nvSpPr>
          <p:cNvPr id="8" name="Shape 5"/>
          <p:cNvSpPr/>
          <p:nvPr/>
        </p:nvSpPr>
        <p:spPr>
          <a:xfrm>
            <a:off x="658368" y="4828032"/>
            <a:ext cx="82296" cy="82296"/>
          </a:xfrm>
          <a:prstGeom prst="ellipse">
            <a:avLst/>
          </a:prstGeom>
          <a:solidFill>
            <a:srgbClr val="F1780B"/>
          </a:solidFill>
          <a:ln/>
        </p:spPr>
      </p:sp>
      <p:sp>
        <p:nvSpPr>
          <p:cNvPr id="9" name="Text 6"/>
          <p:cNvSpPr/>
          <p:nvPr/>
        </p:nvSpPr>
        <p:spPr>
          <a:xfrm>
            <a:off x="868680" y="4736592"/>
            <a:ext cx="7315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AFC0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Palais de la Présidence de la République — Abidjan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640080" y="5138928"/>
            <a:ext cx="106070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9FB0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Sous la présidence de Son Excellence Monsieur Alassane OUATTARA, Président de la République, Chef de l'État</a:t>
            </a:r>
            <a:endParaRPr lang="en-US" sz="12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028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457200"/>
            <a:ext cx="548640" cy="548640"/>
          </a:xfrm>
          <a:prstGeom prst="ellipse">
            <a:avLst/>
          </a:prstGeom>
          <a:solidFill>
            <a:srgbClr val="FFFFFF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1286" y="599846"/>
            <a:ext cx="263347" cy="2633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234440" y="457200"/>
            <a:ext cx="9601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Plan National de Développement 2026-2030</a:t>
            </a:r>
            <a:endParaRPr lang="en-US" sz="2300" dirty="0"/>
          </a:p>
        </p:txBody>
      </p:sp>
      <p:sp>
        <p:nvSpPr>
          <p:cNvPr id="5" name="Text 2"/>
          <p:cNvSpPr/>
          <p:nvPr/>
        </p:nvSpPr>
        <p:spPr>
          <a:xfrm>
            <a:off x="1234440" y="932688"/>
            <a:ext cx="98755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AFC0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Décret créant le cadre institutionnel de suivi du PND — adopté par la loi n°2026-280 du 07 mai 2026</a:t>
            </a:r>
            <a:endParaRPr lang="en-US" sz="1200" dirty="0"/>
          </a:p>
        </p:txBody>
      </p:sp>
      <p:pic>
        <p:nvPicPr>
          <p:cNvPr id="6" name="Image 1" descr="./images/733831436_1830277064613032_3194725850829443296_n.jp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8138160" y="1600200"/>
            <a:ext cx="3520440" cy="4023360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548640" y="1691640"/>
            <a:ext cx="7269480" cy="1691640"/>
          </a:xfrm>
          <a:prstGeom prst="roundRect">
            <a:avLst>
              <a:gd name="adj" fmla="val 5405"/>
            </a:avLst>
          </a:prstGeom>
          <a:solidFill>
            <a:srgbClr val="16345C"/>
          </a:solidFill>
          <a:ln/>
        </p:spPr>
      </p:sp>
      <p:sp>
        <p:nvSpPr>
          <p:cNvPr id="8" name="Shape 4"/>
          <p:cNvSpPr/>
          <p:nvPr/>
        </p:nvSpPr>
        <p:spPr>
          <a:xfrm>
            <a:off x="822960" y="1920240"/>
            <a:ext cx="594360" cy="594360"/>
          </a:xfrm>
          <a:prstGeom prst="ellipse">
            <a:avLst/>
          </a:prstGeom>
          <a:solidFill>
            <a:srgbClr val="FFFFFF"/>
          </a:solidFill>
          <a:ln/>
        </p:spPr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94" y="2074774"/>
            <a:ext cx="285293" cy="28529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600200" y="1874520"/>
            <a:ext cx="6035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Conseil Présidentiel d'Orientation et de Suivi</a:t>
            </a:r>
            <a:endParaRPr lang="en-US" sz="1400" dirty="0"/>
          </a:p>
        </p:txBody>
      </p:sp>
      <p:sp>
        <p:nvSpPr>
          <p:cNvPr id="11" name="Text 6"/>
          <p:cNvSpPr/>
          <p:nvPr/>
        </p:nvSpPr>
        <p:spPr>
          <a:xfrm>
            <a:off x="1600200" y="2240280"/>
            <a:ext cx="60350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D7E1E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Présidé par le Vice-Président de la République</a:t>
            </a:r>
            <a:endParaRPr lang="en-US" sz="1200" dirty="0"/>
          </a:p>
        </p:txBody>
      </p:sp>
      <p:sp>
        <p:nvSpPr>
          <p:cNvPr id="12" name="Shape 7"/>
          <p:cNvSpPr/>
          <p:nvPr/>
        </p:nvSpPr>
        <p:spPr>
          <a:xfrm>
            <a:off x="548640" y="3520440"/>
            <a:ext cx="7269480" cy="1691640"/>
          </a:xfrm>
          <a:prstGeom prst="roundRect">
            <a:avLst>
              <a:gd name="adj" fmla="val 5405"/>
            </a:avLst>
          </a:prstGeom>
          <a:solidFill>
            <a:srgbClr val="16345C"/>
          </a:solidFill>
          <a:ln/>
        </p:spPr>
      </p:sp>
      <p:sp>
        <p:nvSpPr>
          <p:cNvPr id="13" name="Shape 8"/>
          <p:cNvSpPr/>
          <p:nvPr/>
        </p:nvSpPr>
        <p:spPr>
          <a:xfrm>
            <a:off x="822960" y="3749040"/>
            <a:ext cx="594360" cy="594360"/>
          </a:xfrm>
          <a:prstGeom prst="ellipse">
            <a:avLst/>
          </a:prstGeom>
          <a:solidFill>
            <a:srgbClr val="FFFFFF"/>
          </a:solidFill>
          <a:ln/>
        </p:spPr>
      </p:sp>
      <p:pic>
        <p:nvPicPr>
          <p:cNvPr id="14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494" y="3903574"/>
            <a:ext cx="285293" cy="285293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600200" y="3703320"/>
            <a:ext cx="6035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Comité de Pilotage</a:t>
            </a:r>
            <a:endParaRPr lang="en-US" sz="1400" dirty="0"/>
          </a:p>
        </p:txBody>
      </p:sp>
      <p:sp>
        <p:nvSpPr>
          <p:cNvPr id="16" name="Text 10"/>
          <p:cNvSpPr/>
          <p:nvPr/>
        </p:nvSpPr>
        <p:spPr>
          <a:xfrm>
            <a:off x="1600200" y="4069080"/>
            <a:ext cx="60350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D7E1E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Présidé par le Premier Ministre</a:t>
            </a:r>
            <a:endParaRPr lang="en-US" sz="1200" dirty="0"/>
          </a:p>
        </p:txBody>
      </p:sp>
      <p:sp>
        <p:nvSpPr>
          <p:cNvPr id="17" name="Text 11"/>
          <p:cNvSpPr/>
          <p:nvPr/>
        </p:nvSpPr>
        <p:spPr>
          <a:xfrm>
            <a:off x="548640" y="5394960"/>
            <a:ext cx="7269480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i="1" dirty="0">
                <a:solidFill>
                  <a:srgbClr val="D7E1E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Objectifs : aligner investissements, budget de l'État et plans de travail gouvernementaux avec le PND ; mobiliser les ressources de financement du développement ; suivre l'efficacité de l'Aide Publique au Développement.</a:t>
            </a:r>
            <a:endParaRPr lang="en-US" sz="1150" dirty="0"/>
          </a:p>
        </p:txBody>
      </p:sp>
      <p:sp>
        <p:nvSpPr>
          <p:cNvPr id="18" name="Text 12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spc="100" kern="0" dirty="0">
                <a:solidFill>
                  <a:srgbClr val="9FB0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CONSEIL DES MINISTRES · 1er JUILLET 2026</a:t>
            </a:r>
            <a:endParaRPr lang="en-US" sz="900" dirty="0"/>
          </a:p>
        </p:txBody>
      </p:sp>
      <p:sp>
        <p:nvSpPr>
          <p:cNvPr id="19" name="Text 13"/>
          <p:cNvSpPr/>
          <p:nvPr/>
        </p:nvSpPr>
        <p:spPr>
          <a:xfrm>
            <a:off x="11274552" y="6473952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9FB0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457200"/>
            <a:ext cx="548640" cy="548640"/>
          </a:xfrm>
          <a:prstGeom prst="ellipse">
            <a:avLst/>
          </a:prstGeom>
          <a:solidFill>
            <a:srgbClr val="128A4A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1286" y="599846"/>
            <a:ext cx="263347" cy="2633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234440" y="457200"/>
            <a:ext cx="9144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10284B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Divers — Déguerpissements &amp; relogement</a:t>
            </a:r>
            <a:endParaRPr lang="en-US" sz="2300" dirty="0"/>
          </a:p>
        </p:txBody>
      </p:sp>
      <p:sp>
        <p:nvSpPr>
          <p:cNvPr id="5" name="Text 2"/>
          <p:cNvSpPr/>
          <p:nvPr/>
        </p:nvSpPr>
        <p:spPr>
          <a:xfrm>
            <a:off x="1234440" y="91440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5B64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Suivi de la mise en œuvre des instructions du Chef de l'État</a:t>
            </a:r>
            <a:endParaRPr lang="en-US" sz="1200" dirty="0"/>
          </a:p>
        </p:txBody>
      </p:sp>
      <p:sp>
        <p:nvSpPr>
          <p:cNvPr id="6" name="Shape 3"/>
          <p:cNvSpPr/>
          <p:nvPr/>
        </p:nvSpPr>
        <p:spPr>
          <a:xfrm>
            <a:off x="548640" y="1691640"/>
            <a:ext cx="3611880" cy="2194560"/>
          </a:xfrm>
          <a:prstGeom prst="roundRect">
            <a:avLst>
              <a:gd name="adj" fmla="val 4167"/>
            </a:avLst>
          </a:prstGeom>
          <a:solidFill>
            <a:srgbClr val="F4F6F9"/>
          </a:solidFill>
          <a:ln/>
          <a:effectLst>
            <a:outerShdw sx="100000" sy="100000" kx="0" ky="0" algn="bl" rotWithShape="0" blurRad="127000" dist="38100" dir="5400000">
              <a:srgbClr val="1B1F27">
                <a:alpha val="12000"/>
              </a:srgbClr>
            </a:outerShdw>
          </a:effectLst>
        </p:spPr>
      </p:sp>
      <p:sp>
        <p:nvSpPr>
          <p:cNvPr id="7" name="Text 4"/>
          <p:cNvSpPr/>
          <p:nvPr/>
        </p:nvSpPr>
        <p:spPr>
          <a:xfrm>
            <a:off x="548640" y="1874520"/>
            <a:ext cx="361188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000" b="1" dirty="0">
                <a:solidFill>
                  <a:srgbClr val="128A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2</a:t>
            </a:r>
            <a:endParaRPr lang="en-US" sz="4000" dirty="0"/>
          </a:p>
        </p:txBody>
      </p:sp>
      <p:sp>
        <p:nvSpPr>
          <p:cNvPr id="8" name="Text 5"/>
          <p:cNvSpPr/>
          <p:nvPr/>
        </p:nvSpPr>
        <p:spPr>
          <a:xfrm>
            <a:off x="822960" y="2788920"/>
            <a:ext cx="3063240" cy="868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300" dirty="0">
                <a:solidFill>
                  <a:srgbClr val="1028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sites de relogement identifiés</a:t>
            </a:r>
            <a:endParaRPr lang="en-US" sz="1300" dirty="0"/>
          </a:p>
        </p:txBody>
      </p:sp>
      <p:sp>
        <p:nvSpPr>
          <p:cNvPr id="9" name="Shape 6"/>
          <p:cNvSpPr/>
          <p:nvPr/>
        </p:nvSpPr>
        <p:spPr>
          <a:xfrm>
            <a:off x="4389120" y="1691640"/>
            <a:ext cx="3611880" cy="2194560"/>
          </a:xfrm>
          <a:prstGeom prst="roundRect">
            <a:avLst>
              <a:gd name="adj" fmla="val 4167"/>
            </a:avLst>
          </a:prstGeom>
          <a:solidFill>
            <a:srgbClr val="F4F6F9"/>
          </a:solidFill>
          <a:ln/>
          <a:effectLst>
            <a:outerShdw sx="100000" sy="100000" kx="0" ky="0" algn="bl" rotWithShape="0" blurRad="127000" dist="38100" dir="5400000">
              <a:srgbClr val="1B1F27">
                <a:alpha val="12000"/>
              </a:srgbClr>
            </a:outerShdw>
          </a:effectLst>
        </p:spPr>
      </p:sp>
      <p:sp>
        <p:nvSpPr>
          <p:cNvPr id="10" name="Text 7"/>
          <p:cNvSpPr/>
          <p:nvPr/>
        </p:nvSpPr>
        <p:spPr>
          <a:xfrm>
            <a:off x="4389120" y="1874520"/>
            <a:ext cx="361188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000" b="1" dirty="0">
                <a:solidFill>
                  <a:srgbClr val="128A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12 000</a:t>
            </a:r>
            <a:endParaRPr lang="en-US" sz="4000" dirty="0"/>
          </a:p>
        </p:txBody>
      </p:sp>
      <p:sp>
        <p:nvSpPr>
          <p:cNvPr id="11" name="Text 8"/>
          <p:cNvSpPr/>
          <p:nvPr/>
        </p:nvSpPr>
        <p:spPr>
          <a:xfrm>
            <a:off x="4663440" y="2788920"/>
            <a:ext cx="3063240" cy="868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300" dirty="0">
                <a:solidFill>
                  <a:srgbClr val="1028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logements à loyer modéré à construire</a:t>
            </a:r>
            <a:endParaRPr lang="en-US" sz="1300" dirty="0"/>
          </a:p>
        </p:txBody>
      </p:sp>
      <p:sp>
        <p:nvSpPr>
          <p:cNvPr id="12" name="Shape 9"/>
          <p:cNvSpPr/>
          <p:nvPr/>
        </p:nvSpPr>
        <p:spPr>
          <a:xfrm>
            <a:off x="8229600" y="1691640"/>
            <a:ext cx="3611880" cy="2194560"/>
          </a:xfrm>
          <a:prstGeom prst="roundRect">
            <a:avLst>
              <a:gd name="adj" fmla="val 4167"/>
            </a:avLst>
          </a:prstGeom>
          <a:solidFill>
            <a:srgbClr val="F4F6F9"/>
          </a:solidFill>
          <a:ln/>
          <a:effectLst>
            <a:outerShdw sx="100000" sy="100000" kx="0" ky="0" algn="bl" rotWithShape="0" blurRad="127000" dist="38100" dir="5400000">
              <a:srgbClr val="1B1F27">
                <a:alpha val="12000"/>
              </a:srgbClr>
            </a:outerShdw>
          </a:effectLst>
        </p:spPr>
      </p:sp>
      <p:sp>
        <p:nvSpPr>
          <p:cNvPr id="13" name="Text 10"/>
          <p:cNvSpPr/>
          <p:nvPr/>
        </p:nvSpPr>
        <p:spPr>
          <a:xfrm>
            <a:off x="8229600" y="1874520"/>
            <a:ext cx="361188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000" b="1" dirty="0">
                <a:solidFill>
                  <a:srgbClr val="128A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≈ 60 000</a:t>
            </a:r>
            <a:endParaRPr lang="en-US" sz="4000" dirty="0"/>
          </a:p>
        </p:txBody>
      </p:sp>
      <p:sp>
        <p:nvSpPr>
          <p:cNvPr id="14" name="Text 11"/>
          <p:cNvSpPr/>
          <p:nvPr/>
        </p:nvSpPr>
        <p:spPr>
          <a:xfrm>
            <a:off x="8503920" y="2788920"/>
            <a:ext cx="3063240" cy="868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300" dirty="0">
                <a:solidFill>
                  <a:srgbClr val="1028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personnes concernées, à terme</a:t>
            </a:r>
            <a:endParaRPr lang="en-US" sz="1300" dirty="0"/>
          </a:p>
        </p:txBody>
      </p:sp>
      <p:sp>
        <p:nvSpPr>
          <p:cNvPr id="15" name="Shape 12"/>
          <p:cNvSpPr/>
          <p:nvPr/>
        </p:nvSpPr>
        <p:spPr>
          <a:xfrm>
            <a:off x="548640" y="4160520"/>
            <a:ext cx="11064240" cy="1417320"/>
          </a:xfrm>
          <a:prstGeom prst="roundRect">
            <a:avLst>
              <a:gd name="adj" fmla="val 6452"/>
            </a:avLst>
          </a:prstGeom>
          <a:solidFill>
            <a:srgbClr val="EEF6F0"/>
          </a:solidFill>
          <a:ln/>
        </p:spPr>
      </p:sp>
      <p:sp>
        <p:nvSpPr>
          <p:cNvPr id="16" name="Text 13"/>
          <p:cNvSpPr/>
          <p:nvPr/>
        </p:nvSpPr>
        <p:spPr>
          <a:xfrm>
            <a:off x="822960" y="4160520"/>
            <a:ext cx="10515600" cy="1417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1B1F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Conseil a noté avec satisfaction le début de la prise en charge des populations impactées par les opérations de déguerpissement, conformément aux instructions du Chef de l'État.</a:t>
            </a:r>
            <a:endParaRPr lang="en-US" sz="1300" dirty="0"/>
          </a:p>
        </p:txBody>
      </p:sp>
      <p:sp>
        <p:nvSpPr>
          <p:cNvPr id="17" name="Text 14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spc="100" kern="0" dirty="0">
                <a:solidFill>
                  <a:srgbClr val="5B64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CONSEIL DES MINISTRES · 1er JUILLET 2026</a:t>
            </a:r>
            <a:endParaRPr lang="en-US" sz="900" dirty="0"/>
          </a:p>
        </p:txBody>
      </p:sp>
      <p:sp>
        <p:nvSpPr>
          <p:cNvPr id="18" name="Text 15"/>
          <p:cNvSpPr/>
          <p:nvPr/>
        </p:nvSpPr>
        <p:spPr>
          <a:xfrm>
            <a:off x="11274552" y="6473952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4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1B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457200"/>
            <a:ext cx="548640" cy="548640"/>
          </a:xfrm>
          <a:prstGeom prst="ellipse">
            <a:avLst/>
          </a:prstGeom>
          <a:solidFill>
            <a:srgbClr val="6B7A93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1286" y="599846"/>
            <a:ext cx="263347" cy="2633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234440" y="457200"/>
            <a:ext cx="8686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Divers — Bilan des inondations</a:t>
            </a:r>
            <a:endParaRPr lang="en-US" sz="2300" dirty="0"/>
          </a:p>
        </p:txBody>
      </p:sp>
      <p:sp>
        <p:nvSpPr>
          <p:cNvPr id="5" name="Text 2"/>
          <p:cNvSpPr/>
          <p:nvPr/>
        </p:nvSpPr>
        <p:spPr>
          <a:xfrm>
            <a:off x="1234440" y="91440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9FB0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Pluies particulièrement abondantes de ce début de saison</a:t>
            </a:r>
            <a:endParaRPr lang="en-US" sz="1200" dirty="0"/>
          </a:p>
        </p:txBody>
      </p:sp>
      <p:sp>
        <p:nvSpPr>
          <p:cNvPr id="6" name="Shape 3"/>
          <p:cNvSpPr/>
          <p:nvPr/>
        </p:nvSpPr>
        <p:spPr>
          <a:xfrm>
            <a:off x="548640" y="1645920"/>
            <a:ext cx="3520440" cy="1920240"/>
          </a:xfrm>
          <a:prstGeom prst="roundRect">
            <a:avLst>
              <a:gd name="adj" fmla="val 4762"/>
            </a:avLst>
          </a:prstGeom>
          <a:solidFill>
            <a:srgbClr val="16233A"/>
          </a:solidFill>
          <a:ln/>
        </p:spPr>
      </p:sp>
      <p:sp>
        <p:nvSpPr>
          <p:cNvPr id="7" name="Text 4"/>
          <p:cNvSpPr/>
          <p:nvPr/>
        </p:nvSpPr>
        <p:spPr>
          <a:xfrm>
            <a:off x="548640" y="1783080"/>
            <a:ext cx="35204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59</a:t>
            </a:r>
            <a:endParaRPr lang="en-US" sz="4600" dirty="0"/>
          </a:p>
        </p:txBody>
      </p:sp>
      <p:sp>
        <p:nvSpPr>
          <p:cNvPr id="8" name="Text 5"/>
          <p:cNvSpPr/>
          <p:nvPr/>
        </p:nvSpPr>
        <p:spPr>
          <a:xfrm>
            <a:off x="822960" y="2697480"/>
            <a:ext cx="2971800" cy="777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50" dirty="0">
                <a:solidFill>
                  <a:srgbClr val="D7E1E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décès enregistrés pour ce début de saison des pluies</a:t>
            </a:r>
            <a:endParaRPr lang="en-US" sz="1150" dirty="0"/>
          </a:p>
        </p:txBody>
      </p:sp>
      <p:sp>
        <p:nvSpPr>
          <p:cNvPr id="9" name="Shape 6"/>
          <p:cNvSpPr/>
          <p:nvPr/>
        </p:nvSpPr>
        <p:spPr>
          <a:xfrm>
            <a:off x="4251960" y="1645920"/>
            <a:ext cx="3520440" cy="1920240"/>
          </a:xfrm>
          <a:prstGeom prst="roundRect">
            <a:avLst>
              <a:gd name="adj" fmla="val 4762"/>
            </a:avLst>
          </a:prstGeom>
          <a:solidFill>
            <a:srgbClr val="16233A"/>
          </a:solidFill>
          <a:ln/>
        </p:spPr>
      </p:sp>
      <p:sp>
        <p:nvSpPr>
          <p:cNvPr id="10" name="Text 7"/>
          <p:cNvSpPr/>
          <p:nvPr/>
        </p:nvSpPr>
        <p:spPr>
          <a:xfrm>
            <a:off x="4251960" y="1783080"/>
            <a:ext cx="35204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~20</a:t>
            </a:r>
            <a:endParaRPr lang="en-US" sz="4600" dirty="0"/>
          </a:p>
        </p:txBody>
      </p:sp>
      <p:sp>
        <p:nvSpPr>
          <p:cNvPr id="11" name="Text 8"/>
          <p:cNvSpPr/>
          <p:nvPr/>
        </p:nvSpPr>
        <p:spPr>
          <a:xfrm>
            <a:off x="4526280" y="2697480"/>
            <a:ext cx="2971800" cy="777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50" dirty="0">
                <a:solidFill>
                  <a:srgbClr val="D7E1E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décès à Attécoubé, commune la plus touchée</a:t>
            </a:r>
            <a:endParaRPr lang="en-US" sz="1150" dirty="0"/>
          </a:p>
        </p:txBody>
      </p:sp>
      <p:sp>
        <p:nvSpPr>
          <p:cNvPr id="12" name="Shape 9"/>
          <p:cNvSpPr/>
          <p:nvPr/>
        </p:nvSpPr>
        <p:spPr>
          <a:xfrm>
            <a:off x="7955280" y="1645920"/>
            <a:ext cx="3703320" cy="1920240"/>
          </a:xfrm>
          <a:prstGeom prst="roundRect">
            <a:avLst>
              <a:gd name="adj" fmla="val 4762"/>
            </a:avLst>
          </a:prstGeom>
          <a:solidFill>
            <a:srgbClr val="16233A"/>
          </a:solidFill>
          <a:ln/>
        </p:spPr>
      </p:sp>
      <p:sp>
        <p:nvSpPr>
          <p:cNvPr id="13" name="Text 10"/>
          <p:cNvSpPr/>
          <p:nvPr/>
        </p:nvSpPr>
        <p:spPr>
          <a:xfrm>
            <a:off x="7955280" y="1783080"/>
            <a:ext cx="370332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0</a:t>
            </a:r>
            <a:endParaRPr lang="en-US" sz="4600" dirty="0"/>
          </a:p>
        </p:txBody>
      </p:sp>
      <p:sp>
        <p:nvSpPr>
          <p:cNvPr id="14" name="Text 11"/>
          <p:cNvSpPr/>
          <p:nvPr/>
        </p:nvSpPr>
        <p:spPr>
          <a:xfrm>
            <a:off x="8229600" y="2697480"/>
            <a:ext cx="3154680" cy="777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50" dirty="0">
                <a:solidFill>
                  <a:srgbClr val="D7E1E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victime dans les zones à risque où les consignes ont été respectées</a:t>
            </a:r>
            <a:endParaRPr lang="en-US" sz="1150" dirty="0"/>
          </a:p>
        </p:txBody>
      </p:sp>
      <p:sp>
        <p:nvSpPr>
          <p:cNvPr id="15" name="Text 12"/>
          <p:cNvSpPr/>
          <p:nvPr/>
        </p:nvSpPr>
        <p:spPr>
          <a:xfrm>
            <a:off x="548640" y="3886200"/>
            <a:ext cx="110642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D7E1E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bilan le plus lourd a été enregistré dans la commune d'Attécoubé, en raison de la recolonisation, par les populations, d'un site d'où elles avaient déjà été déplacées.</a:t>
            </a:r>
            <a:endParaRPr lang="en-US" sz="1300" dirty="0"/>
          </a:p>
        </p:txBody>
      </p:sp>
      <p:sp>
        <p:nvSpPr>
          <p:cNvPr id="16" name="Shape 13"/>
          <p:cNvSpPr/>
          <p:nvPr/>
        </p:nvSpPr>
        <p:spPr>
          <a:xfrm>
            <a:off x="548640" y="4709160"/>
            <a:ext cx="11064240" cy="1234440"/>
          </a:xfrm>
          <a:prstGeom prst="rect">
            <a:avLst/>
          </a:prstGeom>
          <a:solidFill>
            <a:srgbClr val="16233A"/>
          </a:solidFill>
          <a:ln/>
        </p:spPr>
      </p:sp>
      <p:sp>
        <p:nvSpPr>
          <p:cNvPr id="17" name="Text 14"/>
          <p:cNvSpPr/>
          <p:nvPr/>
        </p:nvSpPr>
        <p:spPr>
          <a:xfrm>
            <a:off x="822960" y="4709160"/>
            <a:ext cx="10515600" cy="1234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EAEF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Gouvernement regrette ces pertes en vies humaines et présente ses sincères condoléances aux familles des personnes disparues. Il appelle les populations à respecter les mesures de sécurité édictées, en quittant toutes les zones identifiées comme à risque.</a:t>
            </a:r>
            <a:endParaRPr lang="en-US" sz="1250" dirty="0"/>
          </a:p>
        </p:txBody>
      </p:sp>
      <p:sp>
        <p:nvSpPr>
          <p:cNvPr id="18" name="Text 15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spc="100" kern="0" dirty="0">
                <a:solidFill>
                  <a:srgbClr val="9FB0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CONSEIL DES MINISTRES · 1er JUILLET 2026</a:t>
            </a:r>
            <a:endParaRPr lang="en-US" sz="900" dirty="0"/>
          </a:p>
        </p:txBody>
      </p:sp>
      <p:sp>
        <p:nvSpPr>
          <p:cNvPr id="19" name="Text 16"/>
          <p:cNvSpPr/>
          <p:nvPr/>
        </p:nvSpPr>
        <p:spPr>
          <a:xfrm>
            <a:off x="11274552" y="6473952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9FB0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028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./images/AMS801072026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818120" y="0"/>
            <a:ext cx="4370832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7863840" cy="6858000"/>
          </a:xfrm>
          <a:prstGeom prst="rect">
            <a:avLst/>
          </a:prstGeom>
          <a:solidFill>
            <a:srgbClr val="10284B"/>
          </a:solidFill>
          <a:ln/>
        </p:spPr>
      </p:sp>
      <p:sp>
        <p:nvSpPr>
          <p:cNvPr id="4" name="Shape 1"/>
          <p:cNvSpPr/>
          <p:nvPr/>
        </p:nvSpPr>
        <p:spPr>
          <a:xfrm>
            <a:off x="594360" y="640080"/>
            <a:ext cx="594360" cy="594360"/>
          </a:xfrm>
          <a:prstGeom prst="ellipse">
            <a:avLst/>
          </a:prstGeom>
          <a:solidFill>
            <a:srgbClr val="F1780B"/>
          </a:solidFill>
          <a:ln/>
        </p:spPr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94" y="794614"/>
            <a:ext cx="285293" cy="28529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417320" y="640080"/>
            <a:ext cx="5943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spc="100" kern="0" dirty="0">
                <a:solidFill>
                  <a:srgbClr val="AFC0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PROCHAIN CONSEIL DES MINISTRES</a:t>
            </a:r>
            <a:endParaRPr lang="en-US" sz="1200" dirty="0"/>
          </a:p>
        </p:txBody>
      </p:sp>
      <p:sp>
        <p:nvSpPr>
          <p:cNvPr id="7" name="Text 3"/>
          <p:cNvSpPr/>
          <p:nvPr/>
        </p:nvSpPr>
        <p:spPr>
          <a:xfrm>
            <a:off x="1417320" y="932688"/>
            <a:ext cx="5943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Mercredi 22 juillet 2026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1417320" y="1353312"/>
            <a:ext cx="5943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AFC0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à Abidjan</a:t>
            </a:r>
            <a:endParaRPr lang="en-US" sz="1300" dirty="0"/>
          </a:p>
        </p:txBody>
      </p:sp>
      <p:sp>
        <p:nvSpPr>
          <p:cNvPr id="9" name="Shape 5"/>
          <p:cNvSpPr/>
          <p:nvPr/>
        </p:nvSpPr>
        <p:spPr>
          <a:xfrm>
            <a:off x="594360" y="2148840"/>
            <a:ext cx="6720840" cy="0"/>
          </a:xfrm>
          <a:prstGeom prst="line">
            <a:avLst/>
          </a:prstGeom>
          <a:noFill/>
          <a:ln w="12700">
            <a:solidFill>
              <a:srgbClr val="2A4166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594360" y="2377440"/>
            <a:ext cx="66751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D7E1E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Fait à Abidjan, le mercredi 1er juillet 2026</a:t>
            </a:r>
            <a:endParaRPr lang="en-US" sz="1300" dirty="0"/>
          </a:p>
        </p:txBody>
      </p:sp>
      <p:sp>
        <p:nvSpPr>
          <p:cNvPr id="11" name="Shape 7"/>
          <p:cNvSpPr/>
          <p:nvPr/>
        </p:nvSpPr>
        <p:spPr>
          <a:xfrm>
            <a:off x="594360" y="2971800"/>
            <a:ext cx="594360" cy="594360"/>
          </a:xfrm>
          <a:prstGeom prst="ellipse">
            <a:avLst/>
          </a:prstGeom>
          <a:solidFill>
            <a:srgbClr val="F1780B"/>
          </a:solidFill>
          <a:ln/>
        </p:spPr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94" y="3126334"/>
            <a:ext cx="285293" cy="285293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417320" y="3017520"/>
            <a:ext cx="5943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M. Amadou COULIBALY</a:t>
            </a:r>
            <a:endParaRPr lang="en-US" sz="1500" dirty="0"/>
          </a:p>
        </p:txBody>
      </p:sp>
      <p:sp>
        <p:nvSpPr>
          <p:cNvPr id="14" name="Text 9"/>
          <p:cNvSpPr/>
          <p:nvPr/>
        </p:nvSpPr>
        <p:spPr>
          <a:xfrm>
            <a:off x="1417320" y="3364992"/>
            <a:ext cx="61264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AFC0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Ministre de la Communication, Porte-parole du Gouvernement</a:t>
            </a:r>
            <a:endParaRPr lang="en-US" sz="1200" dirty="0"/>
          </a:p>
        </p:txBody>
      </p:sp>
      <p:sp>
        <p:nvSpPr>
          <p:cNvPr id="15" name="Text 10"/>
          <p:cNvSpPr/>
          <p:nvPr/>
        </p:nvSpPr>
        <p:spPr>
          <a:xfrm>
            <a:off x="1417320" y="3675888"/>
            <a:ext cx="5943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8FA3C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porteparolat@communication.gouv.ci</a:t>
            </a:r>
            <a:endParaRPr lang="en-US" sz="1150" dirty="0"/>
          </a:p>
        </p:txBody>
      </p:sp>
      <p:sp>
        <p:nvSpPr>
          <p:cNvPr id="16" name="Text 11"/>
          <p:cNvSpPr/>
          <p:nvPr/>
        </p:nvSpPr>
        <p:spPr>
          <a:xfrm>
            <a:off x="594360" y="6126480"/>
            <a:ext cx="6675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E82A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 : Communiqué officiel du Conseil des Ministres — Présidence de la République de Côte d'Ivoire.</a:t>
            </a:r>
            <a:endParaRPr lang="en-US" sz="9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57200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0284B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Déroulement de la séance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548640" y="1024128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5B64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Informations générales de la réunion</a:t>
            </a:r>
            <a:endParaRPr lang="en-US" sz="1300" dirty="0"/>
          </a:p>
        </p:txBody>
      </p:sp>
      <p:pic>
        <p:nvPicPr>
          <p:cNvPr id="4" name="Image 0" descr="./images/734339559_1491975296307483_4835145263416882774_n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52360" y="457200"/>
            <a:ext cx="4297680" cy="5943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548640" y="1691640"/>
            <a:ext cx="6583680" cy="1051560"/>
          </a:xfrm>
          <a:prstGeom prst="roundRect">
            <a:avLst>
              <a:gd name="adj" fmla="val 6957"/>
            </a:avLst>
          </a:prstGeom>
          <a:solidFill>
            <a:srgbClr val="F4F6F9"/>
          </a:solidFill>
          <a:ln/>
          <a:effectLst>
            <a:outerShdw sx="100000" sy="100000" kx="0" ky="0" algn="bl" rotWithShape="0" blurRad="127000" dist="38100" dir="5400000">
              <a:srgbClr val="1B1F27">
                <a:alpha val="12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777240" y="1943100"/>
            <a:ext cx="548640" cy="548640"/>
          </a:xfrm>
          <a:prstGeom prst="ellipse">
            <a:avLst/>
          </a:prstGeom>
          <a:solidFill>
            <a:srgbClr val="F1780B"/>
          </a:solidFill>
          <a:ln/>
        </p:spPr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886" y="2085746"/>
            <a:ext cx="263347" cy="263347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554480" y="1819656"/>
            <a:ext cx="5303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b="1" spc="100" kern="0" dirty="0">
                <a:solidFill>
                  <a:srgbClr val="5B64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DATE</a:t>
            </a:r>
            <a:endParaRPr lang="en-US" sz="1050" dirty="0"/>
          </a:p>
        </p:txBody>
      </p:sp>
      <p:sp>
        <p:nvSpPr>
          <p:cNvPr id="9" name="Text 5"/>
          <p:cNvSpPr/>
          <p:nvPr/>
        </p:nvSpPr>
        <p:spPr>
          <a:xfrm>
            <a:off x="1554480" y="2093976"/>
            <a:ext cx="539496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50" dirty="0">
                <a:solidFill>
                  <a:srgbClr val="1B1F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Mercredi 1er juillet 2026</a:t>
            </a:r>
            <a:endParaRPr lang="en-US" sz="1350" dirty="0"/>
          </a:p>
        </p:txBody>
      </p:sp>
      <p:sp>
        <p:nvSpPr>
          <p:cNvPr id="10" name="Shape 6"/>
          <p:cNvSpPr/>
          <p:nvPr/>
        </p:nvSpPr>
        <p:spPr>
          <a:xfrm>
            <a:off x="548640" y="2898648"/>
            <a:ext cx="6583680" cy="1051560"/>
          </a:xfrm>
          <a:prstGeom prst="roundRect">
            <a:avLst>
              <a:gd name="adj" fmla="val 6957"/>
            </a:avLst>
          </a:prstGeom>
          <a:solidFill>
            <a:srgbClr val="F4F6F9"/>
          </a:solidFill>
          <a:ln/>
          <a:effectLst>
            <a:outerShdw sx="100000" sy="100000" kx="0" ky="0" algn="bl" rotWithShape="0" blurRad="127000" dist="38100" dir="5400000">
              <a:srgbClr val="1B1F27">
                <a:alpha val="12000"/>
              </a:srgbClr>
            </a:outerShdw>
          </a:effectLst>
        </p:spPr>
      </p:sp>
      <p:sp>
        <p:nvSpPr>
          <p:cNvPr id="11" name="Shape 7"/>
          <p:cNvSpPr/>
          <p:nvPr/>
        </p:nvSpPr>
        <p:spPr>
          <a:xfrm>
            <a:off x="777240" y="3150108"/>
            <a:ext cx="548640" cy="548640"/>
          </a:xfrm>
          <a:prstGeom prst="ellipse">
            <a:avLst/>
          </a:prstGeom>
          <a:solidFill>
            <a:srgbClr val="F1780B"/>
          </a:solidFill>
          <a:ln/>
        </p:spPr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86" y="3292754"/>
            <a:ext cx="263347" cy="263347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554480" y="3026664"/>
            <a:ext cx="5303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b="1" spc="100" kern="0" dirty="0">
                <a:solidFill>
                  <a:srgbClr val="5B64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HORAIRES</a:t>
            </a:r>
            <a:endParaRPr lang="en-US" sz="1050" dirty="0"/>
          </a:p>
        </p:txBody>
      </p:sp>
      <p:sp>
        <p:nvSpPr>
          <p:cNvPr id="14" name="Text 9"/>
          <p:cNvSpPr/>
          <p:nvPr/>
        </p:nvSpPr>
        <p:spPr>
          <a:xfrm>
            <a:off x="1554480" y="3300984"/>
            <a:ext cx="539496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50" dirty="0">
                <a:solidFill>
                  <a:srgbClr val="1B1F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11h00 — 15h45 (4h45 de délibérations)</a:t>
            </a:r>
            <a:endParaRPr lang="en-US" sz="1350" dirty="0"/>
          </a:p>
        </p:txBody>
      </p:sp>
      <p:sp>
        <p:nvSpPr>
          <p:cNvPr id="15" name="Shape 10"/>
          <p:cNvSpPr/>
          <p:nvPr/>
        </p:nvSpPr>
        <p:spPr>
          <a:xfrm>
            <a:off x="548640" y="4105656"/>
            <a:ext cx="6583680" cy="1051560"/>
          </a:xfrm>
          <a:prstGeom prst="roundRect">
            <a:avLst>
              <a:gd name="adj" fmla="val 6957"/>
            </a:avLst>
          </a:prstGeom>
          <a:solidFill>
            <a:srgbClr val="F4F6F9"/>
          </a:solidFill>
          <a:ln/>
          <a:effectLst>
            <a:outerShdw sx="100000" sy="100000" kx="0" ky="0" algn="bl" rotWithShape="0" blurRad="127000" dist="38100" dir="5400000">
              <a:srgbClr val="1B1F27">
                <a:alpha val="12000"/>
              </a:srgbClr>
            </a:outerShdw>
          </a:effectLst>
        </p:spPr>
      </p:sp>
      <p:sp>
        <p:nvSpPr>
          <p:cNvPr id="16" name="Shape 11"/>
          <p:cNvSpPr/>
          <p:nvPr/>
        </p:nvSpPr>
        <p:spPr>
          <a:xfrm>
            <a:off x="777240" y="4357116"/>
            <a:ext cx="548640" cy="548640"/>
          </a:xfrm>
          <a:prstGeom prst="ellipse">
            <a:avLst/>
          </a:prstGeom>
          <a:solidFill>
            <a:srgbClr val="F1780B"/>
          </a:solidFill>
          <a:ln/>
        </p:spPr>
      </p:sp>
      <p:pic>
        <p:nvPicPr>
          <p:cNvPr id="17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886" y="4499762"/>
            <a:ext cx="263347" cy="263347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1554480" y="4233672"/>
            <a:ext cx="5303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b="1" spc="100" kern="0" dirty="0">
                <a:solidFill>
                  <a:srgbClr val="5B64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LIEU</a:t>
            </a:r>
            <a:endParaRPr lang="en-US" sz="1050" dirty="0"/>
          </a:p>
        </p:txBody>
      </p:sp>
      <p:sp>
        <p:nvSpPr>
          <p:cNvPr id="19" name="Text 13"/>
          <p:cNvSpPr/>
          <p:nvPr/>
        </p:nvSpPr>
        <p:spPr>
          <a:xfrm>
            <a:off x="1554480" y="4507992"/>
            <a:ext cx="539496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50" dirty="0">
                <a:solidFill>
                  <a:srgbClr val="1B1F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Palais de la Présidence de la République, Abidjan</a:t>
            </a:r>
            <a:endParaRPr lang="en-US" sz="1350" dirty="0"/>
          </a:p>
        </p:txBody>
      </p:sp>
      <p:sp>
        <p:nvSpPr>
          <p:cNvPr id="20" name="Shape 14"/>
          <p:cNvSpPr/>
          <p:nvPr/>
        </p:nvSpPr>
        <p:spPr>
          <a:xfrm>
            <a:off x="548640" y="5312664"/>
            <a:ext cx="6583680" cy="1051560"/>
          </a:xfrm>
          <a:prstGeom prst="roundRect">
            <a:avLst>
              <a:gd name="adj" fmla="val 6957"/>
            </a:avLst>
          </a:prstGeom>
          <a:solidFill>
            <a:srgbClr val="F4F6F9"/>
          </a:solidFill>
          <a:ln/>
          <a:effectLst>
            <a:outerShdw sx="100000" sy="100000" kx="0" ky="0" algn="bl" rotWithShape="0" blurRad="127000" dist="38100" dir="5400000">
              <a:srgbClr val="1B1F27">
                <a:alpha val="12000"/>
              </a:srgbClr>
            </a:outerShdw>
          </a:effectLst>
        </p:spPr>
      </p:sp>
      <p:sp>
        <p:nvSpPr>
          <p:cNvPr id="21" name="Shape 15"/>
          <p:cNvSpPr/>
          <p:nvPr/>
        </p:nvSpPr>
        <p:spPr>
          <a:xfrm>
            <a:off x="777240" y="5564124"/>
            <a:ext cx="548640" cy="548640"/>
          </a:xfrm>
          <a:prstGeom prst="ellipse">
            <a:avLst/>
          </a:prstGeom>
          <a:solidFill>
            <a:srgbClr val="F1780B"/>
          </a:solidFill>
          <a:ln/>
        </p:spPr>
      </p:sp>
      <p:pic>
        <p:nvPicPr>
          <p:cNvPr id="22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886" y="5706770"/>
            <a:ext cx="263347" cy="263347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1554480" y="5440680"/>
            <a:ext cx="5303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b="1" spc="100" kern="0" dirty="0">
                <a:solidFill>
                  <a:srgbClr val="5B64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PRÉSIDENCE</a:t>
            </a:r>
            <a:endParaRPr lang="en-US" sz="1050" dirty="0"/>
          </a:p>
        </p:txBody>
      </p:sp>
      <p:sp>
        <p:nvSpPr>
          <p:cNvPr id="24" name="Text 17"/>
          <p:cNvSpPr/>
          <p:nvPr/>
        </p:nvSpPr>
        <p:spPr>
          <a:xfrm>
            <a:off x="1554480" y="5715000"/>
            <a:ext cx="539496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50" dirty="0">
                <a:solidFill>
                  <a:srgbClr val="1B1F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S.E.M. Alassane OUATTARA, Président de la République, Chef de l'État</a:t>
            </a:r>
            <a:endParaRPr lang="en-US" sz="1350" dirty="0"/>
          </a:p>
        </p:txBody>
      </p:sp>
      <p:sp>
        <p:nvSpPr>
          <p:cNvPr id="25" name="Text 18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spc="100" kern="0" dirty="0">
                <a:solidFill>
                  <a:srgbClr val="5B64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CONSEIL DES MINISTRES · 1er JUILLET 2026</a:t>
            </a:r>
            <a:endParaRPr lang="en-US" sz="900" dirty="0"/>
          </a:p>
        </p:txBody>
      </p:sp>
      <p:sp>
        <p:nvSpPr>
          <p:cNvPr id="26" name="Text 19"/>
          <p:cNvSpPr/>
          <p:nvPr/>
        </p:nvSpPr>
        <p:spPr>
          <a:xfrm>
            <a:off x="11274552" y="6473952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4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028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502920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Ordre du jour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548640" y="109728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AFC0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Les délibérations du Conseil ont porté sur les points suivants</a:t>
            </a:r>
            <a:endParaRPr lang="en-US" sz="1300" dirty="0"/>
          </a:p>
        </p:txBody>
      </p:sp>
      <p:pic>
        <p:nvPicPr>
          <p:cNvPr id="4" name="Image 0" descr="./images/734171666_2090916771842974_5769820905335060128_n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48640" y="1691640"/>
            <a:ext cx="4206240" cy="461772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5074920" y="1783080"/>
            <a:ext cx="6537960" cy="960120"/>
          </a:xfrm>
          <a:prstGeom prst="roundRect">
            <a:avLst>
              <a:gd name="adj" fmla="val 7619"/>
            </a:avLst>
          </a:prstGeom>
          <a:solidFill>
            <a:srgbClr val="16345C"/>
          </a:solidFill>
          <a:ln/>
        </p:spPr>
      </p:sp>
      <p:sp>
        <p:nvSpPr>
          <p:cNvPr id="6" name="Text 3"/>
          <p:cNvSpPr/>
          <p:nvPr/>
        </p:nvSpPr>
        <p:spPr>
          <a:xfrm>
            <a:off x="5257800" y="1874520"/>
            <a:ext cx="64008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F1780B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</a:t>
            </a:r>
            <a:endParaRPr lang="en-US" sz="2600" dirty="0"/>
          </a:p>
        </p:txBody>
      </p:sp>
      <p:sp>
        <p:nvSpPr>
          <p:cNvPr id="7" name="Text 4"/>
          <p:cNvSpPr/>
          <p:nvPr/>
        </p:nvSpPr>
        <p:spPr>
          <a:xfrm>
            <a:off x="5989320" y="1783080"/>
            <a:ext cx="5394960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Mesures générales</a:t>
            </a:r>
            <a:endParaRPr lang="en-US" sz="1450" dirty="0"/>
          </a:p>
        </p:txBody>
      </p:sp>
      <p:sp>
        <p:nvSpPr>
          <p:cNvPr id="8" name="Shape 5"/>
          <p:cNvSpPr/>
          <p:nvPr/>
        </p:nvSpPr>
        <p:spPr>
          <a:xfrm>
            <a:off x="5074920" y="2898648"/>
            <a:ext cx="6537960" cy="960120"/>
          </a:xfrm>
          <a:prstGeom prst="roundRect">
            <a:avLst>
              <a:gd name="adj" fmla="val 7619"/>
            </a:avLst>
          </a:prstGeom>
          <a:solidFill>
            <a:srgbClr val="16345C"/>
          </a:solidFill>
          <a:ln/>
        </p:spPr>
      </p:sp>
      <p:sp>
        <p:nvSpPr>
          <p:cNvPr id="9" name="Text 6"/>
          <p:cNvSpPr/>
          <p:nvPr/>
        </p:nvSpPr>
        <p:spPr>
          <a:xfrm>
            <a:off x="5257800" y="2990088"/>
            <a:ext cx="64008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F1780B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—</a:t>
            </a:r>
            <a:endParaRPr lang="en-US" sz="2600" dirty="0"/>
          </a:p>
        </p:txBody>
      </p:sp>
      <p:sp>
        <p:nvSpPr>
          <p:cNvPr id="10" name="Text 7"/>
          <p:cNvSpPr/>
          <p:nvPr/>
        </p:nvSpPr>
        <p:spPr>
          <a:xfrm>
            <a:off x="5989320" y="2898648"/>
            <a:ext cx="5394960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Projets de décrets (ratification d'accords de financement)</a:t>
            </a:r>
            <a:endParaRPr lang="en-US" sz="1450" dirty="0"/>
          </a:p>
        </p:txBody>
      </p:sp>
      <p:sp>
        <p:nvSpPr>
          <p:cNvPr id="11" name="Shape 8"/>
          <p:cNvSpPr/>
          <p:nvPr/>
        </p:nvSpPr>
        <p:spPr>
          <a:xfrm>
            <a:off x="5074920" y="4014216"/>
            <a:ext cx="6537960" cy="960120"/>
          </a:xfrm>
          <a:prstGeom prst="roundRect">
            <a:avLst>
              <a:gd name="adj" fmla="val 7619"/>
            </a:avLst>
          </a:prstGeom>
          <a:solidFill>
            <a:srgbClr val="16345C"/>
          </a:solidFill>
          <a:ln/>
        </p:spPr>
      </p:sp>
      <p:sp>
        <p:nvSpPr>
          <p:cNvPr id="12" name="Text 9"/>
          <p:cNvSpPr/>
          <p:nvPr/>
        </p:nvSpPr>
        <p:spPr>
          <a:xfrm>
            <a:off x="5257800" y="4105656"/>
            <a:ext cx="64008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F1780B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</a:t>
            </a:r>
            <a:endParaRPr lang="en-US" sz="2600" dirty="0"/>
          </a:p>
        </p:txBody>
      </p:sp>
      <p:sp>
        <p:nvSpPr>
          <p:cNvPr id="13" name="Text 10"/>
          <p:cNvSpPr/>
          <p:nvPr/>
        </p:nvSpPr>
        <p:spPr>
          <a:xfrm>
            <a:off x="5989320" y="4014216"/>
            <a:ext cx="5394960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Divers (déguerpissements, inondations)</a:t>
            </a:r>
            <a:endParaRPr lang="en-US" sz="1450" dirty="0"/>
          </a:p>
        </p:txBody>
      </p:sp>
      <p:sp>
        <p:nvSpPr>
          <p:cNvPr id="14" name="Shape 11"/>
          <p:cNvSpPr/>
          <p:nvPr/>
        </p:nvSpPr>
        <p:spPr>
          <a:xfrm>
            <a:off x="5074920" y="5129784"/>
            <a:ext cx="6537960" cy="960120"/>
          </a:xfrm>
          <a:prstGeom prst="roundRect">
            <a:avLst>
              <a:gd name="adj" fmla="val 7619"/>
            </a:avLst>
          </a:prstGeom>
          <a:solidFill>
            <a:srgbClr val="16345C"/>
          </a:solidFill>
          <a:ln/>
        </p:spPr>
      </p:sp>
      <p:sp>
        <p:nvSpPr>
          <p:cNvPr id="15" name="Text 12"/>
          <p:cNvSpPr/>
          <p:nvPr/>
        </p:nvSpPr>
        <p:spPr>
          <a:xfrm>
            <a:off x="5257800" y="5221224"/>
            <a:ext cx="64008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F1780B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</a:t>
            </a:r>
            <a:endParaRPr lang="en-US" sz="2600" dirty="0"/>
          </a:p>
        </p:txBody>
      </p:sp>
      <p:sp>
        <p:nvSpPr>
          <p:cNvPr id="16" name="Text 13"/>
          <p:cNvSpPr/>
          <p:nvPr/>
        </p:nvSpPr>
        <p:spPr>
          <a:xfrm>
            <a:off x="5989320" y="5129784"/>
            <a:ext cx="5394960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Examen des diligences</a:t>
            </a:r>
            <a:endParaRPr lang="en-US" sz="1450" dirty="0"/>
          </a:p>
        </p:txBody>
      </p:sp>
      <p:sp>
        <p:nvSpPr>
          <p:cNvPr id="17" name="Text 14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spc="100" kern="0" dirty="0">
                <a:solidFill>
                  <a:srgbClr val="9FB0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CONSEIL DES MINISTRES · 1er JUILLET 2026</a:t>
            </a:r>
            <a:endParaRPr lang="en-US" sz="900" dirty="0"/>
          </a:p>
        </p:txBody>
      </p:sp>
      <p:sp>
        <p:nvSpPr>
          <p:cNvPr id="18" name="Text 15"/>
          <p:cNvSpPr/>
          <p:nvPr/>
        </p:nvSpPr>
        <p:spPr>
          <a:xfrm>
            <a:off x="11274552" y="6473952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9FB0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457200"/>
            <a:ext cx="548640" cy="548640"/>
          </a:xfrm>
          <a:prstGeom prst="ellipse">
            <a:avLst/>
          </a:prstGeom>
          <a:solidFill>
            <a:srgbClr val="128A4A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1286" y="599846"/>
            <a:ext cx="263347" cy="2633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234440" y="45720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10284B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Santé, nutrition &amp; petite enfance</a:t>
            </a:r>
            <a:endParaRPr lang="en-US" sz="2500" dirty="0"/>
          </a:p>
        </p:txBody>
      </p:sp>
      <p:sp>
        <p:nvSpPr>
          <p:cNvPr id="5" name="Text 2"/>
          <p:cNvSpPr/>
          <p:nvPr/>
        </p:nvSpPr>
        <p:spPr>
          <a:xfrm>
            <a:off x="1234440" y="914400"/>
            <a:ext cx="10332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5B64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Trois (03) décrets de ratification d'accords de financement — Ministère des Affaires Étrangères et de la Coopération Internationale</a:t>
            </a:r>
            <a:endParaRPr lang="en-US" sz="1200" dirty="0"/>
          </a:p>
        </p:txBody>
      </p:sp>
      <p:sp>
        <p:nvSpPr>
          <p:cNvPr id="6" name="Shape 3"/>
          <p:cNvSpPr/>
          <p:nvPr/>
        </p:nvSpPr>
        <p:spPr>
          <a:xfrm>
            <a:off x="548640" y="1600200"/>
            <a:ext cx="3611880" cy="2880360"/>
          </a:xfrm>
          <a:prstGeom prst="roundRect">
            <a:avLst>
              <a:gd name="adj" fmla="val 3175"/>
            </a:avLst>
          </a:prstGeom>
          <a:solidFill>
            <a:srgbClr val="F4F6F9"/>
          </a:solidFill>
          <a:ln/>
          <a:effectLst>
            <a:outerShdw sx="100000" sy="100000" kx="0" ky="0" algn="bl" rotWithShape="0" blurRad="127000" dist="38100" dir="5400000">
              <a:srgbClr val="1B1F27">
                <a:alpha val="12000"/>
              </a:srgbClr>
            </a:outerShdw>
          </a:effectLst>
        </p:spPr>
      </p:sp>
      <p:sp>
        <p:nvSpPr>
          <p:cNvPr id="7" name="Text 4"/>
          <p:cNvSpPr/>
          <p:nvPr/>
        </p:nvSpPr>
        <p:spPr>
          <a:xfrm>
            <a:off x="822960" y="1810512"/>
            <a:ext cx="31089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028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Don n°TF0D1321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822960" y="2286000"/>
            <a:ext cx="31089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28A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20 000 000 $</a:t>
            </a:r>
            <a:endParaRPr lang="en-US" sz="2600" dirty="0"/>
          </a:p>
        </p:txBody>
      </p:sp>
      <p:sp>
        <p:nvSpPr>
          <p:cNvPr id="9" name="Text 6"/>
          <p:cNvSpPr/>
          <p:nvPr/>
        </p:nvSpPr>
        <p:spPr>
          <a:xfrm>
            <a:off x="822960" y="2880360"/>
            <a:ext cx="3108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5B64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≈ 11,18 Mds FCFA</a:t>
            </a:r>
            <a:endParaRPr lang="en-US" sz="1250" dirty="0"/>
          </a:p>
        </p:txBody>
      </p:sp>
      <p:sp>
        <p:nvSpPr>
          <p:cNvPr id="10" name="Shape 7"/>
          <p:cNvSpPr/>
          <p:nvPr/>
        </p:nvSpPr>
        <p:spPr>
          <a:xfrm>
            <a:off x="822960" y="3310128"/>
            <a:ext cx="3063240" cy="0"/>
          </a:xfrm>
          <a:prstGeom prst="line">
            <a:avLst/>
          </a:prstGeom>
          <a:noFill/>
          <a:ln w="12700">
            <a:solidFill>
              <a:srgbClr val="D8DEE7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822960" y="3429000"/>
            <a:ext cx="310896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150" b="1" dirty="0">
                <a:solidFill>
                  <a:srgbClr val="1B1F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Signature : </a:t>
            </a:r>
            <a:pPr indent="0" marL="0">
              <a:lnSpc>
                <a:spcPct val="130000"/>
              </a:lnSpc>
              <a:buNone/>
            </a:pPr>
            <a:r>
              <a:rPr lang="en-US" sz="1150" dirty="0">
                <a:solidFill>
                  <a:srgbClr val="1B1F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 mai 2026
</a:t>
            </a:r>
            <a:pPr indent="0" marL="0">
              <a:lnSpc>
                <a:spcPct val="130000"/>
              </a:lnSpc>
              <a:buNone/>
            </a:pPr>
            <a:r>
              <a:rPr lang="en-US" sz="1150" b="1" dirty="0">
                <a:solidFill>
                  <a:srgbClr val="1B1F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Bailleur : </a:t>
            </a:r>
            <a:pPr indent="0" marL="0">
              <a:lnSpc>
                <a:spcPct val="130000"/>
              </a:lnSpc>
              <a:buNone/>
            </a:pPr>
            <a:r>
              <a:rPr lang="en-US" sz="1150" dirty="0">
                <a:solidFill>
                  <a:srgbClr val="1B1F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AID</a:t>
            </a:r>
            <a:endParaRPr lang="en-US" sz="1150" dirty="0"/>
          </a:p>
        </p:txBody>
      </p:sp>
      <p:sp>
        <p:nvSpPr>
          <p:cNvPr id="12" name="Shape 9"/>
          <p:cNvSpPr/>
          <p:nvPr/>
        </p:nvSpPr>
        <p:spPr>
          <a:xfrm>
            <a:off x="4389120" y="1600200"/>
            <a:ext cx="3611880" cy="2880360"/>
          </a:xfrm>
          <a:prstGeom prst="roundRect">
            <a:avLst>
              <a:gd name="adj" fmla="val 3175"/>
            </a:avLst>
          </a:prstGeom>
          <a:solidFill>
            <a:srgbClr val="F4F6F9"/>
          </a:solidFill>
          <a:ln/>
          <a:effectLst>
            <a:outerShdw sx="100000" sy="100000" kx="0" ky="0" algn="bl" rotWithShape="0" blurRad="127000" dist="38100" dir="5400000">
              <a:srgbClr val="1B1F27">
                <a:alpha val="12000"/>
              </a:srgbClr>
            </a:outerShdw>
          </a:effectLst>
        </p:spPr>
      </p:sp>
      <p:sp>
        <p:nvSpPr>
          <p:cNvPr id="13" name="Text 10"/>
          <p:cNvSpPr/>
          <p:nvPr/>
        </p:nvSpPr>
        <p:spPr>
          <a:xfrm>
            <a:off x="4663440" y="1810512"/>
            <a:ext cx="31089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028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Don n°TF0D1322</a:t>
            </a:r>
            <a:endParaRPr lang="en-US" sz="1300" dirty="0"/>
          </a:p>
        </p:txBody>
      </p:sp>
      <p:sp>
        <p:nvSpPr>
          <p:cNvPr id="14" name="Text 11"/>
          <p:cNvSpPr/>
          <p:nvPr/>
        </p:nvSpPr>
        <p:spPr>
          <a:xfrm>
            <a:off x="4663440" y="2286000"/>
            <a:ext cx="31089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28A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5 000 000 $</a:t>
            </a:r>
            <a:endParaRPr lang="en-US" sz="2600" dirty="0"/>
          </a:p>
        </p:txBody>
      </p:sp>
      <p:sp>
        <p:nvSpPr>
          <p:cNvPr id="15" name="Text 12"/>
          <p:cNvSpPr/>
          <p:nvPr/>
        </p:nvSpPr>
        <p:spPr>
          <a:xfrm>
            <a:off x="4663440" y="2880360"/>
            <a:ext cx="3108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5B64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≈ 2,80 Mds FCFA</a:t>
            </a:r>
            <a:endParaRPr lang="en-US" sz="1250" dirty="0"/>
          </a:p>
        </p:txBody>
      </p:sp>
      <p:sp>
        <p:nvSpPr>
          <p:cNvPr id="16" name="Shape 13"/>
          <p:cNvSpPr/>
          <p:nvPr/>
        </p:nvSpPr>
        <p:spPr>
          <a:xfrm>
            <a:off x="4663440" y="3310128"/>
            <a:ext cx="3063240" cy="0"/>
          </a:xfrm>
          <a:prstGeom prst="line">
            <a:avLst/>
          </a:prstGeom>
          <a:noFill/>
          <a:ln w="12700">
            <a:solidFill>
              <a:srgbClr val="D8DEE7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4663440" y="3429000"/>
            <a:ext cx="310896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150" b="1" dirty="0">
                <a:solidFill>
                  <a:srgbClr val="1B1F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Signature : </a:t>
            </a:r>
            <a:pPr indent="0" marL="0">
              <a:lnSpc>
                <a:spcPct val="130000"/>
              </a:lnSpc>
              <a:buNone/>
            </a:pPr>
            <a:r>
              <a:rPr lang="en-US" sz="1150" dirty="0">
                <a:solidFill>
                  <a:srgbClr val="1B1F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 mai 2026
</a:t>
            </a:r>
            <a:pPr indent="0" marL="0">
              <a:lnSpc>
                <a:spcPct val="130000"/>
              </a:lnSpc>
              <a:buNone/>
            </a:pPr>
            <a:r>
              <a:rPr lang="en-US" sz="1150" b="1" dirty="0">
                <a:solidFill>
                  <a:srgbClr val="1B1F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Bailleur : </a:t>
            </a:r>
            <a:pPr indent="0" marL="0">
              <a:lnSpc>
                <a:spcPct val="130000"/>
              </a:lnSpc>
              <a:buNone/>
            </a:pPr>
            <a:r>
              <a:rPr lang="en-US" sz="1150" dirty="0">
                <a:solidFill>
                  <a:srgbClr val="1B1F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AID</a:t>
            </a:r>
            <a:endParaRPr lang="en-US" sz="1150" dirty="0"/>
          </a:p>
        </p:txBody>
      </p:sp>
      <p:sp>
        <p:nvSpPr>
          <p:cNvPr id="18" name="Shape 15"/>
          <p:cNvSpPr/>
          <p:nvPr/>
        </p:nvSpPr>
        <p:spPr>
          <a:xfrm>
            <a:off x="8229600" y="1600200"/>
            <a:ext cx="3611880" cy="2880360"/>
          </a:xfrm>
          <a:prstGeom prst="roundRect">
            <a:avLst>
              <a:gd name="adj" fmla="val 3175"/>
            </a:avLst>
          </a:prstGeom>
          <a:solidFill>
            <a:srgbClr val="F4F6F9"/>
          </a:solidFill>
          <a:ln/>
          <a:effectLst>
            <a:outerShdw sx="100000" sy="100000" kx="0" ky="0" algn="bl" rotWithShape="0" blurRad="127000" dist="38100" dir="5400000">
              <a:srgbClr val="1B1F27">
                <a:alpha val="12000"/>
              </a:srgbClr>
            </a:outerShdw>
          </a:effectLst>
        </p:spPr>
      </p:sp>
      <p:sp>
        <p:nvSpPr>
          <p:cNvPr id="19" name="Text 16"/>
          <p:cNvSpPr/>
          <p:nvPr/>
        </p:nvSpPr>
        <p:spPr>
          <a:xfrm>
            <a:off x="8503920" y="1810512"/>
            <a:ext cx="31089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028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Prêt n°8026-CI</a:t>
            </a:r>
            <a:endParaRPr lang="en-US" sz="1300" dirty="0"/>
          </a:p>
        </p:txBody>
      </p:sp>
      <p:sp>
        <p:nvSpPr>
          <p:cNvPr id="20" name="Text 17"/>
          <p:cNvSpPr/>
          <p:nvPr/>
        </p:nvSpPr>
        <p:spPr>
          <a:xfrm>
            <a:off x="8503920" y="2286000"/>
            <a:ext cx="31089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28A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169 500 000 €</a:t>
            </a:r>
            <a:endParaRPr lang="en-US" sz="2600" dirty="0"/>
          </a:p>
        </p:txBody>
      </p:sp>
      <p:sp>
        <p:nvSpPr>
          <p:cNvPr id="21" name="Text 18"/>
          <p:cNvSpPr/>
          <p:nvPr/>
        </p:nvSpPr>
        <p:spPr>
          <a:xfrm>
            <a:off x="8503920" y="2880360"/>
            <a:ext cx="3108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5B64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≈ 111,18 Mds FCFA</a:t>
            </a:r>
            <a:endParaRPr lang="en-US" sz="1250" dirty="0"/>
          </a:p>
        </p:txBody>
      </p:sp>
      <p:sp>
        <p:nvSpPr>
          <p:cNvPr id="22" name="Shape 19"/>
          <p:cNvSpPr/>
          <p:nvPr/>
        </p:nvSpPr>
        <p:spPr>
          <a:xfrm>
            <a:off x="8503920" y="3310128"/>
            <a:ext cx="3063240" cy="0"/>
          </a:xfrm>
          <a:prstGeom prst="line">
            <a:avLst/>
          </a:prstGeom>
          <a:noFill/>
          <a:ln w="12700">
            <a:solidFill>
              <a:srgbClr val="D8DEE7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8503920" y="3429000"/>
            <a:ext cx="310896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150" b="1" dirty="0">
                <a:solidFill>
                  <a:srgbClr val="1B1F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Signature : </a:t>
            </a:r>
            <a:pPr indent="0" marL="0">
              <a:lnSpc>
                <a:spcPct val="130000"/>
              </a:lnSpc>
              <a:buNone/>
            </a:pPr>
            <a:r>
              <a:rPr lang="en-US" sz="1150" dirty="0">
                <a:solidFill>
                  <a:srgbClr val="1B1F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 mai 2026
</a:t>
            </a:r>
            <a:pPr indent="0" marL="0">
              <a:lnSpc>
                <a:spcPct val="130000"/>
              </a:lnSpc>
              <a:buNone/>
            </a:pPr>
            <a:r>
              <a:rPr lang="en-US" sz="1150" b="1" dirty="0">
                <a:solidFill>
                  <a:srgbClr val="1B1F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Bailleur : </a:t>
            </a:r>
            <a:pPr indent="0" marL="0">
              <a:lnSpc>
                <a:spcPct val="130000"/>
              </a:lnSpc>
              <a:buNone/>
            </a:pPr>
            <a:r>
              <a:rPr lang="en-US" sz="1150" dirty="0">
                <a:solidFill>
                  <a:srgbClr val="1B1F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AID (financement additionnel)</a:t>
            </a:r>
            <a:endParaRPr lang="en-US" sz="1150" dirty="0"/>
          </a:p>
        </p:txBody>
      </p:sp>
      <p:sp>
        <p:nvSpPr>
          <p:cNvPr id="24" name="Shape 21"/>
          <p:cNvSpPr/>
          <p:nvPr/>
        </p:nvSpPr>
        <p:spPr>
          <a:xfrm>
            <a:off x="548640" y="4709160"/>
            <a:ext cx="11064240" cy="685800"/>
          </a:xfrm>
          <a:prstGeom prst="roundRect">
            <a:avLst>
              <a:gd name="adj" fmla="val 10667"/>
            </a:avLst>
          </a:prstGeom>
          <a:solidFill>
            <a:srgbClr val="10284B"/>
          </a:solidFill>
          <a:ln/>
        </p:spPr>
      </p:sp>
      <p:sp>
        <p:nvSpPr>
          <p:cNvPr id="25" name="Text 22"/>
          <p:cNvSpPr/>
          <p:nvPr/>
        </p:nvSpPr>
        <p:spPr>
          <a:xfrm>
            <a:off x="822960" y="4709160"/>
            <a:ext cx="1051560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d'Approche Multiphase pour la santé, la nutrition et le développement de la petite enfance — Phase 2, axée sur le Pacte Santé du Gouvernement.</a:t>
            </a:r>
            <a:endParaRPr lang="en-US" sz="1200" dirty="0"/>
          </a:p>
        </p:txBody>
      </p:sp>
      <p:sp>
        <p:nvSpPr>
          <p:cNvPr id="26" name="Text 23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spc="100" kern="0" dirty="0">
                <a:solidFill>
                  <a:srgbClr val="5B64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CONSEIL DES MINISTRES · 1er JUILLET 2026</a:t>
            </a:r>
            <a:endParaRPr lang="en-US" sz="900" dirty="0"/>
          </a:p>
        </p:txBody>
      </p:sp>
      <p:sp>
        <p:nvSpPr>
          <p:cNvPr id="27" name="Text 24"/>
          <p:cNvSpPr/>
          <p:nvPr/>
        </p:nvSpPr>
        <p:spPr>
          <a:xfrm>
            <a:off x="11274552" y="6473952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4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57200"/>
            <a:ext cx="10515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0284B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Programme santé, nutrition &amp; petite enfance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548640" y="987552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5B64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Activités prioritaires de la phase 2</a:t>
            </a:r>
            <a:endParaRPr lang="en-US" sz="1300" dirty="0"/>
          </a:p>
        </p:txBody>
      </p:sp>
      <p:sp>
        <p:nvSpPr>
          <p:cNvPr id="4" name="Shape 2"/>
          <p:cNvSpPr/>
          <p:nvPr/>
        </p:nvSpPr>
        <p:spPr>
          <a:xfrm>
            <a:off x="548640" y="1600200"/>
            <a:ext cx="5440680" cy="2331720"/>
          </a:xfrm>
          <a:prstGeom prst="roundRect">
            <a:avLst>
              <a:gd name="adj" fmla="val 3922"/>
            </a:avLst>
          </a:prstGeom>
          <a:solidFill>
            <a:srgbClr val="F4F6F9"/>
          </a:solidFill>
          <a:ln/>
          <a:effectLst>
            <a:outerShdw sx="100000" sy="100000" kx="0" ky="0" algn="bl" rotWithShape="0" blurRad="127000" dist="38100" dir="5400000">
              <a:srgbClr val="1B1F27">
                <a:alpha val="12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822960" y="1874520"/>
            <a:ext cx="594360" cy="594360"/>
          </a:xfrm>
          <a:prstGeom prst="ellipse">
            <a:avLst/>
          </a:prstGeom>
          <a:solidFill>
            <a:srgbClr val="128A4A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494" y="2029054"/>
            <a:ext cx="285293" cy="285293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600200" y="1874520"/>
            <a:ext cx="41148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1028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Couverture Maladie Universelle</a:t>
            </a:r>
            <a:endParaRPr lang="en-US" sz="1450" dirty="0"/>
          </a:p>
        </p:txBody>
      </p:sp>
      <p:sp>
        <p:nvSpPr>
          <p:cNvPr id="8" name="Text 5"/>
          <p:cNvSpPr/>
          <p:nvPr/>
        </p:nvSpPr>
        <p:spPr>
          <a:xfrm>
            <a:off x="822960" y="2651760"/>
            <a:ext cx="4937760" cy="1143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1B1F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Renforcement de la CMU pour un accès durable aux services de santé.</a:t>
            </a:r>
            <a:endParaRPr lang="en-US" sz="1200" dirty="0"/>
          </a:p>
        </p:txBody>
      </p:sp>
      <p:sp>
        <p:nvSpPr>
          <p:cNvPr id="9" name="Shape 6"/>
          <p:cNvSpPr/>
          <p:nvPr/>
        </p:nvSpPr>
        <p:spPr>
          <a:xfrm>
            <a:off x="6217920" y="1600200"/>
            <a:ext cx="5440680" cy="2331720"/>
          </a:xfrm>
          <a:prstGeom prst="roundRect">
            <a:avLst>
              <a:gd name="adj" fmla="val 3922"/>
            </a:avLst>
          </a:prstGeom>
          <a:solidFill>
            <a:srgbClr val="F4F6F9"/>
          </a:solidFill>
          <a:ln/>
          <a:effectLst>
            <a:outerShdw sx="100000" sy="100000" kx="0" ky="0" algn="bl" rotWithShape="0" blurRad="127000" dist="38100" dir="5400000">
              <a:srgbClr val="1B1F27">
                <a:alpha val="12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6492240" y="1874520"/>
            <a:ext cx="594360" cy="594360"/>
          </a:xfrm>
          <a:prstGeom prst="ellipse">
            <a:avLst/>
          </a:prstGeom>
          <a:solidFill>
            <a:srgbClr val="128A4A"/>
          </a:solidFill>
          <a:ln/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774" y="2029054"/>
            <a:ext cx="285293" cy="285293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7269480" y="1874520"/>
            <a:ext cx="41148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1028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Formation des agents de santé</a:t>
            </a:r>
            <a:endParaRPr lang="en-US" sz="1450" dirty="0"/>
          </a:p>
        </p:txBody>
      </p:sp>
      <p:sp>
        <p:nvSpPr>
          <p:cNvPr id="13" name="Text 9"/>
          <p:cNvSpPr/>
          <p:nvPr/>
        </p:nvSpPr>
        <p:spPr>
          <a:xfrm>
            <a:off x="6492240" y="2651760"/>
            <a:ext cx="4937760" cy="1143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1B1F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Construction d'une nouvelle antenne de l'INFAS pour accroître le nombre d'agents qualifiés.</a:t>
            </a:r>
            <a:endParaRPr lang="en-US" sz="1200" dirty="0"/>
          </a:p>
        </p:txBody>
      </p:sp>
      <p:sp>
        <p:nvSpPr>
          <p:cNvPr id="14" name="Shape 10"/>
          <p:cNvSpPr/>
          <p:nvPr/>
        </p:nvSpPr>
        <p:spPr>
          <a:xfrm>
            <a:off x="548640" y="4114800"/>
            <a:ext cx="5440680" cy="2331720"/>
          </a:xfrm>
          <a:prstGeom prst="roundRect">
            <a:avLst>
              <a:gd name="adj" fmla="val 3922"/>
            </a:avLst>
          </a:prstGeom>
          <a:solidFill>
            <a:srgbClr val="F4F6F9"/>
          </a:solidFill>
          <a:ln/>
          <a:effectLst>
            <a:outerShdw sx="100000" sy="100000" kx="0" ky="0" algn="bl" rotWithShape="0" blurRad="127000" dist="38100" dir="5400000">
              <a:srgbClr val="1B1F27">
                <a:alpha val="12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822960" y="4389120"/>
            <a:ext cx="594360" cy="594360"/>
          </a:xfrm>
          <a:prstGeom prst="ellipse">
            <a:avLst/>
          </a:prstGeom>
          <a:solidFill>
            <a:srgbClr val="128A4A"/>
          </a:solidFill>
          <a:ln/>
        </p:spPr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94" y="4543654"/>
            <a:ext cx="285293" cy="285293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1600200" y="4389120"/>
            <a:ext cx="41148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1028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Produits &amp; logistique de santé</a:t>
            </a:r>
            <a:endParaRPr lang="en-US" sz="1450" dirty="0"/>
          </a:p>
        </p:txBody>
      </p:sp>
      <p:sp>
        <p:nvSpPr>
          <p:cNvPr id="18" name="Text 13"/>
          <p:cNvSpPr/>
          <p:nvPr/>
        </p:nvSpPr>
        <p:spPr>
          <a:xfrm>
            <a:off x="822960" y="5166360"/>
            <a:ext cx="4937760" cy="1143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1B1F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Acquisition de produits de santé et renforcement de l'entreposage et du transport.</a:t>
            </a:r>
            <a:endParaRPr lang="en-US" sz="1200" dirty="0"/>
          </a:p>
        </p:txBody>
      </p:sp>
      <p:sp>
        <p:nvSpPr>
          <p:cNvPr id="19" name="Shape 14"/>
          <p:cNvSpPr/>
          <p:nvPr/>
        </p:nvSpPr>
        <p:spPr>
          <a:xfrm>
            <a:off x="6217920" y="4114800"/>
            <a:ext cx="5440680" cy="2331720"/>
          </a:xfrm>
          <a:prstGeom prst="roundRect">
            <a:avLst>
              <a:gd name="adj" fmla="val 3922"/>
            </a:avLst>
          </a:prstGeom>
          <a:solidFill>
            <a:srgbClr val="F4F6F9"/>
          </a:solidFill>
          <a:ln/>
          <a:effectLst>
            <a:outerShdw sx="100000" sy="100000" kx="0" ky="0" algn="bl" rotWithShape="0" blurRad="127000" dist="38100" dir="5400000">
              <a:srgbClr val="1B1F27">
                <a:alpha val="12000"/>
              </a:srgbClr>
            </a:outerShdw>
          </a:effectLst>
        </p:spPr>
      </p:sp>
      <p:sp>
        <p:nvSpPr>
          <p:cNvPr id="20" name="Shape 15"/>
          <p:cNvSpPr/>
          <p:nvPr/>
        </p:nvSpPr>
        <p:spPr>
          <a:xfrm>
            <a:off x="6492240" y="4389120"/>
            <a:ext cx="594360" cy="594360"/>
          </a:xfrm>
          <a:prstGeom prst="ellipse">
            <a:avLst/>
          </a:prstGeom>
          <a:solidFill>
            <a:srgbClr val="128A4A"/>
          </a:solidFill>
          <a:ln/>
        </p:spPr>
      </p:sp>
      <p:pic>
        <p:nvPicPr>
          <p:cNvPr id="2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6774" y="4543654"/>
            <a:ext cx="285293" cy="285293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7269480" y="4389120"/>
            <a:ext cx="41148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1028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Nutrition &amp; petite enfance</a:t>
            </a:r>
            <a:endParaRPr lang="en-US" sz="1450" dirty="0"/>
          </a:p>
        </p:txBody>
      </p:sp>
      <p:sp>
        <p:nvSpPr>
          <p:cNvPr id="23" name="Text 17"/>
          <p:cNvSpPr/>
          <p:nvPr/>
        </p:nvSpPr>
        <p:spPr>
          <a:xfrm>
            <a:off x="6492240" y="5166360"/>
            <a:ext cx="4937760" cy="1143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1B1F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Élargissement du paquet communautaire : nutrition, stimulation précoce, alimentation réactive, apprentissage.</a:t>
            </a:r>
            <a:endParaRPr lang="en-US" sz="1200" dirty="0"/>
          </a:p>
        </p:txBody>
      </p:sp>
      <p:sp>
        <p:nvSpPr>
          <p:cNvPr id="24" name="Text 18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spc="100" kern="0" dirty="0">
                <a:solidFill>
                  <a:srgbClr val="5B64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CONSEIL DES MINISTRES · 1er JUILLET 2026</a:t>
            </a:r>
            <a:endParaRPr lang="en-US" sz="900" dirty="0"/>
          </a:p>
        </p:txBody>
      </p:sp>
      <p:sp>
        <p:nvSpPr>
          <p:cNvPr id="25" name="Text 19"/>
          <p:cNvSpPr/>
          <p:nvPr/>
        </p:nvSpPr>
        <p:spPr>
          <a:xfrm>
            <a:off x="11274552" y="6473952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4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457200"/>
            <a:ext cx="548640" cy="548640"/>
          </a:xfrm>
          <a:prstGeom prst="ellipse">
            <a:avLst/>
          </a:prstGeom>
          <a:solidFill>
            <a:srgbClr val="F1780B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1286" y="599846"/>
            <a:ext cx="263347" cy="2633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234440" y="457200"/>
            <a:ext cx="9144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0284B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Investissement privé &amp; emplois productifs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1234440" y="914400"/>
            <a:ext cx="10058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5B64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Deux (02) décrets de ratification — appui budgétaire de la Banque Mondiale</a:t>
            </a:r>
            <a:endParaRPr lang="en-US" sz="1200" dirty="0"/>
          </a:p>
        </p:txBody>
      </p:sp>
      <p:pic>
        <p:nvPicPr>
          <p:cNvPr id="6" name="Image 1" descr="./images/735178766_1491975272974152_1045732140595570518_n.jp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8732520" y="1554480"/>
            <a:ext cx="2926080" cy="4160520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548640" y="1600200"/>
            <a:ext cx="7955280" cy="1417320"/>
          </a:xfrm>
          <a:prstGeom prst="roundRect">
            <a:avLst>
              <a:gd name="adj" fmla="val 6452"/>
            </a:avLst>
          </a:prstGeom>
          <a:solidFill>
            <a:srgbClr val="F4F6F9"/>
          </a:solidFill>
          <a:ln/>
          <a:effectLst>
            <a:outerShdw sx="100000" sy="100000" kx="0" ky="0" algn="bl" rotWithShape="0" blurRad="127000" dist="38100" dir="5400000">
              <a:srgbClr val="1B1F27">
                <a:alpha val="12000"/>
              </a:srgbClr>
            </a:outerShdw>
          </a:effectLst>
        </p:spPr>
      </p:sp>
      <p:sp>
        <p:nvSpPr>
          <p:cNvPr id="8" name="Text 4"/>
          <p:cNvSpPr/>
          <p:nvPr/>
        </p:nvSpPr>
        <p:spPr>
          <a:xfrm>
            <a:off x="822960" y="1737360"/>
            <a:ext cx="4572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1028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Prêt n°8036-CI / 8037-CI</a:t>
            </a:r>
            <a:endParaRPr lang="en-US" sz="1350" dirty="0"/>
          </a:p>
        </p:txBody>
      </p:sp>
      <p:sp>
        <p:nvSpPr>
          <p:cNvPr id="9" name="Text 5"/>
          <p:cNvSpPr/>
          <p:nvPr/>
        </p:nvSpPr>
        <p:spPr>
          <a:xfrm>
            <a:off x="822960" y="2075688"/>
            <a:ext cx="27432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1780B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261 900 000 €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822960" y="2587752"/>
            <a:ext cx="2743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5B64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≈ 171,80 Mds FCFA</a:t>
            </a:r>
            <a:endParaRPr lang="en-US" sz="1150" dirty="0"/>
          </a:p>
        </p:txBody>
      </p:sp>
      <p:sp>
        <p:nvSpPr>
          <p:cNvPr id="11" name="Text 7"/>
          <p:cNvSpPr/>
          <p:nvPr/>
        </p:nvSpPr>
        <p:spPr>
          <a:xfrm>
            <a:off x="3840480" y="1737360"/>
            <a:ext cx="4480560" cy="11887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30000"/>
              </a:lnSpc>
              <a:buNone/>
            </a:pPr>
            <a:r>
              <a:rPr lang="en-US" sz="1100" b="1" dirty="0">
                <a:solidFill>
                  <a:srgbClr val="1B1F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Signature : </a:t>
            </a:r>
            <a:pPr indent="0" marL="0">
              <a:lnSpc>
                <a:spcPct val="130000"/>
              </a:lnSpc>
              <a:buNone/>
            </a:pPr>
            <a:r>
              <a:rPr lang="en-US" sz="1100" dirty="0">
                <a:solidFill>
                  <a:srgbClr val="1B1F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 juin 2026
</a:t>
            </a:r>
            <a:pPr indent="0" marL="0">
              <a:lnSpc>
                <a:spcPct val="130000"/>
              </a:lnSpc>
              <a:buNone/>
            </a:pPr>
            <a:r>
              <a:rPr lang="en-US" sz="1100" b="1" dirty="0">
                <a:solidFill>
                  <a:srgbClr val="1B1F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Bailleur : </a:t>
            </a:r>
            <a:pPr indent="0" marL="0">
              <a:lnSpc>
                <a:spcPct val="130000"/>
              </a:lnSpc>
              <a:buNone/>
            </a:pPr>
            <a:r>
              <a:rPr lang="en-US" sz="1100" dirty="0">
                <a:solidFill>
                  <a:srgbClr val="1B1F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AID (crédit A 152,8 M€ + crédit B 109,1 M€)</a:t>
            </a:r>
            <a:endParaRPr lang="en-US" sz="1100" dirty="0"/>
          </a:p>
        </p:txBody>
      </p:sp>
      <p:sp>
        <p:nvSpPr>
          <p:cNvPr id="12" name="Shape 8"/>
          <p:cNvSpPr/>
          <p:nvPr/>
        </p:nvSpPr>
        <p:spPr>
          <a:xfrm>
            <a:off x="548640" y="3200400"/>
            <a:ext cx="7955280" cy="1417320"/>
          </a:xfrm>
          <a:prstGeom prst="roundRect">
            <a:avLst>
              <a:gd name="adj" fmla="val 6452"/>
            </a:avLst>
          </a:prstGeom>
          <a:solidFill>
            <a:srgbClr val="F4F6F9"/>
          </a:solidFill>
          <a:ln/>
          <a:effectLst>
            <a:outerShdw sx="100000" sy="100000" kx="0" ky="0" algn="bl" rotWithShape="0" blurRad="127000" dist="38100" dir="5400000">
              <a:srgbClr val="1B1F27">
                <a:alpha val="12000"/>
              </a:srgbClr>
            </a:outerShdw>
          </a:effectLst>
        </p:spPr>
      </p:sp>
      <p:sp>
        <p:nvSpPr>
          <p:cNvPr id="13" name="Text 9"/>
          <p:cNvSpPr/>
          <p:nvPr/>
        </p:nvSpPr>
        <p:spPr>
          <a:xfrm>
            <a:off x="822960" y="3337560"/>
            <a:ext cx="4572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1028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Prêt n°9979-CI</a:t>
            </a:r>
            <a:endParaRPr lang="en-US" sz="1350" dirty="0"/>
          </a:p>
        </p:txBody>
      </p:sp>
      <p:sp>
        <p:nvSpPr>
          <p:cNvPr id="14" name="Text 10"/>
          <p:cNvSpPr/>
          <p:nvPr/>
        </p:nvSpPr>
        <p:spPr>
          <a:xfrm>
            <a:off x="822960" y="3675888"/>
            <a:ext cx="27432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1780B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87 300 000 €</a:t>
            </a:r>
            <a:endParaRPr lang="en-US" sz="2200" dirty="0"/>
          </a:p>
        </p:txBody>
      </p:sp>
      <p:sp>
        <p:nvSpPr>
          <p:cNvPr id="15" name="Text 11"/>
          <p:cNvSpPr/>
          <p:nvPr/>
        </p:nvSpPr>
        <p:spPr>
          <a:xfrm>
            <a:off x="822960" y="4187952"/>
            <a:ext cx="2743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5B64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≈ 57,27 Mds FCFA</a:t>
            </a:r>
            <a:endParaRPr lang="en-US" sz="1150" dirty="0"/>
          </a:p>
        </p:txBody>
      </p:sp>
      <p:sp>
        <p:nvSpPr>
          <p:cNvPr id="16" name="Text 12"/>
          <p:cNvSpPr/>
          <p:nvPr/>
        </p:nvSpPr>
        <p:spPr>
          <a:xfrm>
            <a:off x="3840480" y="3337560"/>
            <a:ext cx="4480560" cy="11887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30000"/>
              </a:lnSpc>
              <a:buNone/>
            </a:pPr>
            <a:r>
              <a:rPr lang="en-US" sz="1100" b="1" dirty="0">
                <a:solidFill>
                  <a:srgbClr val="1B1F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Signature : </a:t>
            </a:r>
            <a:pPr indent="0" marL="0">
              <a:lnSpc>
                <a:spcPct val="130000"/>
              </a:lnSpc>
              <a:buNone/>
            </a:pPr>
            <a:r>
              <a:rPr lang="en-US" sz="1100" dirty="0">
                <a:solidFill>
                  <a:srgbClr val="1B1F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 juin 2026
</a:t>
            </a:r>
            <a:pPr indent="0" marL="0">
              <a:lnSpc>
                <a:spcPct val="130000"/>
              </a:lnSpc>
              <a:buNone/>
            </a:pPr>
            <a:r>
              <a:rPr lang="en-US" sz="1100" b="1" dirty="0">
                <a:solidFill>
                  <a:srgbClr val="1B1F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Bailleur : </a:t>
            </a:r>
            <a:pPr indent="0" marL="0">
              <a:lnSpc>
                <a:spcPct val="130000"/>
              </a:lnSpc>
              <a:buNone/>
            </a:pPr>
            <a:r>
              <a:rPr lang="en-US" sz="1100" dirty="0">
                <a:solidFill>
                  <a:srgbClr val="1B1F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BIRD</a:t>
            </a:r>
            <a:endParaRPr lang="en-US" sz="1100" dirty="0"/>
          </a:p>
        </p:txBody>
      </p:sp>
      <p:sp>
        <p:nvSpPr>
          <p:cNvPr id="17" name="Text 13"/>
          <p:cNvSpPr/>
          <p:nvPr/>
        </p:nvSpPr>
        <p:spPr>
          <a:xfrm>
            <a:off x="548640" y="4892040"/>
            <a:ext cx="79552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i="1" dirty="0">
                <a:solidFill>
                  <a:srgbClr val="5B64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Total mobilisé : 349,2 M€ pour la politique de développement de l'investissement privé et des emplois productifs — eau, énergie, numérique, agriculture, santé.</a:t>
            </a:r>
            <a:endParaRPr lang="en-US" sz="1150" dirty="0"/>
          </a:p>
        </p:txBody>
      </p:sp>
      <p:sp>
        <p:nvSpPr>
          <p:cNvPr id="18" name="Text 14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spc="100" kern="0" dirty="0">
                <a:solidFill>
                  <a:srgbClr val="5B64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CONSEIL DES MINISTRES · 1er JUILLET 2026</a:t>
            </a:r>
            <a:endParaRPr lang="en-US" sz="900" dirty="0"/>
          </a:p>
        </p:txBody>
      </p:sp>
      <p:sp>
        <p:nvSpPr>
          <p:cNvPr id="19" name="Text 15"/>
          <p:cNvSpPr/>
          <p:nvPr/>
        </p:nvSpPr>
        <p:spPr>
          <a:xfrm>
            <a:off x="11274552" y="6473952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4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028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502920"/>
            <a:ext cx="91440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Secteurs ciblés par le programme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548640" y="1051560"/>
            <a:ext cx="9144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AFC0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Transformation des secteurs critiques de l'économie ivoirienne</a:t>
            </a:r>
            <a:endParaRPr lang="en-US" sz="1300" dirty="0"/>
          </a:p>
        </p:txBody>
      </p:sp>
      <p:sp>
        <p:nvSpPr>
          <p:cNvPr id="4" name="Shape 2"/>
          <p:cNvSpPr/>
          <p:nvPr/>
        </p:nvSpPr>
        <p:spPr>
          <a:xfrm>
            <a:off x="548640" y="1920240"/>
            <a:ext cx="1984248" cy="3108960"/>
          </a:xfrm>
          <a:prstGeom prst="roundRect">
            <a:avLst>
              <a:gd name="adj" fmla="val 4608"/>
            </a:avLst>
          </a:prstGeom>
          <a:solidFill>
            <a:srgbClr val="16345C"/>
          </a:solidFill>
          <a:ln/>
        </p:spPr>
      </p:sp>
      <p:sp>
        <p:nvSpPr>
          <p:cNvPr id="5" name="Shape 3"/>
          <p:cNvSpPr/>
          <p:nvPr/>
        </p:nvSpPr>
        <p:spPr>
          <a:xfrm>
            <a:off x="1083564" y="2286000"/>
            <a:ext cx="914400" cy="914400"/>
          </a:xfrm>
          <a:prstGeom prst="ellipse">
            <a:avLst/>
          </a:prstGeom>
          <a:solidFill>
            <a:srgbClr val="FFFFFF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1308" y="2523744"/>
            <a:ext cx="438912" cy="438912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40080" y="3520440"/>
            <a:ext cx="1801368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Eau</a:t>
            </a:r>
            <a:endParaRPr lang="en-US" sz="1400" dirty="0"/>
          </a:p>
        </p:txBody>
      </p:sp>
      <p:sp>
        <p:nvSpPr>
          <p:cNvPr id="8" name="Shape 5"/>
          <p:cNvSpPr/>
          <p:nvPr/>
        </p:nvSpPr>
        <p:spPr>
          <a:xfrm>
            <a:off x="2761488" y="1920240"/>
            <a:ext cx="1984248" cy="3108960"/>
          </a:xfrm>
          <a:prstGeom prst="roundRect">
            <a:avLst>
              <a:gd name="adj" fmla="val 4608"/>
            </a:avLst>
          </a:prstGeom>
          <a:solidFill>
            <a:srgbClr val="16345C"/>
          </a:solidFill>
          <a:ln/>
        </p:spPr>
      </p:sp>
      <p:sp>
        <p:nvSpPr>
          <p:cNvPr id="9" name="Shape 6"/>
          <p:cNvSpPr/>
          <p:nvPr/>
        </p:nvSpPr>
        <p:spPr>
          <a:xfrm>
            <a:off x="3296412" y="2286000"/>
            <a:ext cx="914400" cy="914400"/>
          </a:xfrm>
          <a:prstGeom prst="ellipse">
            <a:avLst/>
          </a:prstGeom>
          <a:solidFill>
            <a:srgbClr val="FFFFFF"/>
          </a:solidFill>
          <a:ln/>
        </p:spPr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156" y="2523744"/>
            <a:ext cx="438912" cy="438912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2852928" y="3520440"/>
            <a:ext cx="1801368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Énergie électrique</a:t>
            </a:r>
            <a:endParaRPr lang="en-US" sz="1400" dirty="0"/>
          </a:p>
        </p:txBody>
      </p:sp>
      <p:sp>
        <p:nvSpPr>
          <p:cNvPr id="12" name="Shape 8"/>
          <p:cNvSpPr/>
          <p:nvPr/>
        </p:nvSpPr>
        <p:spPr>
          <a:xfrm>
            <a:off x="4974336" y="1920240"/>
            <a:ext cx="1984248" cy="3108960"/>
          </a:xfrm>
          <a:prstGeom prst="roundRect">
            <a:avLst>
              <a:gd name="adj" fmla="val 4608"/>
            </a:avLst>
          </a:prstGeom>
          <a:solidFill>
            <a:srgbClr val="16345C"/>
          </a:solidFill>
          <a:ln/>
        </p:spPr>
      </p:sp>
      <p:sp>
        <p:nvSpPr>
          <p:cNvPr id="13" name="Shape 9"/>
          <p:cNvSpPr/>
          <p:nvPr/>
        </p:nvSpPr>
        <p:spPr>
          <a:xfrm>
            <a:off x="5509260" y="2286000"/>
            <a:ext cx="914400" cy="914400"/>
          </a:xfrm>
          <a:prstGeom prst="ellipse">
            <a:avLst/>
          </a:prstGeom>
          <a:solidFill>
            <a:srgbClr val="FFFFFF"/>
          </a:solidFill>
          <a:ln/>
        </p:spPr>
      </p:sp>
      <p:pic>
        <p:nvPicPr>
          <p:cNvPr id="1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004" y="2523744"/>
            <a:ext cx="438912" cy="438912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065776" y="3520440"/>
            <a:ext cx="1801368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Numérique</a:t>
            </a:r>
            <a:endParaRPr lang="en-US" sz="1400" dirty="0"/>
          </a:p>
        </p:txBody>
      </p:sp>
      <p:sp>
        <p:nvSpPr>
          <p:cNvPr id="16" name="Shape 11"/>
          <p:cNvSpPr/>
          <p:nvPr/>
        </p:nvSpPr>
        <p:spPr>
          <a:xfrm>
            <a:off x="7187184" y="1920240"/>
            <a:ext cx="1984248" cy="3108960"/>
          </a:xfrm>
          <a:prstGeom prst="roundRect">
            <a:avLst>
              <a:gd name="adj" fmla="val 4608"/>
            </a:avLst>
          </a:prstGeom>
          <a:solidFill>
            <a:srgbClr val="16345C"/>
          </a:solidFill>
          <a:ln/>
        </p:spPr>
      </p:sp>
      <p:sp>
        <p:nvSpPr>
          <p:cNvPr id="17" name="Shape 12"/>
          <p:cNvSpPr/>
          <p:nvPr/>
        </p:nvSpPr>
        <p:spPr>
          <a:xfrm>
            <a:off x="7722108" y="2286000"/>
            <a:ext cx="914400" cy="914400"/>
          </a:xfrm>
          <a:prstGeom prst="ellipse">
            <a:avLst/>
          </a:prstGeom>
          <a:solidFill>
            <a:srgbClr val="FFFFFF"/>
          </a:solidFill>
          <a:ln/>
        </p:spPr>
      </p:sp>
      <p:pic>
        <p:nvPicPr>
          <p:cNvPr id="1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9852" y="2523744"/>
            <a:ext cx="438912" cy="438912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7278624" y="3520440"/>
            <a:ext cx="1801368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Agriculture</a:t>
            </a:r>
            <a:endParaRPr lang="en-US" sz="1400" dirty="0"/>
          </a:p>
        </p:txBody>
      </p:sp>
      <p:sp>
        <p:nvSpPr>
          <p:cNvPr id="20" name="Shape 14"/>
          <p:cNvSpPr/>
          <p:nvPr/>
        </p:nvSpPr>
        <p:spPr>
          <a:xfrm>
            <a:off x="9400032" y="1920240"/>
            <a:ext cx="1984248" cy="3108960"/>
          </a:xfrm>
          <a:prstGeom prst="roundRect">
            <a:avLst>
              <a:gd name="adj" fmla="val 4608"/>
            </a:avLst>
          </a:prstGeom>
          <a:solidFill>
            <a:srgbClr val="16345C"/>
          </a:solidFill>
          <a:ln/>
        </p:spPr>
      </p:sp>
      <p:sp>
        <p:nvSpPr>
          <p:cNvPr id="21" name="Shape 15"/>
          <p:cNvSpPr/>
          <p:nvPr/>
        </p:nvSpPr>
        <p:spPr>
          <a:xfrm>
            <a:off x="9934956" y="2286000"/>
            <a:ext cx="914400" cy="914400"/>
          </a:xfrm>
          <a:prstGeom prst="ellipse">
            <a:avLst/>
          </a:prstGeom>
          <a:solidFill>
            <a:srgbClr val="FFFFFF"/>
          </a:solidFill>
          <a:ln/>
        </p:spPr>
      </p:sp>
      <p:pic>
        <p:nvPicPr>
          <p:cNvPr id="22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2700" y="2523744"/>
            <a:ext cx="438912" cy="438912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9491472" y="3520440"/>
            <a:ext cx="1801368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Santé</a:t>
            </a:r>
            <a:endParaRPr lang="en-US" sz="1400" dirty="0"/>
          </a:p>
        </p:txBody>
      </p:sp>
      <p:sp>
        <p:nvSpPr>
          <p:cNvPr id="24" name="Text 17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spc="100" kern="0" dirty="0">
                <a:solidFill>
                  <a:srgbClr val="9FB0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CONSEIL DES MINISTRES · 1er JUILLET 2026</a:t>
            </a:r>
            <a:endParaRPr lang="en-US" sz="900" dirty="0"/>
          </a:p>
        </p:txBody>
      </p:sp>
      <p:sp>
        <p:nvSpPr>
          <p:cNvPr id="25" name="Text 18"/>
          <p:cNvSpPr/>
          <p:nvPr/>
        </p:nvSpPr>
        <p:spPr>
          <a:xfrm>
            <a:off x="11274552" y="6473952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9FB0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457200"/>
            <a:ext cx="548640" cy="548640"/>
          </a:xfrm>
          <a:prstGeom prst="ellipse">
            <a:avLst/>
          </a:prstGeom>
          <a:solidFill>
            <a:srgbClr val="F1780B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1286" y="599846"/>
            <a:ext cx="263347" cy="2633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234440" y="457200"/>
            <a:ext cx="7772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0284B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Énergie — Programme WASUNA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1234440" y="91440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5B64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Water and Sun Alliance — Convention de crédit avec l'AFD</a:t>
            </a:r>
            <a:endParaRPr lang="en-US" sz="1200" dirty="0"/>
          </a:p>
        </p:txBody>
      </p:sp>
      <p:pic>
        <p:nvPicPr>
          <p:cNvPr id="6" name="Image 1" descr="./images/738725293_1741319320216591_6234637262953320624_n.jp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8183880" y="457200"/>
            <a:ext cx="3520440" cy="4892040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548640" y="1600200"/>
            <a:ext cx="7406640" cy="1234440"/>
          </a:xfrm>
          <a:prstGeom prst="roundRect">
            <a:avLst>
              <a:gd name="adj" fmla="val 7407"/>
            </a:avLst>
          </a:prstGeom>
          <a:solidFill>
            <a:srgbClr val="F4F6F9"/>
          </a:solidFill>
          <a:ln/>
          <a:effectLst>
            <a:outerShdw sx="100000" sy="100000" kx="0" ky="0" algn="bl" rotWithShape="0" blurRad="127000" dist="38100" dir="5400000">
              <a:srgbClr val="1B1F27">
                <a:alpha val="12000"/>
              </a:srgbClr>
            </a:outerShdw>
          </a:effectLst>
        </p:spPr>
      </p:sp>
      <p:sp>
        <p:nvSpPr>
          <p:cNvPr id="8" name="Text 4"/>
          <p:cNvSpPr/>
          <p:nvPr/>
        </p:nvSpPr>
        <p:spPr>
          <a:xfrm>
            <a:off x="822960" y="1737360"/>
            <a:ext cx="3657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1028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Convention CCI1790 01 L</a:t>
            </a:r>
            <a:endParaRPr lang="en-US" sz="1350" dirty="0"/>
          </a:p>
        </p:txBody>
      </p:sp>
      <p:sp>
        <p:nvSpPr>
          <p:cNvPr id="9" name="Text 5"/>
          <p:cNvSpPr/>
          <p:nvPr/>
        </p:nvSpPr>
        <p:spPr>
          <a:xfrm>
            <a:off x="822960" y="2103120"/>
            <a:ext cx="32004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1780B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130 000 000 €</a:t>
            </a:r>
            <a:endParaRPr lang="en-US" sz="2600" dirty="0"/>
          </a:p>
        </p:txBody>
      </p:sp>
      <p:sp>
        <p:nvSpPr>
          <p:cNvPr id="10" name="Text 6"/>
          <p:cNvSpPr/>
          <p:nvPr/>
        </p:nvSpPr>
        <p:spPr>
          <a:xfrm>
            <a:off x="822960" y="2606040"/>
            <a:ext cx="3200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5B64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≈ 85,27 Mds FCFA</a:t>
            </a:r>
            <a:endParaRPr lang="en-US" sz="1150" dirty="0"/>
          </a:p>
        </p:txBody>
      </p:sp>
      <p:sp>
        <p:nvSpPr>
          <p:cNvPr id="11" name="Text 7"/>
          <p:cNvSpPr/>
          <p:nvPr/>
        </p:nvSpPr>
        <p:spPr>
          <a:xfrm>
            <a:off x="4297680" y="1783080"/>
            <a:ext cx="347472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150" b="1" dirty="0">
                <a:solidFill>
                  <a:srgbClr val="1B1F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Signature : </a:t>
            </a:r>
            <a:pPr indent="0" marL="0">
              <a:lnSpc>
                <a:spcPct val="130000"/>
              </a:lnSpc>
              <a:buNone/>
            </a:pPr>
            <a:r>
              <a:rPr lang="en-US" sz="1150" dirty="0">
                <a:solidFill>
                  <a:srgbClr val="1B1F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 avril 2026
</a:t>
            </a:r>
            <a:pPr indent="0" marL="0">
              <a:lnSpc>
                <a:spcPct val="130000"/>
              </a:lnSpc>
              <a:buNone/>
            </a:pPr>
            <a:r>
              <a:rPr lang="en-US" sz="1150" b="1" dirty="0">
                <a:solidFill>
                  <a:srgbClr val="1B1F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Bailleur : </a:t>
            </a:r>
            <a:pPr indent="0" marL="0">
              <a:lnSpc>
                <a:spcPct val="130000"/>
              </a:lnSpc>
              <a:buNone/>
            </a:pPr>
            <a:r>
              <a:rPr lang="en-US" sz="1150" dirty="0">
                <a:solidFill>
                  <a:srgbClr val="1B1F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Agence Française de Développement (AFD)</a:t>
            </a:r>
            <a:endParaRPr lang="en-US" sz="1150" dirty="0"/>
          </a:p>
        </p:txBody>
      </p:sp>
      <p:sp>
        <p:nvSpPr>
          <p:cNvPr id="12" name="Text 8"/>
          <p:cNvSpPr/>
          <p:nvPr/>
        </p:nvSpPr>
        <p:spPr>
          <a:xfrm>
            <a:off x="548640" y="3063240"/>
            <a:ext cx="740664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1B1F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Objectif : sécuriser, augmenter et décarboner la production électrique ivoirienne — réhabilitation de 20% des capacités hydroélectriques actuelles et nouvelles capacités solaires et de stockage.</a:t>
            </a:r>
            <a:endParaRPr lang="en-US" sz="1300" dirty="0"/>
          </a:p>
        </p:txBody>
      </p:sp>
      <p:sp>
        <p:nvSpPr>
          <p:cNvPr id="13" name="Shape 9"/>
          <p:cNvSpPr/>
          <p:nvPr/>
        </p:nvSpPr>
        <p:spPr>
          <a:xfrm>
            <a:off x="548640" y="4251960"/>
            <a:ext cx="502920" cy="502920"/>
          </a:xfrm>
          <a:prstGeom prst="ellipse">
            <a:avLst/>
          </a:prstGeom>
          <a:solidFill>
            <a:srgbClr val="128A4A"/>
          </a:solidFill>
          <a:ln/>
        </p:spPr>
      </p:sp>
      <p:pic>
        <p:nvPicPr>
          <p:cNvPr id="1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399" y="4382719"/>
            <a:ext cx="241402" cy="241402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1188720" y="4251960"/>
            <a:ext cx="67665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1B1F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 centrales solaires + 2 parcs de batteries (Soubré, Gribo-Popoli)</a:t>
            </a:r>
            <a:endParaRPr lang="en-US" sz="1250" dirty="0"/>
          </a:p>
        </p:txBody>
      </p:sp>
      <p:sp>
        <p:nvSpPr>
          <p:cNvPr id="16" name="Shape 11"/>
          <p:cNvSpPr/>
          <p:nvPr/>
        </p:nvSpPr>
        <p:spPr>
          <a:xfrm>
            <a:off x="548640" y="4846320"/>
            <a:ext cx="502920" cy="502920"/>
          </a:xfrm>
          <a:prstGeom prst="ellipse">
            <a:avLst/>
          </a:prstGeom>
          <a:solidFill>
            <a:srgbClr val="128A4A"/>
          </a:solidFill>
          <a:ln/>
        </p:spPr>
      </p:sp>
      <p:pic>
        <p:nvPicPr>
          <p:cNvPr id="17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399" y="4977079"/>
            <a:ext cx="241402" cy="241402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1188720" y="4846320"/>
            <a:ext cx="67665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1B1F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Réhabilitation de 6 ouvrages hydroélectriques : Buyo, Taabo, Ayamé 1 &amp; 2, Fayé, Kossou</a:t>
            </a:r>
            <a:endParaRPr lang="en-US" sz="1250" dirty="0"/>
          </a:p>
        </p:txBody>
      </p:sp>
      <p:sp>
        <p:nvSpPr>
          <p:cNvPr id="19" name="Text 13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spc="100" kern="0" dirty="0">
                <a:solidFill>
                  <a:srgbClr val="5B64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CONSEIL DES MINISTRES · 1er JUILLET 2026</a:t>
            </a:r>
            <a:endParaRPr lang="en-US" sz="900" dirty="0"/>
          </a:p>
        </p:txBody>
      </p:sp>
      <p:sp>
        <p:nvSpPr>
          <p:cNvPr id="20" name="Text 14"/>
          <p:cNvSpPr/>
          <p:nvPr/>
        </p:nvSpPr>
        <p:spPr>
          <a:xfrm>
            <a:off x="11274552" y="6473952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4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57200"/>
            <a:ext cx="107899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10284B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WASUNA — 10 projets d'infrastructures majeures</a:t>
            </a:r>
            <a:endParaRPr lang="en-US" sz="2500" dirty="0"/>
          </a:p>
        </p:txBody>
      </p:sp>
      <p:sp>
        <p:nvSpPr>
          <p:cNvPr id="3" name="Shape 1"/>
          <p:cNvSpPr/>
          <p:nvPr/>
        </p:nvSpPr>
        <p:spPr>
          <a:xfrm>
            <a:off x="548640" y="1371600"/>
            <a:ext cx="3611880" cy="4206240"/>
          </a:xfrm>
          <a:prstGeom prst="roundRect">
            <a:avLst>
              <a:gd name="adj" fmla="val 2532"/>
            </a:avLst>
          </a:prstGeom>
          <a:solidFill>
            <a:srgbClr val="F4F6F9"/>
          </a:solidFill>
          <a:ln/>
          <a:effectLst>
            <a:outerShdw sx="100000" sy="100000" kx="0" ky="0" algn="bl" rotWithShape="0" blurRad="127000" dist="38100" dir="5400000">
              <a:srgbClr val="1B1F27">
                <a:alpha val="12000"/>
              </a:srgbClr>
            </a:outerShdw>
          </a:effectLst>
        </p:spPr>
      </p:sp>
      <p:sp>
        <p:nvSpPr>
          <p:cNvPr id="4" name="Shape 2"/>
          <p:cNvSpPr/>
          <p:nvPr/>
        </p:nvSpPr>
        <p:spPr>
          <a:xfrm>
            <a:off x="1901952" y="1691640"/>
            <a:ext cx="914400" cy="914400"/>
          </a:xfrm>
          <a:prstGeom prst="ellipse">
            <a:avLst/>
          </a:prstGeom>
          <a:solidFill>
            <a:srgbClr val="128A4A"/>
          </a:solidFill>
          <a:ln/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9696" y="1929384"/>
            <a:ext cx="438912" cy="43891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8640" y="2743200"/>
            <a:ext cx="361188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800" b="1" dirty="0">
                <a:solidFill>
                  <a:srgbClr val="128A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6</a:t>
            </a:r>
            <a:endParaRPr lang="en-US" sz="4800" dirty="0"/>
          </a:p>
        </p:txBody>
      </p:sp>
      <p:sp>
        <p:nvSpPr>
          <p:cNvPr id="7" name="Text 4"/>
          <p:cNvSpPr/>
          <p:nvPr/>
        </p:nvSpPr>
        <p:spPr>
          <a:xfrm>
            <a:off x="822960" y="3703320"/>
            <a:ext cx="306324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350" b="1" dirty="0">
                <a:solidFill>
                  <a:srgbClr val="1028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Ouvrages hydroélectriques réhabilités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822960" y="4434840"/>
            <a:ext cx="3063240" cy="960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00" dirty="0">
                <a:solidFill>
                  <a:srgbClr val="5B64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Buyo · Taabo · Ayamé 1 · Ayamé 2 · Fayé · Kossou</a:t>
            </a:r>
            <a:endParaRPr lang="en-US" sz="1100" dirty="0"/>
          </a:p>
        </p:txBody>
      </p:sp>
      <p:sp>
        <p:nvSpPr>
          <p:cNvPr id="9" name="Shape 6"/>
          <p:cNvSpPr/>
          <p:nvPr/>
        </p:nvSpPr>
        <p:spPr>
          <a:xfrm>
            <a:off x="4389120" y="1371600"/>
            <a:ext cx="3611880" cy="4206240"/>
          </a:xfrm>
          <a:prstGeom prst="roundRect">
            <a:avLst>
              <a:gd name="adj" fmla="val 2532"/>
            </a:avLst>
          </a:prstGeom>
          <a:solidFill>
            <a:srgbClr val="F4F6F9"/>
          </a:solidFill>
          <a:ln/>
          <a:effectLst>
            <a:outerShdw sx="100000" sy="100000" kx="0" ky="0" algn="bl" rotWithShape="0" blurRad="127000" dist="38100" dir="5400000">
              <a:srgbClr val="1B1F27">
                <a:alpha val="12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5742432" y="1691640"/>
            <a:ext cx="914400" cy="914400"/>
          </a:xfrm>
          <a:prstGeom prst="ellipse">
            <a:avLst/>
          </a:prstGeom>
          <a:solidFill>
            <a:srgbClr val="F1780B"/>
          </a:solidFill>
          <a:ln/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176" y="1929384"/>
            <a:ext cx="438912" cy="438912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4389120" y="2743200"/>
            <a:ext cx="361188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800" b="1" dirty="0">
                <a:solidFill>
                  <a:srgbClr val="F1780B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2</a:t>
            </a:r>
            <a:endParaRPr lang="en-US" sz="4800" dirty="0"/>
          </a:p>
        </p:txBody>
      </p:sp>
      <p:sp>
        <p:nvSpPr>
          <p:cNvPr id="13" name="Text 9"/>
          <p:cNvSpPr/>
          <p:nvPr/>
        </p:nvSpPr>
        <p:spPr>
          <a:xfrm>
            <a:off x="4663440" y="3703320"/>
            <a:ext cx="306324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350" b="1" dirty="0">
                <a:solidFill>
                  <a:srgbClr val="1028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Centrales solaires construites</a:t>
            </a:r>
            <a:endParaRPr lang="en-US" sz="1350" dirty="0"/>
          </a:p>
        </p:txBody>
      </p:sp>
      <p:sp>
        <p:nvSpPr>
          <p:cNvPr id="14" name="Text 10"/>
          <p:cNvSpPr/>
          <p:nvPr/>
        </p:nvSpPr>
        <p:spPr>
          <a:xfrm>
            <a:off x="4663440" y="4434840"/>
            <a:ext cx="3063240" cy="960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00" dirty="0">
                <a:solidFill>
                  <a:srgbClr val="5B64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Nouvelles capacités de production solaire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8229600" y="1371600"/>
            <a:ext cx="3611880" cy="4206240"/>
          </a:xfrm>
          <a:prstGeom prst="roundRect">
            <a:avLst>
              <a:gd name="adj" fmla="val 2532"/>
            </a:avLst>
          </a:prstGeom>
          <a:solidFill>
            <a:srgbClr val="F4F6F9"/>
          </a:solidFill>
          <a:ln/>
          <a:effectLst>
            <a:outerShdw sx="100000" sy="100000" kx="0" ky="0" algn="bl" rotWithShape="0" blurRad="127000" dist="38100" dir="5400000">
              <a:srgbClr val="1B1F27">
                <a:alpha val="12000"/>
              </a:srgbClr>
            </a:outerShdw>
          </a:effectLst>
        </p:spPr>
      </p:sp>
      <p:sp>
        <p:nvSpPr>
          <p:cNvPr id="16" name="Shape 12"/>
          <p:cNvSpPr/>
          <p:nvPr/>
        </p:nvSpPr>
        <p:spPr>
          <a:xfrm>
            <a:off x="9582912" y="1691640"/>
            <a:ext cx="914400" cy="914400"/>
          </a:xfrm>
          <a:prstGeom prst="ellipse">
            <a:avLst/>
          </a:prstGeom>
          <a:solidFill>
            <a:srgbClr val="10284B"/>
          </a:solidFill>
          <a:ln/>
        </p:spPr>
      </p:sp>
      <p:pic>
        <p:nvPicPr>
          <p:cNvPr id="1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0656" y="1929384"/>
            <a:ext cx="438912" cy="438912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8229600" y="2743200"/>
            <a:ext cx="361188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800" b="1" dirty="0">
                <a:solidFill>
                  <a:srgbClr val="10284B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2</a:t>
            </a:r>
            <a:endParaRPr lang="en-US" sz="4800" dirty="0"/>
          </a:p>
        </p:txBody>
      </p:sp>
      <p:sp>
        <p:nvSpPr>
          <p:cNvPr id="19" name="Text 14"/>
          <p:cNvSpPr/>
          <p:nvPr/>
        </p:nvSpPr>
        <p:spPr>
          <a:xfrm>
            <a:off x="8503920" y="3703320"/>
            <a:ext cx="306324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350" b="1" dirty="0">
                <a:solidFill>
                  <a:srgbClr val="1028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Parcs de batteries installés</a:t>
            </a:r>
            <a:endParaRPr lang="en-US" sz="1350" dirty="0"/>
          </a:p>
        </p:txBody>
      </p:sp>
      <p:sp>
        <p:nvSpPr>
          <p:cNvPr id="20" name="Text 15"/>
          <p:cNvSpPr/>
          <p:nvPr/>
        </p:nvSpPr>
        <p:spPr>
          <a:xfrm>
            <a:off x="8503920" y="4434840"/>
            <a:ext cx="3063240" cy="960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00" dirty="0">
                <a:solidFill>
                  <a:srgbClr val="5B64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Sites des barrages de Soubré et de Gribo-Popoli</a:t>
            </a:r>
            <a:endParaRPr lang="en-US" sz="1100" dirty="0"/>
          </a:p>
        </p:txBody>
      </p:sp>
      <p:sp>
        <p:nvSpPr>
          <p:cNvPr id="21" name="Text 16"/>
          <p:cNvSpPr/>
          <p:nvPr/>
        </p:nvSpPr>
        <p:spPr>
          <a:xfrm>
            <a:off x="457200" y="6473952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spc="100" kern="0" dirty="0">
                <a:solidFill>
                  <a:srgbClr val="5B64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CONSEIL DES MINISTRES · 1er JUILLET 2026</a:t>
            </a:r>
            <a:endParaRPr lang="en-US" sz="900" dirty="0"/>
          </a:p>
        </p:txBody>
      </p:sp>
      <p:sp>
        <p:nvSpPr>
          <p:cNvPr id="22" name="Text 17"/>
          <p:cNvSpPr/>
          <p:nvPr/>
        </p:nvSpPr>
        <p:spPr>
          <a:xfrm>
            <a:off x="11274552" y="6473952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B64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Conseil des Ministres — 1er juillet 2026</dc:title>
  <dc:subject>PptxGenJS Presentation</dc:subject>
  <dc:creator>Présidence de la République de Côte d'Ivoire</dc:creator>
  <cp:lastModifiedBy>Présidence de la République de Côte d'Ivoire</cp:lastModifiedBy>
  <cp:revision>1</cp:revision>
  <dcterms:created xsi:type="dcterms:W3CDTF">2026-07-03T16:40:31Z</dcterms:created>
  <dcterms:modified xsi:type="dcterms:W3CDTF">2026-07-03T16:40:31Z</dcterms:modified>
</cp:coreProperties>
</file>