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B3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0C4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CÔTE D'IVOIRE — CONSEIL DES MINISTRES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457200" y="621792"/>
            <a:ext cx="10058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 qu'il faut retenir de la séance du 1er juillet 2026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475488" y="1298448"/>
            <a:ext cx="73152" cy="73152"/>
          </a:xfrm>
          <a:prstGeom prst="ellipse">
            <a:avLst/>
          </a:prstGeom>
          <a:solidFill>
            <a:srgbClr val="F1780B"/>
          </a:solidFill>
          <a:ln/>
        </p:spPr>
      </p:sp>
      <p:sp>
        <p:nvSpPr>
          <p:cNvPr id="5" name="Text 3"/>
          <p:cNvSpPr/>
          <p:nvPr/>
        </p:nvSpPr>
        <p:spPr>
          <a:xfrm>
            <a:off x="658368" y="1207008"/>
            <a:ext cx="10058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FC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Présidée par S.E.M. Alassane Ouattara · Palais de la Présidence, Abidjan · 11h00-15h45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7" name="Shape 5"/>
          <p:cNvSpPr/>
          <p:nvPr/>
        </p:nvSpPr>
        <p:spPr>
          <a:xfrm>
            <a:off x="685800" y="1920240"/>
            <a:ext cx="594360" cy="594360"/>
          </a:xfrm>
          <a:prstGeom prst="ellipse">
            <a:avLst/>
          </a:prstGeom>
          <a:solidFill>
            <a:srgbClr val="F1780B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8446" y="2062886"/>
            <a:ext cx="309067" cy="309067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17320" y="18288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685800" y="26060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accords de financement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ratifiés par décret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206240" y="16916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12" name="Shape 9"/>
          <p:cNvSpPr/>
          <p:nvPr/>
        </p:nvSpPr>
        <p:spPr>
          <a:xfrm>
            <a:off x="4434840" y="1920240"/>
            <a:ext cx="594360" cy="594360"/>
          </a:xfrm>
          <a:prstGeom prst="ellipse">
            <a:avLst/>
          </a:prstGeom>
          <a:solidFill>
            <a:srgbClr val="128A4A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486" y="2062886"/>
            <a:ext cx="309067" cy="309067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66360" y="18288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≈ 440 </a:t>
            </a:r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Mds FCFA</a:t>
            </a:r>
            <a:endParaRPr lang="en-US" sz="3000" dirty="0"/>
          </a:p>
        </p:txBody>
      </p:sp>
      <p:sp>
        <p:nvSpPr>
          <p:cNvPr id="15" name="Text 11"/>
          <p:cNvSpPr/>
          <p:nvPr/>
        </p:nvSpPr>
        <p:spPr>
          <a:xfrm>
            <a:off x="4434840" y="26060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mobilisés au total pour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santé, emploi &amp; énergie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7955280" y="16916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17" name="Shape 13"/>
          <p:cNvSpPr/>
          <p:nvPr/>
        </p:nvSpPr>
        <p:spPr>
          <a:xfrm>
            <a:off x="8183880" y="1920240"/>
            <a:ext cx="594360" cy="594360"/>
          </a:xfrm>
          <a:prstGeom prst="ellipse">
            <a:avLst/>
          </a:prstGeom>
          <a:solidFill>
            <a:srgbClr val="128A4A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526" y="2062886"/>
            <a:ext cx="309067" cy="309067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915400" y="18288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184 M$</a:t>
            </a:r>
            <a:endParaRPr lang="en-US" sz="2200" dirty="0"/>
          </a:p>
        </p:txBody>
      </p:sp>
      <p:sp>
        <p:nvSpPr>
          <p:cNvPr id="20" name="Text 15"/>
          <p:cNvSpPr/>
          <p:nvPr/>
        </p:nvSpPr>
        <p:spPr>
          <a:xfrm>
            <a:off x="8183880" y="26060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la santé, la nutrition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la petite enfance</a:t>
            </a:r>
            <a:endParaRPr lang="en-US" sz="1150" dirty="0"/>
          </a:p>
        </p:txBody>
      </p:sp>
      <p:sp>
        <p:nvSpPr>
          <p:cNvPr id="21" name="Shape 16"/>
          <p:cNvSpPr/>
          <p:nvPr/>
        </p:nvSpPr>
        <p:spPr>
          <a:xfrm>
            <a:off x="457200" y="35204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22" name="Shape 17"/>
          <p:cNvSpPr/>
          <p:nvPr/>
        </p:nvSpPr>
        <p:spPr>
          <a:xfrm>
            <a:off x="685800" y="3749040"/>
            <a:ext cx="594360" cy="594360"/>
          </a:xfrm>
          <a:prstGeom prst="ellipse">
            <a:avLst/>
          </a:prstGeom>
          <a:solidFill>
            <a:srgbClr val="F1780B"/>
          </a:solidFill>
          <a:ln/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446" y="3891686"/>
            <a:ext cx="309067" cy="309067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1417320" y="36576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349 M€</a:t>
            </a:r>
            <a:endParaRPr lang="en-US" sz="2200" dirty="0"/>
          </a:p>
        </p:txBody>
      </p:sp>
      <p:sp>
        <p:nvSpPr>
          <p:cNvPr id="25" name="Text 19"/>
          <p:cNvSpPr/>
          <p:nvPr/>
        </p:nvSpPr>
        <p:spPr>
          <a:xfrm>
            <a:off x="685800" y="44348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l'investissement privé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l'emploi productif</a:t>
            </a:r>
            <a:endParaRPr lang="en-US" sz="1150" dirty="0"/>
          </a:p>
        </p:txBody>
      </p:sp>
      <p:sp>
        <p:nvSpPr>
          <p:cNvPr id="26" name="Shape 20"/>
          <p:cNvSpPr/>
          <p:nvPr/>
        </p:nvSpPr>
        <p:spPr>
          <a:xfrm>
            <a:off x="4206240" y="35204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27" name="Shape 21"/>
          <p:cNvSpPr/>
          <p:nvPr/>
        </p:nvSpPr>
        <p:spPr>
          <a:xfrm>
            <a:off x="4434840" y="3749040"/>
            <a:ext cx="594360" cy="594360"/>
          </a:xfrm>
          <a:prstGeom prst="ellipse">
            <a:avLst/>
          </a:prstGeom>
          <a:solidFill>
            <a:srgbClr val="F1780B"/>
          </a:solidFill>
          <a:ln/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486" y="3891686"/>
            <a:ext cx="309067" cy="309067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5166360" y="36576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130 M€</a:t>
            </a:r>
            <a:endParaRPr lang="en-US" sz="2200" dirty="0"/>
          </a:p>
        </p:txBody>
      </p:sp>
      <p:sp>
        <p:nvSpPr>
          <p:cNvPr id="30" name="Text 23"/>
          <p:cNvSpPr/>
          <p:nvPr/>
        </p:nvSpPr>
        <p:spPr>
          <a:xfrm>
            <a:off x="4434840" y="44348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l'énergie : barrages,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solaire et batteries (WASUNA)</a:t>
            </a:r>
            <a:endParaRPr lang="en-US" sz="1150" dirty="0"/>
          </a:p>
        </p:txBody>
      </p:sp>
      <p:sp>
        <p:nvSpPr>
          <p:cNvPr id="31" name="Shape 24"/>
          <p:cNvSpPr/>
          <p:nvPr/>
        </p:nvSpPr>
        <p:spPr>
          <a:xfrm>
            <a:off x="7955280" y="3520440"/>
            <a:ext cx="3611880" cy="1691640"/>
          </a:xfrm>
          <a:prstGeom prst="roundRect">
            <a:avLst>
              <a:gd name="adj" fmla="val 5405"/>
            </a:avLst>
          </a:prstGeom>
          <a:solidFill>
            <a:srgbClr val="16233A"/>
          </a:solidFill>
          <a:ln/>
        </p:spPr>
      </p:sp>
      <p:sp>
        <p:nvSpPr>
          <p:cNvPr id="32" name="Shape 25"/>
          <p:cNvSpPr/>
          <p:nvPr/>
        </p:nvSpPr>
        <p:spPr>
          <a:xfrm>
            <a:off x="8183880" y="3749040"/>
            <a:ext cx="594360" cy="594360"/>
          </a:xfrm>
          <a:prstGeom prst="ellipse">
            <a:avLst/>
          </a:prstGeom>
          <a:solidFill>
            <a:srgbClr val="128A4A"/>
          </a:solidFill>
          <a:ln/>
        </p:spPr>
      </p:sp>
      <p:pic>
        <p:nvPicPr>
          <p:cNvPr id="3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6526" y="3891686"/>
            <a:ext cx="309067" cy="309067"/>
          </a:xfrm>
          <a:prstGeom prst="rect">
            <a:avLst/>
          </a:prstGeom>
        </p:spPr>
      </p:pic>
      <p:sp>
        <p:nvSpPr>
          <p:cNvPr id="34" name="Text 26"/>
          <p:cNvSpPr/>
          <p:nvPr/>
        </p:nvSpPr>
        <p:spPr>
          <a:xfrm>
            <a:off x="8915400" y="3657600"/>
            <a:ext cx="24688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2030</a:t>
            </a:r>
            <a:endParaRPr lang="en-US" sz="3000" dirty="0"/>
          </a:p>
        </p:txBody>
      </p:sp>
      <p:sp>
        <p:nvSpPr>
          <p:cNvPr id="35" name="Text 27"/>
          <p:cNvSpPr/>
          <p:nvPr/>
        </p:nvSpPr>
        <p:spPr>
          <a:xfrm>
            <a:off x="8183880" y="4434840"/>
            <a:ext cx="31546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 du nouveau cadre de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D7E1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 du Plan National de Développement</a:t>
            </a:r>
            <a:endParaRPr lang="en-US" sz="1150" dirty="0"/>
          </a:p>
        </p:txBody>
      </p:sp>
      <p:sp>
        <p:nvSpPr>
          <p:cNvPr id="36" name="Shape 28"/>
          <p:cNvSpPr/>
          <p:nvPr/>
        </p:nvSpPr>
        <p:spPr>
          <a:xfrm>
            <a:off x="457200" y="5440680"/>
            <a:ext cx="11274552" cy="960120"/>
          </a:xfrm>
          <a:prstGeom prst="rect">
            <a:avLst/>
          </a:prstGeom>
          <a:solidFill>
            <a:srgbClr val="16233A"/>
          </a:solidFill>
          <a:ln/>
        </p:spPr>
      </p:sp>
      <p:sp>
        <p:nvSpPr>
          <p:cNvPr id="37" name="Shape 29"/>
          <p:cNvSpPr/>
          <p:nvPr/>
        </p:nvSpPr>
        <p:spPr>
          <a:xfrm>
            <a:off x="685800" y="5669280"/>
            <a:ext cx="566928" cy="566928"/>
          </a:xfrm>
          <a:prstGeom prst="ellipse">
            <a:avLst/>
          </a:prstGeom>
          <a:solidFill>
            <a:srgbClr val="128A4A"/>
          </a:solidFill>
          <a:ln/>
        </p:spPr>
      </p:sp>
      <p:pic>
        <p:nvPicPr>
          <p:cNvPr id="3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1863" y="5805343"/>
            <a:ext cx="294803" cy="294803"/>
          </a:xfrm>
          <a:prstGeom prst="rect">
            <a:avLst/>
          </a:prstGeom>
        </p:spPr>
      </p:pic>
      <p:sp>
        <p:nvSpPr>
          <p:cNvPr id="39" name="Text 30"/>
          <p:cNvSpPr/>
          <p:nvPr/>
        </p:nvSpPr>
        <p:spPr>
          <a:xfrm>
            <a:off x="1417320" y="5568696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12 000 logements</a:t>
            </a:r>
            <a:endParaRPr lang="en-US" sz="1300" dirty="0"/>
          </a:p>
        </p:txBody>
      </p:sp>
      <p:sp>
        <p:nvSpPr>
          <p:cNvPr id="40" name="Text 31"/>
          <p:cNvSpPr/>
          <p:nvPr/>
        </p:nvSpPr>
        <p:spPr>
          <a:xfrm>
            <a:off x="1417320" y="58978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FC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reloger ≈ 60 000 personnes</a:t>
            </a:r>
            <a:endParaRPr lang="en-US" sz="1050" dirty="0"/>
          </a:p>
        </p:txBody>
      </p:sp>
      <p:sp>
        <p:nvSpPr>
          <p:cNvPr id="41" name="Shape 32"/>
          <p:cNvSpPr/>
          <p:nvPr/>
        </p:nvSpPr>
        <p:spPr>
          <a:xfrm>
            <a:off x="4434840" y="5669280"/>
            <a:ext cx="566928" cy="566928"/>
          </a:xfrm>
          <a:prstGeom prst="ellipse">
            <a:avLst/>
          </a:prstGeom>
          <a:solidFill>
            <a:srgbClr val="6B7A93"/>
          </a:solidFill>
          <a:ln/>
        </p:spPr>
      </p:sp>
      <p:pic>
        <p:nvPicPr>
          <p:cNvPr id="4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0903" y="5805343"/>
            <a:ext cx="294803" cy="294803"/>
          </a:xfrm>
          <a:prstGeom prst="rect">
            <a:avLst/>
          </a:prstGeom>
        </p:spPr>
      </p:pic>
      <p:sp>
        <p:nvSpPr>
          <p:cNvPr id="43" name="Text 33"/>
          <p:cNvSpPr/>
          <p:nvPr/>
        </p:nvSpPr>
        <p:spPr>
          <a:xfrm>
            <a:off x="5166360" y="5568696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 décès</a:t>
            </a:r>
            <a:endParaRPr lang="en-US" sz="1300" dirty="0"/>
          </a:p>
        </p:txBody>
      </p:sp>
      <p:sp>
        <p:nvSpPr>
          <p:cNvPr id="44" name="Text 34"/>
          <p:cNvSpPr/>
          <p:nvPr/>
        </p:nvSpPr>
        <p:spPr>
          <a:xfrm>
            <a:off x="5166360" y="5897880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FC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liés aux inondations (condoléances du Gouvernement)</a:t>
            </a:r>
            <a:endParaRPr lang="en-US" sz="1000" dirty="0"/>
          </a:p>
        </p:txBody>
      </p:sp>
      <p:sp>
        <p:nvSpPr>
          <p:cNvPr id="45" name="Shape 35"/>
          <p:cNvSpPr/>
          <p:nvPr/>
        </p:nvSpPr>
        <p:spPr>
          <a:xfrm>
            <a:off x="8229600" y="5669280"/>
            <a:ext cx="566928" cy="566928"/>
          </a:xfrm>
          <a:prstGeom prst="ellipse">
            <a:avLst/>
          </a:prstGeom>
          <a:solidFill>
            <a:srgbClr val="F1780B"/>
          </a:solidFill>
          <a:ln/>
        </p:spPr>
      </p:sp>
      <p:pic>
        <p:nvPicPr>
          <p:cNvPr id="4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65663" y="5805343"/>
            <a:ext cx="294803" cy="294803"/>
          </a:xfrm>
          <a:prstGeom prst="rect">
            <a:avLst/>
          </a:prstGeom>
        </p:spPr>
      </p:pic>
      <p:sp>
        <p:nvSpPr>
          <p:cNvPr id="47" name="Text 36"/>
          <p:cNvSpPr/>
          <p:nvPr/>
        </p:nvSpPr>
        <p:spPr>
          <a:xfrm>
            <a:off x="8961120" y="5568696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Prochain Conseil</a:t>
            </a:r>
            <a:endParaRPr lang="en-US" sz="1300" dirty="0"/>
          </a:p>
        </p:txBody>
      </p:sp>
      <p:sp>
        <p:nvSpPr>
          <p:cNvPr id="48" name="Text 37"/>
          <p:cNvSpPr/>
          <p:nvPr/>
        </p:nvSpPr>
        <p:spPr>
          <a:xfrm>
            <a:off x="8961120" y="589788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FC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Mercredi 22 juillet 2026, Abidjan</a:t>
            </a:r>
            <a:endParaRPr lang="en-US" sz="1050" dirty="0"/>
          </a:p>
        </p:txBody>
      </p:sp>
      <p:sp>
        <p:nvSpPr>
          <p:cNvPr id="49" name="Text 38"/>
          <p:cNvSpPr/>
          <p:nvPr/>
        </p:nvSpPr>
        <p:spPr>
          <a:xfrm>
            <a:off x="457200" y="6464808"/>
            <a:ext cx="1127455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E82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: Communiqué officiel du Conseil des Ministres — Présidence de la République de Côte d'Ivoire, 1er juillet 2026.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2026-07-03T16:39:49Z</dcterms:created>
  <dcterms:modified xsi:type="dcterms:W3CDTF">2026-07-03T16:39:49Z</dcterms:modified>
</cp:coreProperties>
</file>