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webp" ContentType="image/webp"/>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notesMasterIdLst>
    <p:notesMasterId r:id="rId14"/>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jp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slideLayout" Target="../slideLayouts/slideLayout1.xml"/><Relationship Id="rId6"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hyperlink" Target="https://www.youtube.com/watch?v=sTD0HKg3MYg" TargetMode="External"/><Relationship Id="rId3" Type="http://schemas.openxmlformats.org/officeDocument/2006/relationships/hyperlink" Target="https://www.youtube.com/watch?v=sTD0HKg3MYg" TargetMode="External"/><Relationship Id="rId4" Type="http://schemas.openxmlformats.org/officeDocument/2006/relationships/hyperlink" Target="https://www.youtube.com/watch?v=XVbEH8c6oR8" TargetMode="External"/><Relationship Id="rId6" Type="http://schemas.openxmlformats.org/officeDocument/2006/relationships/hyperlink" Target="https://www.youtube.com/watch?v=XVbEH8c6oR8" TargetMode="External"/><Relationship Id="rId7" Type="http://schemas.openxmlformats.org/officeDocument/2006/relationships/hyperlink" Target="https://www.tiktok.com/@trtafrikafr/video/7286888835491859717" TargetMode="External"/><Relationship Id="rId9" Type="http://schemas.openxmlformats.org/officeDocument/2006/relationships/hyperlink" Target="https://www.tiktok.com/@trtafrikafr/video/7286888835491859717" TargetMode="External"/><Relationship Id="rId10" Type="http://schemas.openxmlformats.org/officeDocument/2006/relationships/hyperlink" Target="https://www.youtube.com/watch?v=3vb2GFWQVoQ" TargetMode="External"/><Relationship Id="rId12" Type="http://schemas.openxmlformats.org/officeDocument/2006/relationships/hyperlink" Target="https://www.youtube.com/watch?v=3vb2GFWQVoQ" TargetMode="External"/><Relationship Id="rId13" Type="http://schemas.openxmlformats.org/officeDocument/2006/relationships/hyperlink" Target="https://www.youtube.com/watch?v=t-XIez6mXNA" TargetMode="External"/><Relationship Id="rId15" Type="http://schemas.openxmlformats.org/officeDocument/2006/relationships/hyperlink" Target="https://www.youtube.com/watch?v=t-XIez6mXNA" TargetMode="External"/><Relationship Id="rId2" Type="http://schemas.openxmlformats.org/officeDocument/2006/relationships/image" Target="../media/image-11-1.png"/><Relationship Id="rId5" Type="http://schemas.openxmlformats.org/officeDocument/2006/relationships/image" Target="../media/image-11-2.png"/><Relationship Id="rId8" Type="http://schemas.openxmlformats.org/officeDocument/2006/relationships/image" Target="../media/image-11-3.png"/><Relationship Id="rId11" Type="http://schemas.openxmlformats.org/officeDocument/2006/relationships/image" Target="../media/image-11-4.png"/><Relationship Id="rId14" Type="http://schemas.openxmlformats.org/officeDocument/2006/relationships/image" Target="../media/image-11-5.png"/><Relationship Id="rId16" Type="http://schemas.openxmlformats.org/officeDocument/2006/relationships/slideLayout" Target="../slideLayouts/slideLayout1.xml"/><Relationship Id="rId17"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image" Target="../media/image-2-1.jp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jp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slideLayout" Target="../slideLayouts/slideLayout1.xml"/><Relationship Id="rId5"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slideLayout" Target="../slideLayouts/slideLayout1.xml"/><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slideLayout" Target="../slideLayouts/slideLayout1.xml"/><Relationship Id="rId8"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webp"/><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slideLayout" Target="../slideLayouts/slideLayout1.xml"/><Relationship Id="rId6"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jp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slideLayout" Target="../slideLayouts/slideLayout1.xml"/><Relationship Id="rId6"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webp"/><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slideLayout" Target="../slideLayouts/slideLayout1.xml"/><Relationship Id="rId6"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193B"/>
        </a:solidFill>
      </p:bgPr>
    </p:bg>
    <p:spTree>
      <p:nvGrpSpPr>
        <p:cNvPr id="1" name=""/>
        <p:cNvGrpSpPr/>
        <p:nvPr/>
      </p:nvGrpSpPr>
      <p:grpSpPr>
        <a:xfrm>
          <a:off x="0" y="0"/>
          <a:ext cx="0" cy="0"/>
          <a:chOff x="0" y="0"/>
          <a:chExt cx="0" cy="0"/>
        </a:xfrm>
      </p:grpSpPr>
      <p:sp>
        <p:nvSpPr>
          <p:cNvPr id="2" name="Shape 0"/>
          <p:cNvSpPr/>
          <p:nvPr/>
        </p:nvSpPr>
        <p:spPr>
          <a:xfrm>
            <a:off x="9079992" y="-1280160"/>
            <a:ext cx="4206240" cy="4206240"/>
          </a:xfrm>
          <a:prstGeom prst="ellipse">
            <a:avLst/>
          </a:prstGeom>
          <a:solidFill>
            <a:srgbClr val="065A82">
              <a:alpha val="45000"/>
            </a:srgbClr>
          </a:solidFill>
          <a:ln/>
        </p:spPr>
      </p:sp>
      <p:sp>
        <p:nvSpPr>
          <p:cNvPr id="3" name="Shape 1"/>
          <p:cNvSpPr/>
          <p:nvPr/>
        </p:nvSpPr>
        <p:spPr>
          <a:xfrm>
            <a:off x="-1463040" y="4480560"/>
            <a:ext cx="3657600" cy="3657600"/>
          </a:xfrm>
          <a:prstGeom prst="ellipse">
            <a:avLst/>
          </a:prstGeom>
          <a:solidFill>
            <a:srgbClr val="1C7293">
              <a:alpha val="35000"/>
            </a:srgbClr>
          </a:solidFill>
          <a:ln/>
        </p:spPr>
      </p:sp>
      <p:sp>
        <p:nvSpPr>
          <p:cNvPr id="4" name="Shape 2"/>
          <p:cNvSpPr/>
          <p:nvPr/>
        </p:nvSpPr>
        <p:spPr>
          <a:xfrm>
            <a:off x="548640" y="640080"/>
            <a:ext cx="822960" cy="822960"/>
          </a:xfrm>
          <a:prstGeom prst="ellipse">
            <a:avLst/>
          </a:prstGeom>
          <a:solidFill>
            <a:srgbClr val="065A82"/>
          </a:solidFill>
          <a:ln/>
        </p:spPr>
      </p:sp>
      <p:pic>
        <p:nvPicPr>
          <p:cNvPr id="5" name="Image 0" descr="preencoded.png">    </p:cNvPr>
          <p:cNvPicPr>
            <a:picLocks noChangeAspect="1"/>
          </p:cNvPicPr>
          <p:nvPr/>
        </p:nvPicPr>
        <p:blipFill>
          <a:blip r:embed="rId1"/>
          <a:stretch>
            <a:fillRect/>
          </a:stretch>
        </p:blipFill>
        <p:spPr>
          <a:xfrm>
            <a:off x="779069" y="870509"/>
            <a:ext cx="362102" cy="362102"/>
          </a:xfrm>
          <a:prstGeom prst="rect">
            <a:avLst/>
          </a:prstGeom>
        </p:spPr>
      </p:pic>
      <p:sp>
        <p:nvSpPr>
          <p:cNvPr id="6" name="Text 3"/>
          <p:cNvSpPr/>
          <p:nvPr/>
        </p:nvSpPr>
        <p:spPr>
          <a:xfrm>
            <a:off x="548640" y="1828800"/>
            <a:ext cx="9144000" cy="365760"/>
          </a:xfrm>
          <a:prstGeom prst="rect">
            <a:avLst/>
          </a:prstGeom>
          <a:noFill/>
          <a:ln/>
        </p:spPr>
        <p:txBody>
          <a:bodyPr wrap="square" lIns="0" tIns="0" rIns="0" bIns="0" rtlCol="0" anchor="ctr"/>
          <a:lstStyle/>
          <a:p>
            <a:pPr indent="0" marL="0">
              <a:buNone/>
            </a:pPr>
            <a:r>
              <a:rPr lang="en-US" sz="1400" b="1" spc="300" kern="0" dirty="0">
                <a:solidFill>
                  <a:srgbClr val="8FB8CC"/>
                </a:solidFill>
                <a:latin typeface="Calibri" pitchFamily="34" charset="0"/>
                <a:ea typeface="Calibri" pitchFamily="34" charset="-122"/>
                <a:cs typeface="Calibri" pitchFamily="34" charset="-120"/>
              </a:rPr>
              <a:t>AFRIQUE DE L'OUEST — SAISON DES PLUIES 2026</a:t>
            </a:r>
            <a:endParaRPr lang="en-US" sz="1400" dirty="0"/>
          </a:p>
        </p:txBody>
      </p:sp>
      <p:sp>
        <p:nvSpPr>
          <p:cNvPr id="7" name="Text 4"/>
          <p:cNvSpPr/>
          <p:nvPr/>
        </p:nvSpPr>
        <p:spPr>
          <a:xfrm>
            <a:off x="548640" y="2286000"/>
            <a:ext cx="10515600" cy="1920240"/>
          </a:xfrm>
          <a:prstGeom prst="rect">
            <a:avLst/>
          </a:prstGeom>
          <a:noFill/>
          <a:ln/>
        </p:spPr>
        <p:txBody>
          <a:bodyPr wrap="square" lIns="0" tIns="0" rIns="0" bIns="0" rtlCol="0" anchor="ctr"/>
          <a:lstStyle/>
          <a:p>
            <a:pPr indent="0" marL="0">
              <a:lnSpc>
                <a:spcPts val="5000"/>
              </a:lnSpc>
              <a:buNone/>
            </a:pPr>
            <a:r>
              <a:rPr lang="en-US" sz="4400" b="1" dirty="0">
                <a:solidFill>
                  <a:srgbClr val="FFFFFF"/>
                </a:solidFill>
                <a:latin typeface="Cambria" pitchFamily="34" charset="0"/>
                <a:ea typeface="Cambria" pitchFamily="34" charset="-122"/>
                <a:cs typeface="Cambria" pitchFamily="34" charset="-120"/>
              </a:rPr>
              <a:t>Une compassion partagée</a:t>
            </a:r>
            <a:endParaRPr lang="en-US" sz="4400" dirty="0"/>
          </a:p>
          <a:p>
            <a:pPr indent="0" marL="0">
              <a:lnSpc>
                <a:spcPts val="5000"/>
              </a:lnSpc>
              <a:buNone/>
            </a:pPr>
            <a:r>
              <a:rPr lang="en-US" sz="4400" b="1" dirty="0">
                <a:solidFill>
                  <a:srgbClr val="FFFFFF"/>
                </a:solidFill>
                <a:latin typeface="Cambria" pitchFamily="34" charset="0"/>
                <a:ea typeface="Cambria" pitchFamily="34" charset="-122"/>
                <a:cs typeface="Cambria" pitchFamily="34" charset="-120"/>
              </a:rPr>
              <a:t>face aux pluies diluviennes</a:t>
            </a:r>
            <a:endParaRPr lang="en-US" sz="4400" dirty="0"/>
          </a:p>
        </p:txBody>
      </p:sp>
      <p:sp>
        <p:nvSpPr>
          <p:cNvPr id="8" name="Text 5"/>
          <p:cNvSpPr/>
          <p:nvPr/>
        </p:nvSpPr>
        <p:spPr>
          <a:xfrm>
            <a:off x="548640" y="4251960"/>
            <a:ext cx="7863840" cy="822960"/>
          </a:xfrm>
          <a:prstGeom prst="rect">
            <a:avLst/>
          </a:prstGeom>
          <a:noFill/>
          <a:ln/>
        </p:spPr>
        <p:txBody>
          <a:bodyPr wrap="square" lIns="0" tIns="0" rIns="0" bIns="0" rtlCol="0" anchor="ctr"/>
          <a:lstStyle/>
          <a:p>
            <a:pPr indent="0" marL="0">
              <a:lnSpc>
                <a:spcPts val="2100"/>
              </a:lnSpc>
              <a:buNone/>
            </a:pPr>
            <a:r>
              <a:rPr lang="en-US" sz="1500" dirty="0">
                <a:solidFill>
                  <a:srgbClr val="C7D9E3"/>
                </a:solidFill>
                <a:latin typeface="Calibri" pitchFamily="34" charset="0"/>
                <a:ea typeface="Calibri" pitchFamily="34" charset="-122"/>
                <a:cs typeface="Calibri" pitchFamily="34" charset="-120"/>
              </a:rPr>
              <a:t>Le Président Alassane Ouattara exprime sa solidarité aux familles endeuillées de Côte d'Ivoire, dans un contexte de pluies diluviennes touchant plusieurs pays du golfe de Guinée.</a:t>
            </a:r>
            <a:endParaRPr lang="en-US" sz="1500" dirty="0"/>
          </a:p>
        </p:txBody>
      </p:sp>
      <p:sp>
        <p:nvSpPr>
          <p:cNvPr id="9" name="Shape 6"/>
          <p:cNvSpPr/>
          <p:nvPr/>
        </p:nvSpPr>
        <p:spPr>
          <a:xfrm>
            <a:off x="548640" y="5989320"/>
            <a:ext cx="1005840" cy="0"/>
          </a:xfrm>
          <a:prstGeom prst="line">
            <a:avLst/>
          </a:prstGeom>
          <a:noFill/>
          <a:ln w="25400">
            <a:solidFill>
              <a:srgbClr val="1C7293"/>
            </a:solidFill>
            <a:prstDash val="solid"/>
          </a:ln>
        </p:spPr>
      </p:sp>
      <p:sp>
        <p:nvSpPr>
          <p:cNvPr id="10" name="Text 7"/>
          <p:cNvSpPr/>
          <p:nvPr/>
        </p:nvSpPr>
        <p:spPr>
          <a:xfrm>
            <a:off x="548640" y="6080760"/>
            <a:ext cx="3657600" cy="274320"/>
          </a:xfrm>
          <a:prstGeom prst="rect">
            <a:avLst/>
          </a:prstGeom>
          <a:noFill/>
          <a:ln/>
        </p:spPr>
        <p:txBody>
          <a:bodyPr wrap="square" lIns="0" tIns="0" rIns="0" bIns="0" rtlCol="0" anchor="ctr"/>
          <a:lstStyle/>
          <a:p>
            <a:pPr indent="0" marL="0">
              <a:buNone/>
            </a:pPr>
            <a:r>
              <a:rPr lang="en-US" sz="1100" b="1" dirty="0">
                <a:solidFill>
                  <a:srgbClr val="FFFFFF"/>
                </a:solidFill>
                <a:latin typeface="Calibri" pitchFamily="34" charset="0"/>
                <a:ea typeface="Calibri" pitchFamily="34" charset="-122"/>
                <a:cs typeface="Calibri" pitchFamily="34" charset="-120"/>
              </a:rPr>
              <a:t>2 juillet 2026</a:t>
            </a:r>
            <a:endParaRPr lang="en-US" sz="1100" dirty="0"/>
          </a:p>
        </p:txBody>
      </p:sp>
      <p:sp>
        <p:nvSpPr>
          <p:cNvPr id="11" name="Text 8"/>
          <p:cNvSpPr/>
          <p:nvPr/>
        </p:nvSpPr>
        <p:spPr>
          <a:xfrm>
            <a:off x="548640" y="6355080"/>
            <a:ext cx="10058400" cy="274320"/>
          </a:xfrm>
          <a:prstGeom prst="rect">
            <a:avLst/>
          </a:prstGeom>
          <a:noFill/>
          <a:ln/>
        </p:spPr>
        <p:txBody>
          <a:bodyPr wrap="square" lIns="0" tIns="0" rIns="0" bIns="0" rtlCol="0" anchor="ctr"/>
          <a:lstStyle/>
          <a:p>
            <a:pPr indent="0" marL="0">
              <a:buNone/>
            </a:pPr>
            <a:r>
              <a:rPr lang="en-US" sz="950" dirty="0">
                <a:solidFill>
                  <a:srgbClr val="8FA4B3"/>
                </a:solidFill>
                <a:latin typeface="Calibri" pitchFamily="34" charset="0"/>
                <a:ea typeface="Calibri" pitchFamily="34" charset="-122"/>
                <a:cs typeface="Calibri" pitchFamily="34" charset="-120"/>
              </a:rPr>
              <a:t>Sources : Présidence de la République de Côte d'Ivoire · AIP · Abidjan.net · France 24 · Al Jazeera · Reuters</a:t>
            </a:r>
            <a:endParaRPr lang="en-US" sz="9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11480"/>
            <a:ext cx="8229600" cy="320040"/>
          </a:xfrm>
          <a:prstGeom prst="rect">
            <a:avLst/>
          </a:prstGeom>
          <a:noFill/>
          <a:ln/>
        </p:spPr>
        <p:txBody>
          <a:bodyPr wrap="square" lIns="0" tIns="0" rIns="0" bIns="0" rtlCol="0" anchor="ctr"/>
          <a:lstStyle/>
          <a:p>
            <a:pPr algn="l" indent="0" marL="0">
              <a:buNone/>
            </a:pPr>
            <a:r>
              <a:rPr lang="en-US" sz="1200" b="1" spc="200" kern="0" dirty="0">
                <a:solidFill>
                  <a:srgbClr val="1C7293"/>
                </a:solidFill>
                <a:latin typeface="Calibri" pitchFamily="34" charset="0"/>
                <a:ea typeface="Calibri" pitchFamily="34" charset="-122"/>
                <a:cs typeface="Calibri" pitchFamily="34" charset="-120"/>
              </a:rPr>
              <a:t>AFRIQUE DE L'OUEST · NIGÉRIA</a:t>
            </a:r>
            <a:endParaRPr lang="en-US" sz="1200" dirty="0"/>
          </a:p>
        </p:txBody>
      </p:sp>
      <p:sp>
        <p:nvSpPr>
          <p:cNvPr id="3" name="Text 1"/>
          <p:cNvSpPr/>
          <p:nvPr/>
        </p:nvSpPr>
        <p:spPr>
          <a:xfrm>
            <a:off x="548640" y="731520"/>
            <a:ext cx="6400800" cy="731520"/>
          </a:xfrm>
          <a:prstGeom prst="rect">
            <a:avLst/>
          </a:prstGeom>
          <a:noFill/>
          <a:ln/>
        </p:spPr>
        <p:txBody>
          <a:bodyPr wrap="square" lIns="0" tIns="0" rIns="0" bIns="0" rtlCol="0" anchor="ctr"/>
          <a:lstStyle/>
          <a:p>
            <a:pPr indent="0" marL="0">
              <a:buNone/>
            </a:pPr>
            <a:r>
              <a:rPr lang="en-US" sz="3000" b="1" dirty="0">
                <a:solidFill>
                  <a:srgbClr val="1A2433"/>
                </a:solidFill>
                <a:latin typeface="Cambria" pitchFamily="34" charset="0"/>
                <a:ea typeface="Cambria" pitchFamily="34" charset="-122"/>
                <a:cs typeface="Cambria" pitchFamily="34" charset="-120"/>
              </a:rPr>
              <a:t>Nigéria</a:t>
            </a:r>
            <a:endParaRPr lang="en-US" sz="3000" dirty="0"/>
          </a:p>
        </p:txBody>
      </p:sp>
      <p:sp>
        <p:nvSpPr>
          <p:cNvPr id="4" name="Text 2"/>
          <p:cNvSpPr/>
          <p:nvPr/>
        </p:nvSpPr>
        <p:spPr>
          <a:xfrm>
            <a:off x="548640" y="1417320"/>
            <a:ext cx="6400800" cy="365760"/>
          </a:xfrm>
          <a:prstGeom prst="rect">
            <a:avLst/>
          </a:prstGeom>
          <a:noFill/>
          <a:ln/>
        </p:spPr>
        <p:txBody>
          <a:bodyPr wrap="square" lIns="0" tIns="0" rIns="0" bIns="0" rtlCol="0" anchor="ctr"/>
          <a:lstStyle/>
          <a:p>
            <a:pPr indent="0" marL="0">
              <a:buNone/>
            </a:pPr>
            <a:r>
              <a:rPr lang="en-US" sz="1250" i="1" dirty="0">
                <a:solidFill>
                  <a:srgbClr val="1C7293"/>
                </a:solidFill>
                <a:latin typeface="Calibri" pitchFamily="34" charset="0"/>
                <a:ea typeface="Calibri" pitchFamily="34" charset="-122"/>
                <a:cs typeface="Calibri" pitchFamily="34" charset="-120"/>
              </a:rPr>
              <a:t>Lagos — dimanche 29 juin 2026</a:t>
            </a:r>
            <a:endParaRPr lang="en-US" sz="1250" dirty="0"/>
          </a:p>
        </p:txBody>
      </p:sp>
      <p:pic>
        <p:nvPicPr>
          <p:cNvPr id="5" name="Image 0" descr="/mnt/user-data/uploads/Nigeria_inondations_2026.jpg">    </p:cNvPr>
          <p:cNvPicPr>
            <a:picLocks noChangeAspect="1"/>
          </p:cNvPicPr>
          <p:nvPr/>
        </p:nvPicPr>
        <p:blipFill>
          <a:blip r:embed="rId1"/>
          <a:srcRect l="0" r="0" t="0" b="0"/>
          <a:stretch/>
        </p:blipFill>
        <p:spPr>
          <a:xfrm>
            <a:off x="6611112" y="1920240"/>
            <a:ext cx="5029200" cy="3349526"/>
          </a:xfrm>
          <a:prstGeom prst="rect">
            <a:avLst/>
          </a:prstGeom>
        </p:spPr>
      </p:pic>
      <p:sp>
        <p:nvSpPr>
          <p:cNvPr id="6" name="Shape 3"/>
          <p:cNvSpPr/>
          <p:nvPr/>
        </p:nvSpPr>
        <p:spPr>
          <a:xfrm>
            <a:off x="548640" y="1965960"/>
            <a:ext cx="310896" cy="310896"/>
          </a:xfrm>
          <a:prstGeom prst="ellipse">
            <a:avLst/>
          </a:prstGeom>
          <a:solidFill>
            <a:srgbClr val="EAF3F7"/>
          </a:solidFill>
          <a:ln/>
        </p:spPr>
      </p:sp>
      <p:pic>
        <p:nvPicPr>
          <p:cNvPr id="7" name="Image 1" descr="preencoded.png">    </p:cNvPr>
          <p:cNvPicPr>
            <a:picLocks noChangeAspect="1"/>
          </p:cNvPicPr>
          <p:nvPr/>
        </p:nvPicPr>
        <p:blipFill>
          <a:blip r:embed="rId2"/>
          <a:stretch>
            <a:fillRect/>
          </a:stretch>
        </p:blipFill>
        <p:spPr>
          <a:xfrm>
            <a:off x="621792" y="2039112"/>
            <a:ext cx="164592" cy="164592"/>
          </a:xfrm>
          <a:prstGeom prst="rect">
            <a:avLst/>
          </a:prstGeom>
        </p:spPr>
      </p:pic>
      <p:sp>
        <p:nvSpPr>
          <p:cNvPr id="8" name="Text 4"/>
          <p:cNvSpPr/>
          <p:nvPr/>
        </p:nvSpPr>
        <p:spPr>
          <a:xfrm>
            <a:off x="987552" y="1911096"/>
            <a:ext cx="4956048" cy="640080"/>
          </a:xfrm>
          <a:prstGeom prst="rect">
            <a:avLst/>
          </a:prstGeom>
          <a:noFill/>
          <a:ln/>
        </p:spPr>
        <p:txBody>
          <a:bodyPr wrap="square" lIns="0" tIns="0" rIns="0" bIns="0" rtlCol="0" anchor="ctr"/>
          <a:lstStyle/>
          <a:p>
            <a:pPr indent="0" marL="0">
              <a:lnSpc>
                <a:spcPts val="1600"/>
              </a:lnSpc>
              <a:buNone/>
            </a:pPr>
            <a:r>
              <a:rPr lang="en-US" sz="1250" dirty="0">
                <a:solidFill>
                  <a:srgbClr val="1A2433"/>
                </a:solidFill>
                <a:latin typeface="Calibri" pitchFamily="34" charset="0"/>
                <a:ea typeface="Calibri" pitchFamily="34" charset="-122"/>
                <a:cs typeface="Calibri" pitchFamily="34" charset="-120"/>
              </a:rPr>
              <a:t>Quartiers d'Oshodi, Ikorodu, Lekki et Gbagada submergés par les eaux.</a:t>
            </a:r>
            <a:endParaRPr lang="en-US" sz="1250" dirty="0"/>
          </a:p>
        </p:txBody>
      </p:sp>
      <p:sp>
        <p:nvSpPr>
          <p:cNvPr id="9" name="Shape 5"/>
          <p:cNvSpPr/>
          <p:nvPr/>
        </p:nvSpPr>
        <p:spPr>
          <a:xfrm>
            <a:off x="548640" y="2679192"/>
            <a:ext cx="310896" cy="310896"/>
          </a:xfrm>
          <a:prstGeom prst="ellipse">
            <a:avLst/>
          </a:prstGeom>
          <a:solidFill>
            <a:srgbClr val="EAF3F7"/>
          </a:solidFill>
          <a:ln/>
        </p:spPr>
      </p:sp>
      <p:pic>
        <p:nvPicPr>
          <p:cNvPr id="10" name="Image 2" descr="preencoded.png">    </p:cNvPr>
          <p:cNvPicPr>
            <a:picLocks noChangeAspect="1"/>
          </p:cNvPicPr>
          <p:nvPr/>
        </p:nvPicPr>
        <p:blipFill>
          <a:blip r:embed="rId3"/>
          <a:stretch>
            <a:fillRect/>
          </a:stretch>
        </p:blipFill>
        <p:spPr>
          <a:xfrm>
            <a:off x="621792" y="2752344"/>
            <a:ext cx="164592" cy="164592"/>
          </a:xfrm>
          <a:prstGeom prst="rect">
            <a:avLst/>
          </a:prstGeom>
        </p:spPr>
      </p:pic>
      <p:sp>
        <p:nvSpPr>
          <p:cNvPr id="11" name="Text 6"/>
          <p:cNvSpPr/>
          <p:nvPr/>
        </p:nvSpPr>
        <p:spPr>
          <a:xfrm>
            <a:off x="987552" y="2624328"/>
            <a:ext cx="4956048" cy="640080"/>
          </a:xfrm>
          <a:prstGeom prst="rect">
            <a:avLst/>
          </a:prstGeom>
          <a:noFill/>
          <a:ln/>
        </p:spPr>
        <p:txBody>
          <a:bodyPr wrap="square" lIns="0" tIns="0" rIns="0" bIns="0" rtlCol="0" anchor="ctr"/>
          <a:lstStyle/>
          <a:p>
            <a:pPr indent="0" marL="0">
              <a:lnSpc>
                <a:spcPts val="1600"/>
              </a:lnSpc>
              <a:buNone/>
            </a:pPr>
            <a:r>
              <a:rPr lang="en-US" sz="1250" dirty="0">
                <a:solidFill>
                  <a:srgbClr val="1A2433"/>
                </a:solidFill>
                <a:latin typeface="Calibri" pitchFamily="34" charset="0"/>
                <a:ea typeface="Calibri" pitchFamily="34" charset="-122"/>
                <a:cs typeface="Calibri" pitchFamily="34" charset="-120"/>
              </a:rPr>
              <a:t>Terminal international de l'aéroport Murtala Muhammed temporairement fermé.</a:t>
            </a:r>
            <a:endParaRPr lang="en-US" sz="1250" dirty="0"/>
          </a:p>
        </p:txBody>
      </p:sp>
      <p:sp>
        <p:nvSpPr>
          <p:cNvPr id="12" name="Shape 7"/>
          <p:cNvSpPr/>
          <p:nvPr/>
        </p:nvSpPr>
        <p:spPr>
          <a:xfrm>
            <a:off x="548640" y="3392424"/>
            <a:ext cx="310896" cy="310896"/>
          </a:xfrm>
          <a:prstGeom prst="ellipse">
            <a:avLst/>
          </a:prstGeom>
          <a:solidFill>
            <a:srgbClr val="EAF3F7"/>
          </a:solidFill>
          <a:ln/>
        </p:spPr>
      </p:sp>
      <p:pic>
        <p:nvPicPr>
          <p:cNvPr id="13" name="Image 3" descr="preencoded.png">    </p:cNvPr>
          <p:cNvPicPr>
            <a:picLocks noChangeAspect="1"/>
          </p:cNvPicPr>
          <p:nvPr/>
        </p:nvPicPr>
        <p:blipFill>
          <a:blip r:embed="rId4"/>
          <a:stretch>
            <a:fillRect/>
          </a:stretch>
        </p:blipFill>
        <p:spPr>
          <a:xfrm>
            <a:off x="621792" y="3465576"/>
            <a:ext cx="164592" cy="164592"/>
          </a:xfrm>
          <a:prstGeom prst="rect">
            <a:avLst/>
          </a:prstGeom>
        </p:spPr>
      </p:pic>
      <p:sp>
        <p:nvSpPr>
          <p:cNvPr id="14" name="Text 8"/>
          <p:cNvSpPr/>
          <p:nvPr/>
        </p:nvSpPr>
        <p:spPr>
          <a:xfrm>
            <a:off x="987552" y="3337560"/>
            <a:ext cx="4956048" cy="640080"/>
          </a:xfrm>
          <a:prstGeom prst="rect">
            <a:avLst/>
          </a:prstGeom>
          <a:noFill/>
          <a:ln/>
        </p:spPr>
        <p:txBody>
          <a:bodyPr wrap="square" lIns="0" tIns="0" rIns="0" bIns="0" rtlCol="0" anchor="ctr"/>
          <a:lstStyle/>
          <a:p>
            <a:pPr indent="0" marL="0">
              <a:lnSpc>
                <a:spcPts val="1600"/>
              </a:lnSpc>
              <a:buNone/>
            </a:pPr>
            <a:r>
              <a:rPr lang="en-US" sz="1250" dirty="0">
                <a:solidFill>
                  <a:srgbClr val="1A2433"/>
                </a:solidFill>
                <a:latin typeface="Calibri" pitchFamily="34" charset="0"/>
                <a:ea typeface="Calibri" pitchFamily="34" charset="-122"/>
                <a:cs typeface="Calibri" pitchFamily="34" charset="-120"/>
              </a:rPr>
              <a:t>Aucun décès signalé à ce stade, selon les autorités de l'État de Lagos.</a:t>
            </a:r>
            <a:endParaRPr lang="en-US" sz="1250" dirty="0"/>
          </a:p>
        </p:txBody>
      </p:sp>
      <p:sp>
        <p:nvSpPr>
          <p:cNvPr id="15" name="Shape 9"/>
          <p:cNvSpPr/>
          <p:nvPr/>
        </p:nvSpPr>
        <p:spPr>
          <a:xfrm>
            <a:off x="548640" y="5349240"/>
            <a:ext cx="5394960" cy="960120"/>
          </a:xfrm>
          <a:prstGeom prst="roundRect">
            <a:avLst>
              <a:gd name="adj" fmla="val 7619"/>
            </a:avLst>
          </a:prstGeom>
          <a:solidFill>
            <a:srgbClr val="F4F8FA"/>
          </a:solidFill>
          <a:ln/>
        </p:spPr>
      </p:sp>
      <p:sp>
        <p:nvSpPr>
          <p:cNvPr id="16" name="Text 10"/>
          <p:cNvSpPr/>
          <p:nvPr/>
        </p:nvSpPr>
        <p:spPr>
          <a:xfrm>
            <a:off x="777240" y="5349240"/>
            <a:ext cx="1554480" cy="960120"/>
          </a:xfrm>
          <a:prstGeom prst="rect">
            <a:avLst/>
          </a:prstGeom>
          <a:noFill/>
          <a:ln/>
        </p:spPr>
        <p:txBody>
          <a:bodyPr wrap="square" lIns="0" tIns="0" rIns="0" bIns="0" rtlCol="0" anchor="ctr"/>
          <a:lstStyle/>
          <a:p>
            <a:pPr indent="0" marL="0">
              <a:buNone/>
            </a:pPr>
            <a:r>
              <a:rPr lang="en-US" sz="2600" b="1" dirty="0">
                <a:solidFill>
                  <a:srgbClr val="065A82"/>
                </a:solidFill>
                <a:latin typeface="Cambria" pitchFamily="34" charset="0"/>
                <a:ea typeface="Cambria" pitchFamily="34" charset="-122"/>
                <a:cs typeface="Cambria" pitchFamily="34" charset="-120"/>
              </a:rPr>
              <a:t>0</a:t>
            </a:r>
            <a:endParaRPr lang="en-US" sz="2600" dirty="0"/>
          </a:p>
        </p:txBody>
      </p:sp>
      <p:sp>
        <p:nvSpPr>
          <p:cNvPr id="17" name="Text 11"/>
          <p:cNvSpPr/>
          <p:nvPr/>
        </p:nvSpPr>
        <p:spPr>
          <a:xfrm>
            <a:off x="2286000" y="5349240"/>
            <a:ext cx="3474720" cy="960120"/>
          </a:xfrm>
          <a:prstGeom prst="rect">
            <a:avLst/>
          </a:prstGeom>
          <a:noFill/>
          <a:ln/>
        </p:spPr>
        <p:txBody>
          <a:bodyPr wrap="square" lIns="0" tIns="0" rIns="0" bIns="0" rtlCol="0" anchor="ctr"/>
          <a:lstStyle/>
          <a:p>
            <a:pPr indent="0" marL="0">
              <a:lnSpc>
                <a:spcPts val="1300"/>
              </a:lnSpc>
              <a:buNone/>
            </a:pPr>
            <a:r>
              <a:rPr lang="en-US" sz="1100" dirty="0">
                <a:solidFill>
                  <a:srgbClr val="5B6B79"/>
                </a:solidFill>
                <a:latin typeface="Calibri" pitchFamily="34" charset="0"/>
                <a:ea typeface="Calibri" pitchFamily="34" charset="-122"/>
                <a:cs typeface="Calibri" pitchFamily="34" charset="-120"/>
              </a:rPr>
              <a:t>décès signalé à ce stade à Lagos, selon les autorités locales (2 juillet 2026)</a:t>
            </a:r>
            <a:endParaRPr lang="en-US" sz="1100" dirty="0"/>
          </a:p>
        </p:txBody>
      </p:sp>
      <p:sp>
        <p:nvSpPr>
          <p:cNvPr id="18" name="Text 12"/>
          <p:cNvSpPr/>
          <p:nvPr/>
        </p:nvSpPr>
        <p:spPr>
          <a:xfrm>
            <a:off x="11365992" y="6355080"/>
            <a:ext cx="457200" cy="274320"/>
          </a:xfrm>
          <a:prstGeom prst="rect">
            <a:avLst/>
          </a:prstGeom>
          <a:noFill/>
          <a:ln/>
        </p:spPr>
        <p:txBody>
          <a:bodyPr wrap="square" lIns="0" tIns="0" rIns="0" bIns="0" rtlCol="0" anchor="ctr"/>
          <a:lstStyle/>
          <a:p>
            <a:pPr algn="r" indent="0" marL="0">
              <a:buNone/>
            </a:pPr>
            <a:r>
              <a:rPr lang="en-US" sz="1000" dirty="0">
                <a:solidFill>
                  <a:srgbClr val="5B6B79"/>
                </a:solidFill>
                <a:latin typeface="Calibri" pitchFamily="34" charset="0"/>
                <a:ea typeface="Calibri" pitchFamily="34" charset="-122"/>
                <a:cs typeface="Calibri" pitchFamily="34" charset="-120"/>
              </a:rPr>
              <a:t>10</a:t>
            </a:r>
            <a:endParaRPr lang="en-US" sz="1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EAF3F7"/>
        </a:solidFill>
      </p:bgPr>
    </p:bg>
    <p:spTree>
      <p:nvGrpSpPr>
        <p:cNvPr id="1" name=""/>
        <p:cNvGrpSpPr/>
        <p:nvPr/>
      </p:nvGrpSpPr>
      <p:grpSpPr>
        <a:xfrm>
          <a:off x="0" y="0"/>
          <a:ext cx="0" cy="0"/>
          <a:chOff x="0" y="0"/>
          <a:chExt cx="0" cy="0"/>
        </a:xfrm>
      </p:grpSpPr>
      <p:sp>
        <p:nvSpPr>
          <p:cNvPr id="2" name="Text 0"/>
          <p:cNvSpPr/>
          <p:nvPr/>
        </p:nvSpPr>
        <p:spPr>
          <a:xfrm>
            <a:off x="548640" y="411480"/>
            <a:ext cx="8229600" cy="320040"/>
          </a:xfrm>
          <a:prstGeom prst="rect">
            <a:avLst/>
          </a:prstGeom>
          <a:noFill/>
          <a:ln/>
        </p:spPr>
        <p:txBody>
          <a:bodyPr wrap="square" lIns="0" tIns="0" rIns="0" bIns="0" rtlCol="0" anchor="ctr"/>
          <a:lstStyle/>
          <a:p>
            <a:pPr algn="l" indent="0" marL="0">
              <a:buNone/>
            </a:pPr>
            <a:r>
              <a:rPr lang="en-US" sz="1200" b="1" spc="200" kern="0" dirty="0">
                <a:solidFill>
                  <a:srgbClr val="1C7293"/>
                </a:solidFill>
                <a:latin typeface="Calibri" pitchFamily="34" charset="0"/>
                <a:ea typeface="Calibri" pitchFamily="34" charset="-122"/>
                <a:cs typeface="Calibri" pitchFamily="34" charset="-120"/>
              </a:rPr>
              <a:t>POUR ALLER PLUS LOIN</a:t>
            </a:r>
            <a:endParaRPr lang="en-US" sz="1200" dirty="0"/>
          </a:p>
        </p:txBody>
      </p:sp>
      <p:sp>
        <p:nvSpPr>
          <p:cNvPr id="3" name="Text 1"/>
          <p:cNvSpPr/>
          <p:nvPr/>
        </p:nvSpPr>
        <p:spPr>
          <a:xfrm>
            <a:off x="548640" y="731520"/>
            <a:ext cx="10515600" cy="640080"/>
          </a:xfrm>
          <a:prstGeom prst="rect">
            <a:avLst/>
          </a:prstGeom>
          <a:noFill/>
          <a:ln/>
        </p:spPr>
        <p:txBody>
          <a:bodyPr wrap="square" lIns="0" tIns="0" rIns="0" bIns="0" rtlCol="0" anchor="ctr"/>
          <a:lstStyle/>
          <a:p>
            <a:pPr indent="0" marL="0">
              <a:buNone/>
            </a:pPr>
            <a:r>
              <a:rPr lang="en-US" sz="2200" b="1" dirty="0">
                <a:solidFill>
                  <a:srgbClr val="1A2433"/>
                </a:solidFill>
                <a:latin typeface="Cambria" pitchFamily="34" charset="0"/>
                <a:ea typeface="Cambria" pitchFamily="34" charset="-122"/>
                <a:cs typeface="Cambria" pitchFamily="34" charset="-120"/>
              </a:rPr>
              <a:t>Reportages vidéo sur les inondations en Afrique de l'Ouest</a:t>
            </a:r>
            <a:endParaRPr lang="en-US" sz="2200" dirty="0"/>
          </a:p>
        </p:txBody>
      </p:sp>
      <p:sp>
        <p:nvSpPr>
          <p:cNvPr id="4" name="Text 2"/>
          <p:cNvSpPr/>
          <p:nvPr/>
        </p:nvSpPr>
        <p:spPr>
          <a:xfrm>
            <a:off x="548640" y="1280160"/>
            <a:ext cx="9144000" cy="320040"/>
          </a:xfrm>
          <a:prstGeom prst="rect">
            <a:avLst/>
          </a:prstGeom>
          <a:noFill/>
          <a:ln/>
        </p:spPr>
        <p:txBody>
          <a:bodyPr wrap="square" lIns="0" tIns="0" rIns="0" bIns="0" rtlCol="0" anchor="ctr"/>
          <a:lstStyle/>
          <a:p>
            <a:pPr indent="0" marL="0">
              <a:buNone/>
            </a:pPr>
            <a:r>
              <a:rPr lang="en-US" sz="1150" i="1" dirty="0">
                <a:solidFill>
                  <a:srgbClr val="5B6B79"/>
                </a:solidFill>
                <a:latin typeface="Calibri" pitchFamily="34" charset="0"/>
                <a:ea typeface="Calibri" pitchFamily="34" charset="-122"/>
                <a:cs typeface="Calibri" pitchFamily="34" charset="-120"/>
              </a:rPr>
              <a:t>Cliquez sur une vignette pour ouvrir le reportage correspondant.</a:t>
            </a:r>
            <a:endParaRPr lang="en-US" sz="1150" dirty="0"/>
          </a:p>
        </p:txBody>
      </p:sp>
      <p:sp>
        <p:nvSpPr>
          <p:cNvPr id="5" name="Shape 3">
            <a:hlinkClick r:id="rId1" tooltip=""/>
          </p:cNvPr>
          <p:cNvSpPr/>
          <p:nvPr/>
        </p:nvSpPr>
        <p:spPr>
          <a:xfrm>
            <a:off x="434340" y="1965960"/>
            <a:ext cx="2103120" cy="2926080"/>
          </a:xfrm>
          <a:prstGeom prst="roundRect">
            <a:avLst>
              <a:gd name="adj" fmla="val 3478"/>
            </a:avLst>
          </a:prstGeom>
          <a:solidFill>
            <a:srgbClr val="065A82"/>
          </a:solidFill>
          <a:ln/>
          <a:effectLst>
            <a:outerShdw sx="100000" sy="100000" kx="0" ky="0" algn="bl" rotWithShape="0" blurRad="101600" dist="25400" dir="5400000">
              <a:srgbClr val="000000">
                <a:alpha val="10000"/>
              </a:srgbClr>
            </a:outerShdw>
          </a:effectLst>
        </p:spPr>
      </p:sp>
      <p:sp>
        <p:nvSpPr>
          <p:cNvPr id="6" name="Shape 4"/>
          <p:cNvSpPr/>
          <p:nvPr/>
        </p:nvSpPr>
        <p:spPr>
          <a:xfrm>
            <a:off x="1120140" y="2423160"/>
            <a:ext cx="731520" cy="731520"/>
          </a:xfrm>
          <a:prstGeom prst="ellipse">
            <a:avLst/>
          </a:prstGeom>
          <a:solidFill>
            <a:srgbClr val="1C7293"/>
          </a:solidFill>
          <a:ln/>
        </p:spPr>
      </p:sp>
      <p:pic>
        <p:nvPicPr>
          <p:cNvPr id="7" name="Image 0" descr="preencoded.png">    </p:cNvPr>
          <p:cNvPicPr>
            <a:picLocks noChangeAspect="1"/>
          </p:cNvPicPr>
          <p:nvPr/>
        </p:nvPicPr>
        <p:blipFill>
          <a:blip r:embed="rId2"/>
          <a:stretch>
            <a:fillRect/>
          </a:stretch>
        </p:blipFill>
        <p:spPr>
          <a:xfrm>
            <a:off x="1303020" y="2606040"/>
            <a:ext cx="365760" cy="365760"/>
          </a:xfrm>
          <a:prstGeom prst="rect">
            <a:avLst/>
          </a:prstGeom>
        </p:spPr>
      </p:pic>
      <p:sp>
        <p:nvSpPr>
          <p:cNvPr id="8" name="Text 5"/>
          <p:cNvSpPr/>
          <p:nvPr/>
        </p:nvSpPr>
        <p:spPr>
          <a:xfrm>
            <a:off x="571500" y="3383280"/>
            <a:ext cx="1828800" cy="320040"/>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Côte d'Ivoire</a:t>
            </a:r>
            <a:endParaRPr lang="en-US" sz="1300" dirty="0"/>
          </a:p>
        </p:txBody>
      </p:sp>
      <p:sp>
        <p:nvSpPr>
          <p:cNvPr id="9" name="Text 6"/>
          <p:cNvSpPr/>
          <p:nvPr/>
        </p:nvSpPr>
        <p:spPr>
          <a:xfrm>
            <a:off x="571500" y="3721608"/>
            <a:ext cx="1828800" cy="777240"/>
          </a:xfrm>
          <a:prstGeom prst="rect">
            <a:avLst/>
          </a:prstGeom>
          <a:noFill/>
          <a:ln/>
        </p:spPr>
        <p:txBody>
          <a:bodyPr wrap="square" lIns="0" tIns="0" rIns="0" bIns="0" rtlCol="0" anchor="ctr"/>
          <a:lstStyle/>
          <a:p>
            <a:pPr algn="ctr" indent="0" marL="0">
              <a:lnSpc>
                <a:spcPts val="1200"/>
              </a:lnSpc>
              <a:buNone/>
            </a:pPr>
            <a:r>
              <a:rPr lang="en-US" sz="1000" dirty="0">
                <a:solidFill>
                  <a:srgbClr val="CFE1EA"/>
                </a:solidFill>
                <a:latin typeface="Calibri" pitchFamily="34" charset="0"/>
                <a:ea typeface="Calibri" pitchFamily="34" charset="-122"/>
                <a:cs typeface="Calibri" pitchFamily="34" charset="-120"/>
              </a:rPr>
              <a:t>59 morts en 10 jours d'inondations</a:t>
            </a:r>
            <a:endParaRPr lang="en-US" sz="1000" dirty="0"/>
          </a:p>
        </p:txBody>
      </p:sp>
      <p:sp>
        <p:nvSpPr>
          <p:cNvPr id="10" name="Text 7">
            <a:hlinkClick r:id="rId3" tooltip=""/>
          </p:cNvPr>
          <p:cNvSpPr/>
          <p:nvPr/>
        </p:nvSpPr>
        <p:spPr>
          <a:xfrm>
            <a:off x="571500" y="4526280"/>
            <a:ext cx="1828800" cy="274320"/>
          </a:xfrm>
          <a:prstGeom prst="rect">
            <a:avLst/>
          </a:prstGeom>
          <a:noFill/>
          <a:ln/>
        </p:spPr>
        <p:txBody>
          <a:bodyPr wrap="square" lIns="0" tIns="0" rIns="0" bIns="0" rtlCol="0" anchor="ctr"/>
          <a:lstStyle/>
          <a:p>
            <a:pPr algn="ctr" indent="0" marL="0">
              <a:buNone/>
            </a:pPr>
            <a:r>
              <a:rPr lang="en-US" sz="900" i="1" u="sng" dirty="0">
                <a:solidFill>
                  <a:srgbClr val="8FB8CC"/>
                </a:solidFill>
                <a:latin typeface="Calibri" pitchFamily="34" charset="0"/>
                <a:ea typeface="Calibri" pitchFamily="34" charset="-122"/>
                <a:cs typeface="Calibri" pitchFamily="34" charset="-120"/>
                <a:hlinkClick r:id="rId3" invalidUrl="" action="" tgtFrame="" tooltip="" history="1" highlightClick="0" endSnd="0">
                  <a:extLst>
                    <a:ext uri="{A12FA001-AC4F-418D-AE19-62706E023703}">
                      <ahyp:hlinkClr xmlns:ahyp="http://schemas.microsoft.com/office/drawing/2018/hyperlinkcolor" val="tx"/>
                    </a:ext>
                  </a:extLst>
                </a:hlinkClick>
              </a:rPr>
              <a:t>France 24</a:t>
            </a:r>
            <a:endParaRPr lang="en-US" sz="900" dirty="0"/>
          </a:p>
        </p:txBody>
      </p:sp>
      <p:sp>
        <p:nvSpPr>
          <p:cNvPr id="11" name="Shape 8">
            <a:hlinkClick r:id="rId4" tooltip=""/>
          </p:cNvPr>
          <p:cNvSpPr/>
          <p:nvPr/>
        </p:nvSpPr>
        <p:spPr>
          <a:xfrm>
            <a:off x="2738628" y="1965960"/>
            <a:ext cx="2103120" cy="2926080"/>
          </a:xfrm>
          <a:prstGeom prst="roundRect">
            <a:avLst>
              <a:gd name="adj" fmla="val 3478"/>
            </a:avLst>
          </a:prstGeom>
          <a:solidFill>
            <a:srgbClr val="065A82"/>
          </a:solidFill>
          <a:ln/>
          <a:effectLst>
            <a:outerShdw sx="100000" sy="100000" kx="0" ky="0" algn="bl" rotWithShape="0" blurRad="101600" dist="25400" dir="5400000">
              <a:srgbClr val="000000">
                <a:alpha val="10000"/>
              </a:srgbClr>
            </a:outerShdw>
          </a:effectLst>
        </p:spPr>
      </p:sp>
      <p:sp>
        <p:nvSpPr>
          <p:cNvPr id="12" name="Shape 9"/>
          <p:cNvSpPr/>
          <p:nvPr/>
        </p:nvSpPr>
        <p:spPr>
          <a:xfrm>
            <a:off x="3424428" y="2423160"/>
            <a:ext cx="731520" cy="731520"/>
          </a:xfrm>
          <a:prstGeom prst="ellipse">
            <a:avLst/>
          </a:prstGeom>
          <a:solidFill>
            <a:srgbClr val="1C7293"/>
          </a:solidFill>
          <a:ln/>
        </p:spPr>
      </p:sp>
      <p:pic>
        <p:nvPicPr>
          <p:cNvPr id="13" name="Image 1" descr="preencoded.png">    </p:cNvPr>
          <p:cNvPicPr>
            <a:picLocks noChangeAspect="1"/>
          </p:cNvPicPr>
          <p:nvPr/>
        </p:nvPicPr>
        <p:blipFill>
          <a:blip r:embed="rId5"/>
          <a:stretch>
            <a:fillRect/>
          </a:stretch>
        </p:blipFill>
        <p:spPr>
          <a:xfrm>
            <a:off x="3607308" y="2606040"/>
            <a:ext cx="365760" cy="365760"/>
          </a:xfrm>
          <a:prstGeom prst="rect">
            <a:avLst/>
          </a:prstGeom>
        </p:spPr>
      </p:pic>
      <p:sp>
        <p:nvSpPr>
          <p:cNvPr id="14" name="Text 10"/>
          <p:cNvSpPr/>
          <p:nvPr/>
        </p:nvSpPr>
        <p:spPr>
          <a:xfrm>
            <a:off x="2875788" y="3383280"/>
            <a:ext cx="1828800" cy="320040"/>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Ghana</a:t>
            </a:r>
            <a:endParaRPr lang="en-US" sz="1300" dirty="0"/>
          </a:p>
        </p:txBody>
      </p:sp>
      <p:sp>
        <p:nvSpPr>
          <p:cNvPr id="15" name="Text 11"/>
          <p:cNvSpPr/>
          <p:nvPr/>
        </p:nvSpPr>
        <p:spPr>
          <a:xfrm>
            <a:off x="2875788" y="3721608"/>
            <a:ext cx="1828800" cy="777240"/>
          </a:xfrm>
          <a:prstGeom prst="rect">
            <a:avLst/>
          </a:prstGeom>
          <a:noFill/>
          <a:ln/>
        </p:spPr>
        <p:txBody>
          <a:bodyPr wrap="square" lIns="0" tIns="0" rIns="0" bIns="0" rtlCol="0" anchor="ctr"/>
          <a:lstStyle/>
          <a:p>
            <a:pPr algn="ctr" indent="0" marL="0">
              <a:lnSpc>
                <a:spcPts val="1200"/>
              </a:lnSpc>
              <a:buNone/>
            </a:pPr>
            <a:r>
              <a:rPr lang="en-US" sz="1000" dirty="0">
                <a:solidFill>
                  <a:srgbClr val="CFE1EA"/>
                </a:solidFill>
                <a:latin typeface="Calibri" pitchFamily="34" charset="0"/>
                <a:ea typeface="Calibri" pitchFamily="34" charset="-122"/>
                <a:cs typeface="Calibri" pitchFamily="34" charset="-120"/>
              </a:rPr>
              <a:t>Accra, une capitale sous les eaux</a:t>
            </a:r>
            <a:endParaRPr lang="en-US" sz="1000" dirty="0"/>
          </a:p>
        </p:txBody>
      </p:sp>
      <p:sp>
        <p:nvSpPr>
          <p:cNvPr id="16" name="Text 12">
            <a:hlinkClick r:id="rId6" tooltip=""/>
          </p:cNvPr>
          <p:cNvSpPr/>
          <p:nvPr/>
        </p:nvSpPr>
        <p:spPr>
          <a:xfrm>
            <a:off x="2875788" y="4526280"/>
            <a:ext cx="1828800" cy="274320"/>
          </a:xfrm>
          <a:prstGeom prst="rect">
            <a:avLst/>
          </a:prstGeom>
          <a:noFill/>
          <a:ln/>
        </p:spPr>
        <p:txBody>
          <a:bodyPr wrap="square" lIns="0" tIns="0" rIns="0" bIns="0" rtlCol="0" anchor="ctr"/>
          <a:lstStyle/>
          <a:p>
            <a:pPr algn="ctr" indent="0" marL="0">
              <a:buNone/>
            </a:pPr>
            <a:r>
              <a:rPr lang="en-US" sz="900" i="1" u="sng" dirty="0">
                <a:solidFill>
                  <a:srgbClr val="8FB8CC"/>
                </a:solidFill>
                <a:latin typeface="Calibri" pitchFamily="34" charset="0"/>
                <a:ea typeface="Calibri" pitchFamily="34" charset="-122"/>
                <a:cs typeface="Calibri" pitchFamily="34" charset="-120"/>
                <a:hlinkClick r:id="rId6" invalidUrl="" action="" tgtFrame="" tooltip="" history="1" highlightClick="0" endSnd="0">
                  <a:extLst>
                    <a:ext uri="{A12FA001-AC4F-418D-AE19-62706E023703}">
                      <ahyp:hlinkClr xmlns:ahyp="http://schemas.microsoft.com/office/drawing/2018/hyperlinkcolor" val="tx"/>
                    </a:ext>
                  </a:extLst>
                </a:hlinkClick>
              </a:rPr>
              <a:t>AM Show / GBC</a:t>
            </a:r>
            <a:endParaRPr lang="en-US" sz="900" dirty="0"/>
          </a:p>
        </p:txBody>
      </p:sp>
      <p:sp>
        <p:nvSpPr>
          <p:cNvPr id="17" name="Shape 13">
            <a:hlinkClick r:id="rId7" tooltip=""/>
          </p:cNvPr>
          <p:cNvSpPr/>
          <p:nvPr/>
        </p:nvSpPr>
        <p:spPr>
          <a:xfrm>
            <a:off x="5042916" y="1965960"/>
            <a:ext cx="2103120" cy="2926080"/>
          </a:xfrm>
          <a:prstGeom prst="roundRect">
            <a:avLst>
              <a:gd name="adj" fmla="val 3478"/>
            </a:avLst>
          </a:prstGeom>
          <a:solidFill>
            <a:srgbClr val="065A82"/>
          </a:solidFill>
          <a:ln/>
          <a:effectLst>
            <a:outerShdw sx="100000" sy="100000" kx="0" ky="0" algn="bl" rotWithShape="0" blurRad="101600" dist="25400" dir="5400000">
              <a:srgbClr val="000000">
                <a:alpha val="10000"/>
              </a:srgbClr>
            </a:outerShdw>
          </a:effectLst>
        </p:spPr>
      </p:sp>
      <p:sp>
        <p:nvSpPr>
          <p:cNvPr id="18" name="Shape 14"/>
          <p:cNvSpPr/>
          <p:nvPr/>
        </p:nvSpPr>
        <p:spPr>
          <a:xfrm>
            <a:off x="5728716" y="2423160"/>
            <a:ext cx="731520" cy="731520"/>
          </a:xfrm>
          <a:prstGeom prst="ellipse">
            <a:avLst/>
          </a:prstGeom>
          <a:solidFill>
            <a:srgbClr val="1C7293"/>
          </a:solidFill>
          <a:ln/>
        </p:spPr>
      </p:sp>
      <p:pic>
        <p:nvPicPr>
          <p:cNvPr id="19" name="Image 2" descr="preencoded.png">    </p:cNvPr>
          <p:cNvPicPr>
            <a:picLocks noChangeAspect="1"/>
          </p:cNvPicPr>
          <p:nvPr/>
        </p:nvPicPr>
        <p:blipFill>
          <a:blip r:embed="rId8"/>
          <a:stretch>
            <a:fillRect/>
          </a:stretch>
        </p:blipFill>
        <p:spPr>
          <a:xfrm>
            <a:off x="5911596" y="2606040"/>
            <a:ext cx="365760" cy="365760"/>
          </a:xfrm>
          <a:prstGeom prst="rect">
            <a:avLst/>
          </a:prstGeom>
        </p:spPr>
      </p:pic>
      <p:sp>
        <p:nvSpPr>
          <p:cNvPr id="20" name="Text 15"/>
          <p:cNvSpPr/>
          <p:nvPr/>
        </p:nvSpPr>
        <p:spPr>
          <a:xfrm>
            <a:off x="5180076" y="3383280"/>
            <a:ext cx="1828800" cy="320040"/>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Togo</a:t>
            </a:r>
            <a:endParaRPr lang="en-US" sz="1300" dirty="0"/>
          </a:p>
        </p:txBody>
      </p:sp>
      <p:sp>
        <p:nvSpPr>
          <p:cNvPr id="21" name="Text 16"/>
          <p:cNvSpPr/>
          <p:nvPr/>
        </p:nvSpPr>
        <p:spPr>
          <a:xfrm>
            <a:off x="5180076" y="3721608"/>
            <a:ext cx="1828800" cy="777240"/>
          </a:xfrm>
          <a:prstGeom prst="rect">
            <a:avLst/>
          </a:prstGeom>
          <a:noFill/>
          <a:ln/>
        </p:spPr>
        <p:txBody>
          <a:bodyPr wrap="square" lIns="0" tIns="0" rIns="0" bIns="0" rtlCol="0" anchor="ctr"/>
          <a:lstStyle/>
          <a:p>
            <a:pPr algn="ctr" indent="0" marL="0">
              <a:lnSpc>
                <a:spcPts val="1200"/>
              </a:lnSpc>
              <a:buNone/>
            </a:pPr>
            <a:r>
              <a:rPr lang="en-US" sz="1000" dirty="0">
                <a:solidFill>
                  <a:srgbClr val="CFE1EA"/>
                </a:solidFill>
                <a:latin typeface="Calibri" pitchFamily="34" charset="0"/>
                <a:ea typeface="Calibri" pitchFamily="34" charset="-122"/>
                <a:cs typeface="Calibri" pitchFamily="34" charset="-120"/>
              </a:rPr>
              <a:t>Grand Lomé sous les eaux</a:t>
            </a:r>
            <a:endParaRPr lang="en-US" sz="1000" dirty="0"/>
          </a:p>
        </p:txBody>
      </p:sp>
      <p:sp>
        <p:nvSpPr>
          <p:cNvPr id="22" name="Text 17">
            <a:hlinkClick r:id="rId9" tooltip=""/>
          </p:cNvPr>
          <p:cNvSpPr/>
          <p:nvPr/>
        </p:nvSpPr>
        <p:spPr>
          <a:xfrm>
            <a:off x="5180076" y="4526280"/>
            <a:ext cx="1828800" cy="274320"/>
          </a:xfrm>
          <a:prstGeom prst="rect">
            <a:avLst/>
          </a:prstGeom>
          <a:noFill/>
          <a:ln/>
        </p:spPr>
        <p:txBody>
          <a:bodyPr wrap="square" lIns="0" tIns="0" rIns="0" bIns="0" rtlCol="0" anchor="ctr"/>
          <a:lstStyle/>
          <a:p>
            <a:pPr algn="ctr" indent="0" marL="0">
              <a:buNone/>
            </a:pPr>
            <a:r>
              <a:rPr lang="en-US" sz="900" i="1" u="sng" dirty="0">
                <a:solidFill>
                  <a:srgbClr val="8FB8CC"/>
                </a:solidFill>
                <a:latin typeface="Calibri" pitchFamily="34" charset="0"/>
                <a:ea typeface="Calibri" pitchFamily="34" charset="-122"/>
                <a:cs typeface="Calibri" pitchFamily="34" charset="-120"/>
                <a:hlinkClick r:id="rId9" invalidUrl="" action="" tgtFrame="" tooltip="" history="1" highlightClick="0" endSnd="0">
                  <a:extLst>
                    <a:ext uri="{A12FA001-AC4F-418D-AE19-62706E023703}">
                      <ahyp:hlinkClr xmlns:ahyp="http://schemas.microsoft.com/office/drawing/2018/hyperlinkcolor" val="tx"/>
                    </a:ext>
                  </a:extLst>
                </a:hlinkClick>
              </a:rPr>
              <a:t>TRT Afrika</a:t>
            </a:r>
            <a:endParaRPr lang="en-US" sz="900" dirty="0"/>
          </a:p>
        </p:txBody>
      </p:sp>
      <p:sp>
        <p:nvSpPr>
          <p:cNvPr id="23" name="Shape 18">
            <a:hlinkClick r:id="rId10" tooltip=""/>
          </p:cNvPr>
          <p:cNvSpPr/>
          <p:nvPr/>
        </p:nvSpPr>
        <p:spPr>
          <a:xfrm>
            <a:off x="7347204" y="1965960"/>
            <a:ext cx="2103120" cy="2926080"/>
          </a:xfrm>
          <a:prstGeom prst="roundRect">
            <a:avLst>
              <a:gd name="adj" fmla="val 3478"/>
            </a:avLst>
          </a:prstGeom>
          <a:solidFill>
            <a:srgbClr val="065A82"/>
          </a:solidFill>
          <a:ln/>
          <a:effectLst>
            <a:outerShdw sx="100000" sy="100000" kx="0" ky="0" algn="bl" rotWithShape="0" blurRad="101600" dist="25400" dir="5400000">
              <a:srgbClr val="000000">
                <a:alpha val="10000"/>
              </a:srgbClr>
            </a:outerShdw>
          </a:effectLst>
        </p:spPr>
      </p:sp>
      <p:sp>
        <p:nvSpPr>
          <p:cNvPr id="24" name="Shape 19"/>
          <p:cNvSpPr/>
          <p:nvPr/>
        </p:nvSpPr>
        <p:spPr>
          <a:xfrm>
            <a:off x="8033004" y="2423160"/>
            <a:ext cx="731520" cy="731520"/>
          </a:xfrm>
          <a:prstGeom prst="ellipse">
            <a:avLst/>
          </a:prstGeom>
          <a:solidFill>
            <a:srgbClr val="1C7293"/>
          </a:solidFill>
          <a:ln/>
        </p:spPr>
      </p:sp>
      <p:pic>
        <p:nvPicPr>
          <p:cNvPr id="25" name="Image 3" descr="preencoded.png">    </p:cNvPr>
          <p:cNvPicPr>
            <a:picLocks noChangeAspect="1"/>
          </p:cNvPicPr>
          <p:nvPr/>
        </p:nvPicPr>
        <p:blipFill>
          <a:blip r:embed="rId11"/>
          <a:stretch>
            <a:fillRect/>
          </a:stretch>
        </p:blipFill>
        <p:spPr>
          <a:xfrm>
            <a:off x="8215884" y="2606040"/>
            <a:ext cx="365760" cy="365760"/>
          </a:xfrm>
          <a:prstGeom prst="rect">
            <a:avLst/>
          </a:prstGeom>
        </p:spPr>
      </p:pic>
      <p:sp>
        <p:nvSpPr>
          <p:cNvPr id="26" name="Text 20"/>
          <p:cNvSpPr/>
          <p:nvPr/>
        </p:nvSpPr>
        <p:spPr>
          <a:xfrm>
            <a:off x="7484364" y="3383280"/>
            <a:ext cx="1828800" cy="320040"/>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Bénin</a:t>
            </a:r>
            <a:endParaRPr lang="en-US" sz="1300" dirty="0"/>
          </a:p>
        </p:txBody>
      </p:sp>
      <p:sp>
        <p:nvSpPr>
          <p:cNvPr id="27" name="Text 21"/>
          <p:cNvSpPr/>
          <p:nvPr/>
        </p:nvSpPr>
        <p:spPr>
          <a:xfrm>
            <a:off x="7484364" y="3721608"/>
            <a:ext cx="1828800" cy="777240"/>
          </a:xfrm>
          <a:prstGeom prst="rect">
            <a:avLst/>
          </a:prstGeom>
          <a:noFill/>
          <a:ln/>
        </p:spPr>
        <p:txBody>
          <a:bodyPr wrap="square" lIns="0" tIns="0" rIns="0" bIns="0" rtlCol="0" anchor="ctr"/>
          <a:lstStyle/>
          <a:p>
            <a:pPr algn="ctr" indent="0" marL="0">
              <a:lnSpc>
                <a:spcPts val="1200"/>
              </a:lnSpc>
              <a:buNone/>
            </a:pPr>
            <a:r>
              <a:rPr lang="en-US" sz="1000" dirty="0">
                <a:solidFill>
                  <a:srgbClr val="CFE1EA"/>
                </a:solidFill>
                <a:latin typeface="Calibri" pitchFamily="34" charset="0"/>
                <a:ea typeface="Calibri" pitchFamily="34" charset="-122"/>
                <a:cs typeface="Calibri" pitchFamily="34" charset="-120"/>
              </a:rPr>
              <a:t>Cotonou : la lutte contre les inondations</a:t>
            </a:r>
            <a:endParaRPr lang="en-US" sz="1000" dirty="0"/>
          </a:p>
        </p:txBody>
      </p:sp>
      <p:sp>
        <p:nvSpPr>
          <p:cNvPr id="28" name="Text 22">
            <a:hlinkClick r:id="rId12" tooltip=""/>
          </p:cNvPr>
          <p:cNvSpPr/>
          <p:nvPr/>
        </p:nvSpPr>
        <p:spPr>
          <a:xfrm>
            <a:off x="7484364" y="4526280"/>
            <a:ext cx="1828800" cy="274320"/>
          </a:xfrm>
          <a:prstGeom prst="rect">
            <a:avLst/>
          </a:prstGeom>
          <a:noFill/>
          <a:ln/>
        </p:spPr>
        <p:txBody>
          <a:bodyPr wrap="square" lIns="0" tIns="0" rIns="0" bIns="0" rtlCol="0" anchor="ctr"/>
          <a:lstStyle/>
          <a:p>
            <a:pPr algn="ctr" indent="0" marL="0">
              <a:buNone/>
            </a:pPr>
            <a:r>
              <a:rPr lang="en-US" sz="900" i="1" u="sng" dirty="0">
                <a:solidFill>
                  <a:srgbClr val="8FB8CC"/>
                </a:solidFill>
                <a:latin typeface="Calibri" pitchFamily="34" charset="0"/>
                <a:ea typeface="Calibri" pitchFamily="34" charset="-122"/>
                <a:cs typeface="Calibri" pitchFamily="34" charset="-120"/>
                <a:hlinkClick r:id="rId12" invalidUrl="" action="" tgtFrame="" tooltip="" history="1" highlightClick="0" endSnd="0">
                  <a:extLst>
                    <a:ext uri="{A12FA001-AC4F-418D-AE19-62706E023703}">
                      <ahyp:hlinkClr xmlns:ahyp="http://schemas.microsoft.com/office/drawing/2018/hyperlinkcolor" val="tx"/>
                    </a:ext>
                  </a:extLst>
                </a:hlinkClick>
              </a:rPr>
              <a:t>Reportage</a:t>
            </a:r>
            <a:endParaRPr lang="en-US" sz="900" dirty="0"/>
          </a:p>
        </p:txBody>
      </p:sp>
      <p:sp>
        <p:nvSpPr>
          <p:cNvPr id="29" name="Shape 23">
            <a:hlinkClick r:id="rId13" tooltip=""/>
          </p:cNvPr>
          <p:cNvSpPr/>
          <p:nvPr/>
        </p:nvSpPr>
        <p:spPr>
          <a:xfrm>
            <a:off x="9651492" y="1965960"/>
            <a:ext cx="2103120" cy="2926080"/>
          </a:xfrm>
          <a:prstGeom prst="roundRect">
            <a:avLst>
              <a:gd name="adj" fmla="val 3478"/>
            </a:avLst>
          </a:prstGeom>
          <a:solidFill>
            <a:srgbClr val="065A82"/>
          </a:solidFill>
          <a:ln/>
          <a:effectLst>
            <a:outerShdw sx="100000" sy="100000" kx="0" ky="0" algn="bl" rotWithShape="0" blurRad="101600" dist="25400" dir="5400000">
              <a:srgbClr val="000000">
                <a:alpha val="10000"/>
              </a:srgbClr>
            </a:outerShdw>
          </a:effectLst>
        </p:spPr>
      </p:sp>
      <p:sp>
        <p:nvSpPr>
          <p:cNvPr id="30" name="Shape 24"/>
          <p:cNvSpPr/>
          <p:nvPr/>
        </p:nvSpPr>
        <p:spPr>
          <a:xfrm>
            <a:off x="10337292" y="2423160"/>
            <a:ext cx="731520" cy="731520"/>
          </a:xfrm>
          <a:prstGeom prst="ellipse">
            <a:avLst/>
          </a:prstGeom>
          <a:solidFill>
            <a:srgbClr val="1C7293"/>
          </a:solidFill>
          <a:ln/>
        </p:spPr>
      </p:sp>
      <p:pic>
        <p:nvPicPr>
          <p:cNvPr id="31" name="Image 4" descr="preencoded.png">    </p:cNvPr>
          <p:cNvPicPr>
            <a:picLocks noChangeAspect="1"/>
          </p:cNvPicPr>
          <p:nvPr/>
        </p:nvPicPr>
        <p:blipFill>
          <a:blip r:embed="rId14"/>
          <a:stretch>
            <a:fillRect/>
          </a:stretch>
        </p:blipFill>
        <p:spPr>
          <a:xfrm>
            <a:off x="10520172" y="2606040"/>
            <a:ext cx="365760" cy="365760"/>
          </a:xfrm>
          <a:prstGeom prst="rect">
            <a:avLst/>
          </a:prstGeom>
        </p:spPr>
      </p:pic>
      <p:sp>
        <p:nvSpPr>
          <p:cNvPr id="32" name="Text 25"/>
          <p:cNvSpPr/>
          <p:nvPr/>
        </p:nvSpPr>
        <p:spPr>
          <a:xfrm>
            <a:off x="9788652" y="3383280"/>
            <a:ext cx="1828800" cy="320040"/>
          </a:xfrm>
          <a:prstGeom prst="rect">
            <a:avLst/>
          </a:prstGeom>
          <a:noFill/>
          <a:ln/>
        </p:spPr>
        <p:txBody>
          <a:bodyPr wrap="square" lIns="0" tIns="0" rIns="0" bIns="0" rtlCol="0" anchor="ctr"/>
          <a:lstStyle/>
          <a:p>
            <a:pPr algn="ctr" indent="0" marL="0">
              <a:buNone/>
            </a:pPr>
            <a:r>
              <a:rPr lang="en-US" sz="1300" b="1" dirty="0">
                <a:solidFill>
                  <a:srgbClr val="FFFFFF"/>
                </a:solidFill>
                <a:latin typeface="Calibri" pitchFamily="34" charset="0"/>
                <a:ea typeface="Calibri" pitchFamily="34" charset="-122"/>
                <a:cs typeface="Calibri" pitchFamily="34" charset="-120"/>
              </a:rPr>
              <a:t>Nigéria</a:t>
            </a:r>
            <a:endParaRPr lang="en-US" sz="1300" dirty="0"/>
          </a:p>
        </p:txBody>
      </p:sp>
      <p:sp>
        <p:nvSpPr>
          <p:cNvPr id="33" name="Text 26"/>
          <p:cNvSpPr/>
          <p:nvPr/>
        </p:nvSpPr>
        <p:spPr>
          <a:xfrm>
            <a:off x="9788652" y="3721608"/>
            <a:ext cx="1828800" cy="777240"/>
          </a:xfrm>
          <a:prstGeom prst="rect">
            <a:avLst/>
          </a:prstGeom>
          <a:noFill/>
          <a:ln/>
        </p:spPr>
        <p:txBody>
          <a:bodyPr wrap="square" lIns="0" tIns="0" rIns="0" bIns="0" rtlCol="0" anchor="ctr"/>
          <a:lstStyle/>
          <a:p>
            <a:pPr algn="ctr" indent="0" marL="0">
              <a:lnSpc>
                <a:spcPts val="1200"/>
              </a:lnSpc>
              <a:buNone/>
            </a:pPr>
            <a:r>
              <a:rPr lang="en-US" sz="1000" dirty="0">
                <a:solidFill>
                  <a:srgbClr val="CFE1EA"/>
                </a:solidFill>
                <a:latin typeface="Calibri" pitchFamily="34" charset="0"/>
                <a:ea typeface="Calibri" pitchFamily="34" charset="-122"/>
                <a:cs typeface="Calibri" pitchFamily="34" charset="-120"/>
              </a:rPr>
              <a:t>Lagos, quartiers submergés</a:t>
            </a:r>
            <a:endParaRPr lang="en-US" sz="1000" dirty="0"/>
          </a:p>
        </p:txBody>
      </p:sp>
      <p:sp>
        <p:nvSpPr>
          <p:cNvPr id="34" name="Text 27">
            <a:hlinkClick r:id="rId15" tooltip=""/>
          </p:cNvPr>
          <p:cNvSpPr/>
          <p:nvPr/>
        </p:nvSpPr>
        <p:spPr>
          <a:xfrm>
            <a:off x="9788652" y="4526280"/>
            <a:ext cx="1828800" cy="274320"/>
          </a:xfrm>
          <a:prstGeom prst="rect">
            <a:avLst/>
          </a:prstGeom>
          <a:noFill/>
          <a:ln/>
        </p:spPr>
        <p:txBody>
          <a:bodyPr wrap="square" lIns="0" tIns="0" rIns="0" bIns="0" rtlCol="0" anchor="ctr"/>
          <a:lstStyle/>
          <a:p>
            <a:pPr algn="ctr" indent="0" marL="0">
              <a:buNone/>
            </a:pPr>
            <a:r>
              <a:rPr lang="en-US" sz="900" i="1" u="sng" dirty="0">
                <a:solidFill>
                  <a:srgbClr val="8FB8CC"/>
                </a:solidFill>
                <a:latin typeface="Calibri" pitchFamily="34" charset="0"/>
                <a:ea typeface="Calibri" pitchFamily="34" charset="-122"/>
                <a:cs typeface="Calibri" pitchFamily="34" charset="-120"/>
                <a:hlinkClick r:id="rId15" invalidUrl="" action="" tgtFrame="" tooltip="" history="1" highlightClick="0" endSnd="0">
                  <a:extLst>
                    <a:ext uri="{A12FA001-AC4F-418D-AE19-62706E023703}">
                      <ahyp:hlinkClr xmlns:ahyp="http://schemas.microsoft.com/office/drawing/2018/hyperlinkcolor" val="tx"/>
                    </a:ext>
                  </a:extLst>
                </a:hlinkClick>
              </a:rPr>
              <a:t>Reportage</a:t>
            </a:r>
            <a:endParaRPr lang="en-US" sz="900" dirty="0"/>
          </a:p>
        </p:txBody>
      </p:sp>
      <p:sp>
        <p:nvSpPr>
          <p:cNvPr id="35" name="Text 28"/>
          <p:cNvSpPr/>
          <p:nvPr/>
        </p:nvSpPr>
        <p:spPr>
          <a:xfrm>
            <a:off x="548640" y="6172200"/>
            <a:ext cx="10058400" cy="320040"/>
          </a:xfrm>
          <a:prstGeom prst="rect">
            <a:avLst/>
          </a:prstGeom>
          <a:noFill/>
          <a:ln/>
        </p:spPr>
        <p:txBody>
          <a:bodyPr wrap="square" lIns="0" tIns="0" rIns="0" bIns="0" rtlCol="0" anchor="ctr"/>
          <a:lstStyle/>
          <a:p>
            <a:pPr indent="0" marL="0">
              <a:buNone/>
            </a:pPr>
            <a:r>
              <a:rPr lang="en-US" sz="900" dirty="0">
                <a:solidFill>
                  <a:srgbClr val="5B6B79"/>
                </a:solidFill>
                <a:latin typeface="Calibri" pitchFamily="34" charset="0"/>
                <a:ea typeface="Calibri" pitchFamily="34" charset="-122"/>
                <a:cs typeface="Calibri" pitchFamily="34" charset="-120"/>
              </a:rPr>
              <a:t>Vidéos hébergées par des médias tiers (France 24, chaînes nationales, TRT Afrika). Liens ouverts dans le navigateur par défaut.</a:t>
            </a:r>
            <a:endParaRPr lang="en-US" sz="900" dirty="0"/>
          </a:p>
        </p:txBody>
      </p:sp>
      <p:sp>
        <p:nvSpPr>
          <p:cNvPr id="36" name="Text 29"/>
          <p:cNvSpPr/>
          <p:nvPr/>
        </p:nvSpPr>
        <p:spPr>
          <a:xfrm>
            <a:off x="11365992" y="6355080"/>
            <a:ext cx="457200" cy="274320"/>
          </a:xfrm>
          <a:prstGeom prst="rect">
            <a:avLst/>
          </a:prstGeom>
          <a:noFill/>
          <a:ln/>
        </p:spPr>
        <p:txBody>
          <a:bodyPr wrap="square" lIns="0" tIns="0" rIns="0" bIns="0" rtlCol="0" anchor="ctr"/>
          <a:lstStyle/>
          <a:p>
            <a:pPr algn="r" indent="0" marL="0">
              <a:buNone/>
            </a:pPr>
            <a:r>
              <a:rPr lang="en-US" sz="1000" dirty="0">
                <a:solidFill>
                  <a:srgbClr val="5B6B79"/>
                </a:solidFill>
                <a:latin typeface="Calibri" pitchFamily="34" charset="0"/>
                <a:ea typeface="Calibri" pitchFamily="34" charset="-122"/>
                <a:cs typeface="Calibri" pitchFamily="34" charset="-120"/>
              </a:rPr>
              <a:t>11</a:t>
            </a:r>
            <a:endParaRPr lang="en-US" sz="1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12193B"/>
        </a:solidFill>
      </p:bgPr>
    </p:bg>
    <p:spTree>
      <p:nvGrpSpPr>
        <p:cNvPr id="1" name=""/>
        <p:cNvGrpSpPr/>
        <p:nvPr/>
      </p:nvGrpSpPr>
      <p:grpSpPr>
        <a:xfrm>
          <a:off x="0" y="0"/>
          <a:ext cx="0" cy="0"/>
          <a:chOff x="0" y="0"/>
          <a:chExt cx="0" cy="0"/>
        </a:xfrm>
      </p:grpSpPr>
      <p:sp>
        <p:nvSpPr>
          <p:cNvPr id="2" name="Shape 0"/>
          <p:cNvSpPr/>
          <p:nvPr/>
        </p:nvSpPr>
        <p:spPr>
          <a:xfrm>
            <a:off x="-1828800" y="4114800"/>
            <a:ext cx="5029200" cy="5029200"/>
          </a:xfrm>
          <a:prstGeom prst="ellipse">
            <a:avLst/>
          </a:prstGeom>
          <a:solidFill>
            <a:srgbClr val="065A82">
              <a:alpha val="40000"/>
            </a:srgbClr>
          </a:solidFill>
          <a:ln/>
        </p:spPr>
      </p:sp>
      <p:sp>
        <p:nvSpPr>
          <p:cNvPr id="3" name="Shape 1"/>
          <p:cNvSpPr/>
          <p:nvPr/>
        </p:nvSpPr>
        <p:spPr>
          <a:xfrm>
            <a:off x="9902952" y="-1828800"/>
            <a:ext cx="4114800" cy="4114800"/>
          </a:xfrm>
          <a:prstGeom prst="ellipse">
            <a:avLst/>
          </a:prstGeom>
          <a:solidFill>
            <a:srgbClr val="1C7293">
              <a:alpha val="35000"/>
            </a:srgbClr>
          </a:solidFill>
          <a:ln/>
        </p:spPr>
      </p:sp>
      <p:sp>
        <p:nvSpPr>
          <p:cNvPr id="4" name="Shape 2"/>
          <p:cNvSpPr/>
          <p:nvPr/>
        </p:nvSpPr>
        <p:spPr>
          <a:xfrm>
            <a:off x="5682996" y="822960"/>
            <a:ext cx="822960" cy="822960"/>
          </a:xfrm>
          <a:prstGeom prst="ellipse">
            <a:avLst/>
          </a:prstGeom>
          <a:solidFill>
            <a:srgbClr val="1C7293"/>
          </a:solidFill>
          <a:ln/>
        </p:spPr>
      </p:sp>
      <p:pic>
        <p:nvPicPr>
          <p:cNvPr id="5" name="Image 0" descr="preencoded.png">    </p:cNvPr>
          <p:cNvPicPr>
            <a:picLocks noChangeAspect="1"/>
          </p:cNvPicPr>
          <p:nvPr/>
        </p:nvPicPr>
        <p:blipFill>
          <a:blip r:embed="rId1"/>
          <a:stretch>
            <a:fillRect/>
          </a:stretch>
        </p:blipFill>
        <p:spPr>
          <a:xfrm>
            <a:off x="5913425" y="1053389"/>
            <a:ext cx="362102" cy="362102"/>
          </a:xfrm>
          <a:prstGeom prst="rect">
            <a:avLst/>
          </a:prstGeom>
        </p:spPr>
      </p:pic>
      <p:sp>
        <p:nvSpPr>
          <p:cNvPr id="6" name="Text 3"/>
          <p:cNvSpPr/>
          <p:nvPr/>
        </p:nvSpPr>
        <p:spPr>
          <a:xfrm>
            <a:off x="1188720" y="1965960"/>
            <a:ext cx="9784080" cy="1645920"/>
          </a:xfrm>
          <a:prstGeom prst="rect">
            <a:avLst/>
          </a:prstGeom>
          <a:noFill/>
          <a:ln/>
        </p:spPr>
        <p:txBody>
          <a:bodyPr wrap="square" lIns="0" tIns="0" rIns="0" bIns="0" rtlCol="0" anchor="ctr"/>
          <a:lstStyle/>
          <a:p>
            <a:pPr algn="ctr" indent="0" marL="0">
              <a:lnSpc>
                <a:spcPts val="3200"/>
              </a:lnSpc>
              <a:buNone/>
            </a:pPr>
            <a:r>
              <a:rPr lang="en-US" sz="2400" i="1" dirty="0">
                <a:solidFill>
                  <a:srgbClr val="FFFFFF"/>
                </a:solidFill>
                <a:latin typeface="Cambria" pitchFamily="34" charset="0"/>
                <a:ea typeface="Cambria" pitchFamily="34" charset="-122"/>
                <a:cs typeface="Cambria" pitchFamily="34" charset="-120"/>
              </a:rPr>
              <a:t>« Restons unis et solidaires. Ensemble, nous surmonterons cette tragédie et reconstruirons avec détermination, dans le respect de la dignité de chaque citoyen. »</a:t>
            </a:r>
            <a:endParaRPr lang="en-US" sz="2400" dirty="0"/>
          </a:p>
        </p:txBody>
      </p:sp>
      <p:sp>
        <p:nvSpPr>
          <p:cNvPr id="7" name="Text 4"/>
          <p:cNvSpPr/>
          <p:nvPr/>
        </p:nvSpPr>
        <p:spPr>
          <a:xfrm>
            <a:off x="1188720" y="3703320"/>
            <a:ext cx="9784080" cy="365760"/>
          </a:xfrm>
          <a:prstGeom prst="rect">
            <a:avLst/>
          </a:prstGeom>
          <a:noFill/>
          <a:ln/>
        </p:spPr>
        <p:txBody>
          <a:bodyPr wrap="square" lIns="0" tIns="0" rIns="0" bIns="0" rtlCol="0" anchor="ctr"/>
          <a:lstStyle/>
          <a:p>
            <a:pPr algn="ctr" indent="0" marL="0">
              <a:buNone/>
            </a:pPr>
            <a:r>
              <a:rPr lang="en-US" sz="1250" b="1" dirty="0">
                <a:solidFill>
                  <a:srgbClr val="AEC4D1"/>
                </a:solidFill>
                <a:latin typeface="Calibri" pitchFamily="34" charset="0"/>
                <a:ea typeface="Calibri" pitchFamily="34" charset="-122"/>
                <a:cs typeface="Calibri" pitchFamily="34" charset="-120"/>
              </a:rPr>
              <a:t>Alassane Ouattara, Président de la République de Côte d'Ivoire</a:t>
            </a:r>
            <a:endParaRPr lang="en-US" sz="1250" dirty="0"/>
          </a:p>
        </p:txBody>
      </p:sp>
      <p:sp>
        <p:nvSpPr>
          <p:cNvPr id="8" name="Shape 5"/>
          <p:cNvSpPr/>
          <p:nvPr/>
        </p:nvSpPr>
        <p:spPr>
          <a:xfrm>
            <a:off x="5545836" y="4434840"/>
            <a:ext cx="1097280" cy="0"/>
          </a:xfrm>
          <a:prstGeom prst="line">
            <a:avLst/>
          </a:prstGeom>
          <a:noFill/>
          <a:ln w="25400">
            <a:solidFill>
              <a:srgbClr val="1C7293"/>
            </a:solidFill>
            <a:prstDash val="solid"/>
          </a:ln>
        </p:spPr>
      </p:sp>
      <p:sp>
        <p:nvSpPr>
          <p:cNvPr id="9" name="Text 6"/>
          <p:cNvSpPr/>
          <p:nvPr/>
        </p:nvSpPr>
        <p:spPr>
          <a:xfrm>
            <a:off x="1554480" y="4663440"/>
            <a:ext cx="9052560" cy="822960"/>
          </a:xfrm>
          <a:prstGeom prst="rect">
            <a:avLst/>
          </a:prstGeom>
          <a:noFill/>
          <a:ln/>
        </p:spPr>
        <p:txBody>
          <a:bodyPr wrap="square" lIns="0" tIns="0" rIns="0" bIns="0" rtlCol="0" anchor="ctr"/>
          <a:lstStyle/>
          <a:p>
            <a:pPr algn="ctr" indent="0" marL="0">
              <a:lnSpc>
                <a:spcPts val="1900"/>
              </a:lnSpc>
              <a:buNone/>
            </a:pPr>
            <a:r>
              <a:rPr lang="en-US" sz="1350" dirty="0">
                <a:solidFill>
                  <a:srgbClr val="C7D9E3"/>
                </a:solidFill>
                <a:latin typeface="Calibri" pitchFamily="34" charset="0"/>
                <a:ea typeface="Calibri" pitchFamily="34" charset="-122"/>
                <a:cs typeface="Calibri" pitchFamily="34" charset="-120"/>
              </a:rPr>
              <a:t>De la Côte d'Ivoire au Ghana, du Togo au Bénin et au Nigéria — solidarité avec toutes les familles touchées par les pluies diluviennes en Afrique de l'Ouest.</a:t>
            </a:r>
            <a:endParaRPr lang="en-US" sz="1350" dirty="0"/>
          </a:p>
        </p:txBody>
      </p:sp>
      <p:sp>
        <p:nvSpPr>
          <p:cNvPr id="10" name="Text 7"/>
          <p:cNvSpPr/>
          <p:nvPr/>
        </p:nvSpPr>
        <p:spPr>
          <a:xfrm>
            <a:off x="548640" y="6400800"/>
            <a:ext cx="10972800" cy="274320"/>
          </a:xfrm>
          <a:prstGeom prst="rect">
            <a:avLst/>
          </a:prstGeom>
          <a:noFill/>
          <a:ln/>
        </p:spPr>
        <p:txBody>
          <a:bodyPr wrap="square" lIns="0" tIns="0" rIns="0" bIns="0" rtlCol="0" anchor="ctr"/>
          <a:lstStyle/>
          <a:p>
            <a:pPr algn="ctr" indent="0" marL="0">
              <a:buNone/>
            </a:pPr>
            <a:r>
              <a:rPr lang="en-US" sz="900" dirty="0">
                <a:solidFill>
                  <a:srgbClr val="8FA4B3"/>
                </a:solidFill>
                <a:latin typeface="Calibri" pitchFamily="34" charset="0"/>
                <a:ea typeface="Calibri" pitchFamily="34" charset="-122"/>
                <a:cs typeface="Calibri" pitchFamily="34" charset="-120"/>
              </a:rPr>
              <a:t>Sources : Présidence de la République de Côte d'Ivoire · AIP · Abidjan.net · France 24 · Al Jazeera · Reuters · Premium Times · Icilome</a:t>
            </a:r>
            <a:endParaRPr lang="en-US" sz="900" dirty="0"/>
          </a:p>
        </p:txBody>
      </p:sp>
      <p:sp>
        <p:nvSpPr>
          <p:cNvPr id="11" name="Text 8"/>
          <p:cNvSpPr/>
          <p:nvPr/>
        </p:nvSpPr>
        <p:spPr>
          <a:xfrm>
            <a:off x="11365992" y="6355080"/>
            <a:ext cx="457200" cy="274320"/>
          </a:xfrm>
          <a:prstGeom prst="rect">
            <a:avLst/>
          </a:prstGeom>
          <a:noFill/>
          <a:ln/>
        </p:spPr>
        <p:txBody>
          <a:bodyPr wrap="square" lIns="0" tIns="0" rIns="0" bIns="0" rtlCol="0" anchor="ctr"/>
          <a:lstStyle/>
          <a:p>
            <a:pPr algn="r" indent="0" marL="0">
              <a:buNone/>
            </a:pPr>
            <a:r>
              <a:rPr lang="en-US" sz="1000" dirty="0">
                <a:solidFill>
                  <a:srgbClr val="5B6B79"/>
                </a:solidFill>
                <a:latin typeface="Calibri" pitchFamily="34" charset="0"/>
                <a:ea typeface="Calibri" pitchFamily="34" charset="-122"/>
                <a:cs typeface="Calibri" pitchFamily="34" charset="-120"/>
              </a:rPr>
              <a:t>12</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11480"/>
            <a:ext cx="8229600" cy="320040"/>
          </a:xfrm>
          <a:prstGeom prst="rect">
            <a:avLst/>
          </a:prstGeom>
          <a:noFill/>
          <a:ln/>
        </p:spPr>
        <p:txBody>
          <a:bodyPr wrap="square" lIns="0" tIns="0" rIns="0" bIns="0" rtlCol="0" anchor="ctr"/>
          <a:lstStyle/>
          <a:p>
            <a:pPr algn="l" indent="0" marL="0">
              <a:buNone/>
            </a:pPr>
            <a:r>
              <a:rPr lang="en-US" sz="1200" b="1" spc="200" kern="0" dirty="0">
                <a:solidFill>
                  <a:srgbClr val="1C7293"/>
                </a:solidFill>
                <a:latin typeface="Calibri" pitchFamily="34" charset="0"/>
                <a:ea typeface="Calibri" pitchFamily="34" charset="-122"/>
                <a:cs typeface="Calibri" pitchFamily="34" charset="-120"/>
              </a:rPr>
              <a:t>CÔTE D'IVOIRE · CONTEXTE</a:t>
            </a:r>
            <a:endParaRPr lang="en-US" sz="1200" dirty="0"/>
          </a:p>
        </p:txBody>
      </p:sp>
      <p:sp>
        <p:nvSpPr>
          <p:cNvPr id="3" name="Text 1"/>
          <p:cNvSpPr/>
          <p:nvPr/>
        </p:nvSpPr>
        <p:spPr>
          <a:xfrm>
            <a:off x="548640" y="731520"/>
            <a:ext cx="6949440" cy="822960"/>
          </a:xfrm>
          <a:prstGeom prst="rect">
            <a:avLst/>
          </a:prstGeom>
          <a:noFill/>
          <a:ln/>
        </p:spPr>
        <p:txBody>
          <a:bodyPr wrap="square" lIns="0" tIns="0" rIns="0" bIns="0" rtlCol="0" anchor="ctr"/>
          <a:lstStyle/>
          <a:p>
            <a:pPr indent="0" marL="0">
              <a:buNone/>
            </a:pPr>
            <a:r>
              <a:rPr lang="en-US" sz="2500" b="1" dirty="0">
                <a:solidFill>
                  <a:srgbClr val="1A2433"/>
                </a:solidFill>
                <a:latin typeface="Cambria" pitchFamily="34" charset="0"/>
                <a:ea typeface="Cambria" pitchFamily="34" charset="-122"/>
                <a:cs typeface="Cambria" pitchFamily="34" charset="-120"/>
              </a:rPr>
              <a:t>Une saison des pluies particulièrement meurtrière</a:t>
            </a:r>
            <a:endParaRPr lang="en-US" sz="2500" dirty="0"/>
          </a:p>
        </p:txBody>
      </p:sp>
      <p:sp>
        <p:nvSpPr>
          <p:cNvPr id="4" name="Text 2"/>
          <p:cNvSpPr/>
          <p:nvPr/>
        </p:nvSpPr>
        <p:spPr>
          <a:xfrm>
            <a:off x="548640" y="1691640"/>
            <a:ext cx="5760720" cy="3017520"/>
          </a:xfrm>
          <a:prstGeom prst="rect">
            <a:avLst/>
          </a:prstGeom>
          <a:noFill/>
          <a:ln/>
        </p:spPr>
        <p:txBody>
          <a:bodyPr wrap="square" lIns="0" tIns="0" rIns="0" bIns="0" rtlCol="0" anchor="ctr"/>
          <a:lstStyle/>
          <a:p>
            <a:pPr indent="0" marL="0">
              <a:lnSpc>
                <a:spcPts val="1900"/>
              </a:lnSpc>
              <a:spcAft>
                <a:spcPts val="1200"/>
              </a:spcAft>
              <a:buNone/>
            </a:pPr>
            <a:r>
              <a:rPr lang="en-US" sz="1350" dirty="0">
                <a:solidFill>
                  <a:srgbClr val="1A2433"/>
                </a:solidFill>
                <a:latin typeface="Calibri" pitchFamily="34" charset="0"/>
                <a:ea typeface="Calibri" pitchFamily="34" charset="-122"/>
                <a:cs typeface="Calibri" pitchFamily="34" charset="-120"/>
              </a:rPr>
              <a:t>Dans la nuit du dimanche 28 au lundi 29 juin 2026, des pluies torrentielles se sont abattues sur le district autonome d'Abidjan, provoquant des inondations et des glissements de terrain dans plusieurs communes.</a:t>
            </a:r>
            <a:endParaRPr lang="en-US" sz="1350" dirty="0"/>
          </a:p>
          <a:p>
            <a:pPr indent="0" marL="0">
              <a:lnSpc>
                <a:spcPts val="1900"/>
              </a:lnSpc>
              <a:spcAft>
                <a:spcPts val="1200"/>
              </a:spcAft>
              <a:buNone/>
            </a:pPr>
            <a:r>
              <a:rPr lang="en-US" sz="1350" dirty="0">
                <a:solidFill>
                  <a:srgbClr val="1A2433"/>
                </a:solidFill>
                <a:latin typeface="Calibri" pitchFamily="34" charset="0"/>
                <a:ea typeface="Calibri" pitchFamily="34" charset="-122"/>
                <a:cs typeface="Calibri" pitchFamily="34" charset="-120"/>
              </a:rPr>
              <a:t>La commune d'Attécoubé concentre le bilan le plus lourd, avec une vingtaine de décès, en partie sur un site précédemment évacué puis réoccupé.</a:t>
            </a:r>
            <a:endParaRPr lang="en-US" sz="1350" dirty="0"/>
          </a:p>
          <a:p>
            <a:pPr indent="0" marL="0">
              <a:lnSpc>
                <a:spcPts val="1900"/>
              </a:lnSpc>
              <a:buNone/>
            </a:pPr>
            <a:r>
              <a:rPr lang="en-US" sz="1350" dirty="0">
                <a:solidFill>
                  <a:srgbClr val="1A2433"/>
                </a:solidFill>
                <a:latin typeface="Calibri" pitchFamily="34" charset="0"/>
                <a:ea typeface="Calibri" pitchFamily="34" charset="-122"/>
                <a:cs typeface="Calibri" pitchFamily="34" charset="-120"/>
              </a:rPr>
              <a:t>Le gouvernement a annoncé la construction de 12 000 logements à Songon et le long de l'autoroute du Nord, pour reloger environ 60 000 personnes exposées au risque d'inondation.</a:t>
            </a:r>
            <a:endParaRPr lang="en-US" sz="1350" dirty="0"/>
          </a:p>
        </p:txBody>
      </p:sp>
      <p:sp>
        <p:nvSpPr>
          <p:cNvPr id="5" name="Shape 3"/>
          <p:cNvSpPr/>
          <p:nvPr/>
        </p:nvSpPr>
        <p:spPr>
          <a:xfrm>
            <a:off x="548640" y="4892040"/>
            <a:ext cx="2743200" cy="1417320"/>
          </a:xfrm>
          <a:prstGeom prst="roundRect">
            <a:avLst>
              <a:gd name="adj" fmla="val 5161"/>
            </a:avLst>
          </a:prstGeom>
          <a:solidFill>
            <a:srgbClr val="F4F8FA"/>
          </a:solidFill>
          <a:ln/>
          <a:effectLst>
            <a:outerShdw sx="100000" sy="100000" kx="0" ky="0" algn="bl" rotWithShape="0" blurRad="101600" dist="25400" dir="5400000">
              <a:srgbClr val="000000">
                <a:alpha val="8000"/>
              </a:srgbClr>
            </a:outerShdw>
          </a:effectLst>
        </p:spPr>
      </p:sp>
      <p:sp>
        <p:nvSpPr>
          <p:cNvPr id="6" name="Text 4"/>
          <p:cNvSpPr/>
          <p:nvPr/>
        </p:nvSpPr>
        <p:spPr>
          <a:xfrm>
            <a:off x="548640" y="4937760"/>
            <a:ext cx="2743200" cy="685800"/>
          </a:xfrm>
          <a:prstGeom prst="rect">
            <a:avLst/>
          </a:prstGeom>
          <a:noFill/>
          <a:ln/>
        </p:spPr>
        <p:txBody>
          <a:bodyPr wrap="square" lIns="0" tIns="0" rIns="0" bIns="0" rtlCol="0" anchor="ctr"/>
          <a:lstStyle/>
          <a:p>
            <a:pPr algn="ctr" indent="0" marL="0">
              <a:buNone/>
            </a:pPr>
            <a:r>
              <a:rPr lang="en-US" sz="4000" b="1" dirty="0">
                <a:solidFill>
                  <a:srgbClr val="065A82"/>
                </a:solidFill>
                <a:latin typeface="Cambria" pitchFamily="34" charset="0"/>
                <a:ea typeface="Cambria" pitchFamily="34" charset="-122"/>
                <a:cs typeface="Cambria" pitchFamily="34" charset="-120"/>
              </a:rPr>
              <a:t>59</a:t>
            </a:r>
            <a:endParaRPr lang="en-US" sz="4000" dirty="0"/>
          </a:p>
        </p:txBody>
      </p:sp>
      <p:sp>
        <p:nvSpPr>
          <p:cNvPr id="7" name="Text 5"/>
          <p:cNvSpPr/>
          <p:nvPr/>
        </p:nvSpPr>
        <p:spPr>
          <a:xfrm>
            <a:off x="685800" y="5623560"/>
            <a:ext cx="2468880" cy="594360"/>
          </a:xfrm>
          <a:prstGeom prst="rect">
            <a:avLst/>
          </a:prstGeom>
          <a:noFill/>
          <a:ln/>
        </p:spPr>
        <p:txBody>
          <a:bodyPr wrap="square" lIns="0" tIns="0" rIns="0" bIns="0" rtlCol="0" anchor="ctr"/>
          <a:lstStyle/>
          <a:p>
            <a:pPr algn="ctr" indent="0" marL="0">
              <a:lnSpc>
                <a:spcPts val="1300"/>
              </a:lnSpc>
              <a:buNone/>
            </a:pPr>
            <a:r>
              <a:rPr lang="en-US" sz="1050" dirty="0">
                <a:solidFill>
                  <a:srgbClr val="5B6B79"/>
                </a:solidFill>
                <a:latin typeface="Calibri" pitchFamily="34" charset="0"/>
                <a:ea typeface="Calibri" pitchFamily="34" charset="-122"/>
                <a:cs typeface="Calibri" pitchFamily="34" charset="-120"/>
              </a:rPr>
              <a:t>décès liés aux inondations depuis mi-mai 2026</a:t>
            </a:r>
            <a:endParaRPr lang="en-US" sz="1050" dirty="0"/>
          </a:p>
        </p:txBody>
      </p:sp>
      <p:pic>
        <p:nvPicPr>
          <p:cNvPr id="8" name="Image 0" descr="/mnt/user-data/uploads/95798852-66898474.jpg">    </p:cNvPr>
          <p:cNvPicPr>
            <a:picLocks noChangeAspect="1"/>
          </p:cNvPicPr>
          <p:nvPr/>
        </p:nvPicPr>
        <p:blipFill>
          <a:blip r:embed="rId1"/>
          <a:srcRect l="0" r="0" t="0" b="0"/>
          <a:stretch/>
        </p:blipFill>
        <p:spPr>
          <a:xfrm>
            <a:off x="6793992" y="1691640"/>
            <a:ext cx="4846320" cy="3634740"/>
          </a:xfrm>
          <a:prstGeom prst="rect">
            <a:avLst/>
          </a:prstGeom>
        </p:spPr>
      </p:pic>
      <p:sp>
        <p:nvSpPr>
          <p:cNvPr id="9" name="Text 6"/>
          <p:cNvSpPr/>
          <p:nvPr/>
        </p:nvSpPr>
        <p:spPr>
          <a:xfrm>
            <a:off x="6793992" y="5399532"/>
            <a:ext cx="4846320" cy="274320"/>
          </a:xfrm>
          <a:prstGeom prst="rect">
            <a:avLst/>
          </a:prstGeom>
          <a:noFill/>
          <a:ln/>
        </p:spPr>
        <p:txBody>
          <a:bodyPr wrap="square" lIns="0" tIns="0" rIns="0" bIns="0" rtlCol="0" anchor="ctr"/>
          <a:lstStyle/>
          <a:p>
            <a:pPr indent="0" marL="0">
              <a:buNone/>
            </a:pPr>
            <a:r>
              <a:rPr lang="en-US" sz="950" i="1" dirty="0">
                <a:solidFill>
                  <a:srgbClr val="5B6B79"/>
                </a:solidFill>
                <a:latin typeface="Calibri" pitchFamily="34" charset="0"/>
                <a:ea typeface="Calibri" pitchFamily="34" charset="-122"/>
                <a:cs typeface="Calibri" pitchFamily="34" charset="-120"/>
              </a:rPr>
              <a:t>Rue inondée à Abidjan, juin 2026</a:t>
            </a:r>
            <a:endParaRPr lang="en-US" sz="950" dirty="0"/>
          </a:p>
        </p:txBody>
      </p:sp>
      <p:sp>
        <p:nvSpPr>
          <p:cNvPr id="10" name="Text 7"/>
          <p:cNvSpPr/>
          <p:nvPr/>
        </p:nvSpPr>
        <p:spPr>
          <a:xfrm>
            <a:off x="11365992" y="6355080"/>
            <a:ext cx="457200" cy="274320"/>
          </a:xfrm>
          <a:prstGeom prst="rect">
            <a:avLst/>
          </a:prstGeom>
          <a:noFill/>
          <a:ln/>
        </p:spPr>
        <p:txBody>
          <a:bodyPr wrap="square" lIns="0" tIns="0" rIns="0" bIns="0" rtlCol="0" anchor="ctr"/>
          <a:lstStyle/>
          <a:p>
            <a:pPr algn="r" indent="0" marL="0">
              <a:buNone/>
            </a:pPr>
            <a:r>
              <a:rPr lang="en-US" sz="1000" dirty="0">
                <a:solidFill>
                  <a:srgbClr val="5B6B79"/>
                </a:solidFill>
                <a:latin typeface="Calibri" pitchFamily="34" charset="0"/>
                <a:ea typeface="Calibri" pitchFamily="34" charset="-122"/>
                <a:cs typeface="Calibri" pitchFamily="34" charset="-120"/>
              </a:rPr>
              <a:t>02</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193B"/>
        </a:solidFill>
      </p:bgPr>
    </p:bg>
    <p:spTree>
      <p:nvGrpSpPr>
        <p:cNvPr id="1" name=""/>
        <p:cNvGrpSpPr/>
        <p:nvPr/>
      </p:nvGrpSpPr>
      <p:grpSpPr>
        <a:xfrm>
          <a:off x="0" y="0"/>
          <a:ext cx="0" cy="0"/>
          <a:chOff x="0" y="0"/>
          <a:chExt cx="0" cy="0"/>
        </a:xfrm>
      </p:grpSpPr>
      <p:sp>
        <p:nvSpPr>
          <p:cNvPr id="2" name="Shape 0"/>
          <p:cNvSpPr/>
          <p:nvPr/>
        </p:nvSpPr>
        <p:spPr>
          <a:xfrm>
            <a:off x="-1828800" y="-1828800"/>
            <a:ext cx="4572000" cy="4572000"/>
          </a:xfrm>
          <a:prstGeom prst="ellipse">
            <a:avLst/>
          </a:prstGeom>
          <a:solidFill>
            <a:srgbClr val="065A82">
              <a:alpha val="40000"/>
            </a:srgbClr>
          </a:solidFill>
          <a:ln/>
        </p:spPr>
      </p:sp>
      <p:sp>
        <p:nvSpPr>
          <p:cNvPr id="3" name="Shape 1"/>
          <p:cNvSpPr/>
          <p:nvPr/>
        </p:nvSpPr>
        <p:spPr>
          <a:xfrm>
            <a:off x="548640" y="640080"/>
            <a:ext cx="822960" cy="822960"/>
          </a:xfrm>
          <a:prstGeom prst="ellipse">
            <a:avLst/>
          </a:prstGeom>
          <a:solidFill>
            <a:srgbClr val="1C7293"/>
          </a:solidFill>
          <a:ln/>
        </p:spPr>
      </p:sp>
      <p:pic>
        <p:nvPicPr>
          <p:cNvPr id="4" name="Image 0" descr="preencoded.png">    </p:cNvPr>
          <p:cNvPicPr>
            <a:picLocks noChangeAspect="1"/>
          </p:cNvPicPr>
          <p:nvPr/>
        </p:nvPicPr>
        <p:blipFill>
          <a:blip r:embed="rId1"/>
          <a:stretch>
            <a:fillRect/>
          </a:stretch>
        </p:blipFill>
        <p:spPr>
          <a:xfrm>
            <a:off x="779069" y="870509"/>
            <a:ext cx="362102" cy="362102"/>
          </a:xfrm>
          <a:prstGeom prst="rect">
            <a:avLst/>
          </a:prstGeom>
        </p:spPr>
      </p:pic>
      <p:sp>
        <p:nvSpPr>
          <p:cNvPr id="5" name="Text 2"/>
          <p:cNvSpPr/>
          <p:nvPr/>
        </p:nvSpPr>
        <p:spPr>
          <a:xfrm>
            <a:off x="1554480" y="777240"/>
            <a:ext cx="7315200" cy="457200"/>
          </a:xfrm>
          <a:prstGeom prst="rect">
            <a:avLst/>
          </a:prstGeom>
          <a:noFill/>
          <a:ln/>
        </p:spPr>
        <p:txBody>
          <a:bodyPr wrap="square" lIns="0" tIns="0" rIns="0" bIns="0" rtlCol="0" anchor="ctr"/>
          <a:lstStyle/>
          <a:p>
            <a:pPr indent="0" marL="0">
              <a:buNone/>
            </a:pPr>
            <a:r>
              <a:rPr lang="en-US" sz="1300" b="1" spc="200" kern="0" dirty="0">
                <a:solidFill>
                  <a:srgbClr val="8FB8CC"/>
                </a:solidFill>
                <a:latin typeface="Calibri" pitchFamily="34" charset="0"/>
                <a:ea typeface="Calibri" pitchFamily="34" charset="-122"/>
                <a:cs typeface="Calibri" pitchFamily="34" charset="-120"/>
              </a:rPr>
              <a:t>MESSAGE DU PRÉSIDENT DE LA RÉPUBLIQUE</a:t>
            </a:r>
            <a:endParaRPr lang="en-US" sz="1300" dirty="0"/>
          </a:p>
        </p:txBody>
      </p:sp>
      <p:sp>
        <p:nvSpPr>
          <p:cNvPr id="6" name="Text 3"/>
          <p:cNvSpPr/>
          <p:nvPr/>
        </p:nvSpPr>
        <p:spPr>
          <a:xfrm>
            <a:off x="548640" y="1965960"/>
            <a:ext cx="10332720" cy="2651760"/>
          </a:xfrm>
          <a:prstGeom prst="rect">
            <a:avLst/>
          </a:prstGeom>
          <a:noFill/>
          <a:ln/>
        </p:spPr>
        <p:txBody>
          <a:bodyPr wrap="square" lIns="0" tIns="0" rIns="0" bIns="0" rtlCol="0" anchor="ctr"/>
          <a:lstStyle/>
          <a:p>
            <a:pPr indent="0" marL="0">
              <a:lnSpc>
                <a:spcPts val="3800"/>
              </a:lnSpc>
              <a:buNone/>
            </a:pPr>
            <a:r>
              <a:rPr lang="en-US" sz="2700" i="1" dirty="0">
                <a:solidFill>
                  <a:srgbClr val="FFFFFF"/>
                </a:solidFill>
                <a:latin typeface="Cambria" pitchFamily="34" charset="0"/>
                <a:ea typeface="Cambria" pitchFamily="34" charset="-122"/>
                <a:cs typeface="Cambria" pitchFamily="34" charset="-120"/>
              </a:rPr>
              <a:t>« En ces heures douloureuses, marquées par les conséquences dramatiques des récentes pluies, j'adresse mes condoléances les plus sincères aux familles endeuillées et j'exprime ma profonde solidarité à toutes les personnes touchées par cette tragédie. »</a:t>
            </a:r>
            <a:endParaRPr lang="en-US" sz="2700" dirty="0"/>
          </a:p>
        </p:txBody>
      </p:sp>
      <p:sp>
        <p:nvSpPr>
          <p:cNvPr id="7" name="Shape 4"/>
          <p:cNvSpPr/>
          <p:nvPr/>
        </p:nvSpPr>
        <p:spPr>
          <a:xfrm>
            <a:off x="548640" y="5074920"/>
            <a:ext cx="1005840" cy="0"/>
          </a:xfrm>
          <a:prstGeom prst="line">
            <a:avLst/>
          </a:prstGeom>
          <a:noFill/>
          <a:ln w="25400">
            <a:solidFill>
              <a:srgbClr val="1C7293"/>
            </a:solidFill>
            <a:prstDash val="solid"/>
          </a:ln>
        </p:spPr>
      </p:sp>
      <p:sp>
        <p:nvSpPr>
          <p:cNvPr id="8" name="Text 5"/>
          <p:cNvSpPr/>
          <p:nvPr/>
        </p:nvSpPr>
        <p:spPr>
          <a:xfrm>
            <a:off x="548640" y="5166360"/>
            <a:ext cx="5486400" cy="320040"/>
          </a:xfrm>
          <a:prstGeom prst="rect">
            <a:avLst/>
          </a:prstGeom>
          <a:noFill/>
          <a:ln/>
        </p:spPr>
        <p:txBody>
          <a:bodyPr wrap="square" lIns="0" tIns="0" rIns="0" bIns="0" rtlCol="0" anchor="ctr"/>
          <a:lstStyle/>
          <a:p>
            <a:pPr indent="0" marL="0">
              <a:buNone/>
            </a:pPr>
            <a:r>
              <a:rPr lang="en-US" sz="1400" b="1" dirty="0">
                <a:solidFill>
                  <a:srgbClr val="FFFFFF"/>
                </a:solidFill>
                <a:latin typeface="Calibri" pitchFamily="34" charset="0"/>
                <a:ea typeface="Calibri" pitchFamily="34" charset="-122"/>
                <a:cs typeface="Calibri" pitchFamily="34" charset="-120"/>
              </a:rPr>
              <a:t>Alassane Ouattara</a:t>
            </a:r>
            <a:endParaRPr lang="en-US" sz="1400" dirty="0"/>
          </a:p>
        </p:txBody>
      </p:sp>
      <p:sp>
        <p:nvSpPr>
          <p:cNvPr id="9" name="Text 6"/>
          <p:cNvSpPr/>
          <p:nvPr/>
        </p:nvSpPr>
        <p:spPr>
          <a:xfrm>
            <a:off x="548640" y="5486400"/>
            <a:ext cx="7315200" cy="320040"/>
          </a:xfrm>
          <a:prstGeom prst="rect">
            <a:avLst/>
          </a:prstGeom>
          <a:noFill/>
          <a:ln/>
        </p:spPr>
        <p:txBody>
          <a:bodyPr wrap="square" lIns="0" tIns="0" rIns="0" bIns="0" rtlCol="0" anchor="ctr"/>
          <a:lstStyle/>
          <a:p>
            <a:pPr indent="0" marL="0">
              <a:buNone/>
            </a:pPr>
            <a:r>
              <a:rPr lang="en-US" sz="1150" dirty="0">
                <a:solidFill>
                  <a:srgbClr val="AEC4D1"/>
                </a:solidFill>
                <a:latin typeface="Calibri" pitchFamily="34" charset="0"/>
                <a:ea typeface="Calibri" pitchFamily="34" charset="-122"/>
                <a:cs typeface="Calibri" pitchFamily="34" charset="-120"/>
              </a:rPr>
              <a:t>Président de la République de Côte d'Ivoire — Communiqué du 2 juillet 2026</a:t>
            </a:r>
            <a:endParaRPr lang="en-US" sz="1150" dirty="0"/>
          </a:p>
        </p:txBody>
      </p:sp>
      <p:sp>
        <p:nvSpPr>
          <p:cNvPr id="10" name="Text 7"/>
          <p:cNvSpPr/>
          <p:nvPr/>
        </p:nvSpPr>
        <p:spPr>
          <a:xfrm>
            <a:off x="11365992" y="6355080"/>
            <a:ext cx="457200" cy="274320"/>
          </a:xfrm>
          <a:prstGeom prst="rect">
            <a:avLst/>
          </a:prstGeom>
          <a:noFill/>
          <a:ln/>
        </p:spPr>
        <p:txBody>
          <a:bodyPr wrap="square" lIns="0" tIns="0" rIns="0" bIns="0" rtlCol="0" anchor="ctr"/>
          <a:lstStyle/>
          <a:p>
            <a:pPr algn="r" indent="0" marL="0">
              <a:buNone/>
            </a:pPr>
            <a:r>
              <a:rPr lang="en-US" sz="1000" dirty="0">
                <a:solidFill>
                  <a:srgbClr val="5B6B79"/>
                </a:solidFill>
                <a:latin typeface="Calibri" pitchFamily="34" charset="0"/>
                <a:ea typeface="Calibri" pitchFamily="34" charset="-122"/>
                <a:cs typeface="Calibri" pitchFamily="34" charset="-120"/>
              </a:rPr>
              <a:t>03</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11480"/>
            <a:ext cx="8229600" cy="320040"/>
          </a:xfrm>
          <a:prstGeom prst="rect">
            <a:avLst/>
          </a:prstGeom>
          <a:noFill/>
          <a:ln/>
        </p:spPr>
        <p:txBody>
          <a:bodyPr wrap="square" lIns="0" tIns="0" rIns="0" bIns="0" rtlCol="0" anchor="ctr"/>
          <a:lstStyle/>
          <a:p>
            <a:pPr algn="l" indent="0" marL="0">
              <a:buNone/>
            </a:pPr>
            <a:r>
              <a:rPr lang="en-US" sz="1200" b="1" spc="200" kern="0" dirty="0">
                <a:solidFill>
                  <a:srgbClr val="1C7293"/>
                </a:solidFill>
                <a:latin typeface="Calibri" pitchFamily="34" charset="0"/>
                <a:ea typeface="Calibri" pitchFamily="34" charset="-122"/>
                <a:cs typeface="Calibri" pitchFamily="34" charset="-120"/>
              </a:rPr>
              <a:t>RÉPONSE DE L'ÉTAT</a:t>
            </a:r>
            <a:endParaRPr lang="en-US" sz="1200" dirty="0"/>
          </a:p>
        </p:txBody>
      </p:sp>
      <p:sp>
        <p:nvSpPr>
          <p:cNvPr id="3" name="Text 1"/>
          <p:cNvSpPr/>
          <p:nvPr/>
        </p:nvSpPr>
        <p:spPr>
          <a:xfrm>
            <a:off x="548640" y="731520"/>
            <a:ext cx="6400800" cy="914400"/>
          </a:xfrm>
          <a:prstGeom prst="rect">
            <a:avLst/>
          </a:prstGeom>
          <a:noFill/>
          <a:ln/>
        </p:spPr>
        <p:txBody>
          <a:bodyPr wrap="square" lIns="0" tIns="0" rIns="0" bIns="0" rtlCol="0" anchor="ctr"/>
          <a:lstStyle/>
          <a:p>
            <a:pPr indent="0" marL="0">
              <a:buNone/>
            </a:pPr>
            <a:r>
              <a:rPr lang="en-US" sz="2400" b="1" dirty="0">
                <a:solidFill>
                  <a:srgbClr val="1A2433"/>
                </a:solidFill>
                <a:latin typeface="Cambria" pitchFamily="34" charset="0"/>
                <a:ea typeface="Cambria" pitchFamily="34" charset="-122"/>
                <a:cs typeface="Cambria" pitchFamily="34" charset="-120"/>
              </a:rPr>
              <a:t>Des conditions de vie dignes, sûres et sécurisées</a:t>
            </a:r>
            <a:endParaRPr lang="en-US" sz="2400" dirty="0"/>
          </a:p>
        </p:txBody>
      </p:sp>
      <p:pic>
        <p:nvPicPr>
          <p:cNvPr id="4" name="Image 0" descr="/mnt/user-data/uploads/INONDATION.jpg">    </p:cNvPr>
          <p:cNvPicPr>
            <a:picLocks noChangeAspect="1"/>
          </p:cNvPicPr>
          <p:nvPr/>
        </p:nvPicPr>
        <p:blipFill>
          <a:blip r:embed="rId1"/>
          <a:srcRect l="0" r="0" t="0" b="0"/>
          <a:stretch/>
        </p:blipFill>
        <p:spPr>
          <a:xfrm>
            <a:off x="548640" y="1783080"/>
            <a:ext cx="4663440" cy="3108960"/>
          </a:xfrm>
          <a:prstGeom prst="rect">
            <a:avLst/>
          </a:prstGeom>
        </p:spPr>
      </p:pic>
      <p:sp>
        <p:nvSpPr>
          <p:cNvPr id="5" name="Text 2"/>
          <p:cNvSpPr/>
          <p:nvPr/>
        </p:nvSpPr>
        <p:spPr>
          <a:xfrm>
            <a:off x="548640" y="4965192"/>
            <a:ext cx="4663440" cy="274320"/>
          </a:xfrm>
          <a:prstGeom prst="rect">
            <a:avLst/>
          </a:prstGeom>
          <a:noFill/>
          <a:ln/>
        </p:spPr>
        <p:txBody>
          <a:bodyPr wrap="square" lIns="0" tIns="0" rIns="0" bIns="0" rtlCol="0" anchor="ctr"/>
          <a:lstStyle/>
          <a:p>
            <a:pPr indent="0" marL="0">
              <a:buNone/>
            </a:pPr>
            <a:r>
              <a:rPr lang="en-US" sz="950" i="1" dirty="0">
                <a:solidFill>
                  <a:srgbClr val="5B6B79"/>
                </a:solidFill>
                <a:latin typeface="Calibri" pitchFamily="34" charset="0"/>
                <a:ea typeface="Calibri" pitchFamily="34" charset="-122"/>
                <a:cs typeface="Calibri" pitchFamily="34" charset="-120"/>
              </a:rPr>
              <a:t>Abidjan, au lendemain des inondations</a:t>
            </a:r>
            <a:endParaRPr lang="en-US" sz="950" dirty="0"/>
          </a:p>
        </p:txBody>
      </p:sp>
      <p:sp>
        <p:nvSpPr>
          <p:cNvPr id="6" name="Shape 3"/>
          <p:cNvSpPr/>
          <p:nvPr/>
        </p:nvSpPr>
        <p:spPr>
          <a:xfrm>
            <a:off x="5577840" y="1783080"/>
            <a:ext cx="6062472" cy="1600200"/>
          </a:xfrm>
          <a:prstGeom prst="roundRect">
            <a:avLst>
              <a:gd name="adj" fmla="val 4571"/>
            </a:avLst>
          </a:prstGeom>
          <a:solidFill>
            <a:srgbClr val="F4F8FA"/>
          </a:solidFill>
          <a:ln/>
        </p:spPr>
      </p:sp>
      <p:sp>
        <p:nvSpPr>
          <p:cNvPr id="7" name="Text 4"/>
          <p:cNvSpPr/>
          <p:nvPr/>
        </p:nvSpPr>
        <p:spPr>
          <a:xfrm>
            <a:off x="5852160" y="1920240"/>
            <a:ext cx="5513832" cy="1371600"/>
          </a:xfrm>
          <a:prstGeom prst="rect">
            <a:avLst/>
          </a:prstGeom>
          <a:noFill/>
          <a:ln/>
        </p:spPr>
        <p:txBody>
          <a:bodyPr wrap="square" lIns="0" tIns="0" rIns="0" bIns="0" rtlCol="0" anchor="ctr"/>
          <a:lstStyle/>
          <a:p>
            <a:pPr indent="0" marL="0">
              <a:lnSpc>
                <a:spcPts val="1900"/>
              </a:lnSpc>
              <a:buNone/>
            </a:pPr>
            <a:r>
              <a:rPr lang="en-US" sz="1450" i="1" dirty="0">
                <a:solidFill>
                  <a:srgbClr val="065A82"/>
                </a:solidFill>
                <a:latin typeface="Cambria" pitchFamily="34" charset="0"/>
                <a:ea typeface="Cambria" pitchFamily="34" charset="-122"/>
                <a:cs typeface="Cambria" pitchFamily="34" charset="-120"/>
              </a:rPr>
              <a:t>« Notre priorité est de faire en sorte que chaque famille impactée retrouve, dans les meilleurs délais, des conditions de vie dignes, sûres et sécurisées. »</a:t>
            </a:r>
            <a:endParaRPr lang="en-US" sz="1450" dirty="0"/>
          </a:p>
        </p:txBody>
      </p:sp>
      <p:sp>
        <p:nvSpPr>
          <p:cNvPr id="8" name="Shape 5"/>
          <p:cNvSpPr/>
          <p:nvPr/>
        </p:nvSpPr>
        <p:spPr>
          <a:xfrm>
            <a:off x="5577840" y="3657600"/>
            <a:ext cx="502920" cy="502920"/>
          </a:xfrm>
          <a:prstGeom prst="ellipse">
            <a:avLst/>
          </a:prstGeom>
          <a:solidFill>
            <a:srgbClr val="EAF3F7"/>
          </a:solidFill>
          <a:ln/>
        </p:spPr>
      </p:sp>
      <p:pic>
        <p:nvPicPr>
          <p:cNvPr id="9" name="Image 1" descr="preencoded.png">    </p:cNvPr>
          <p:cNvPicPr>
            <a:picLocks noChangeAspect="1"/>
          </p:cNvPicPr>
          <p:nvPr/>
        </p:nvPicPr>
        <p:blipFill>
          <a:blip r:embed="rId2"/>
          <a:stretch>
            <a:fillRect/>
          </a:stretch>
        </p:blipFill>
        <p:spPr>
          <a:xfrm>
            <a:off x="5696712" y="3776472"/>
            <a:ext cx="265176" cy="265176"/>
          </a:xfrm>
          <a:prstGeom prst="rect">
            <a:avLst/>
          </a:prstGeom>
        </p:spPr>
      </p:pic>
      <p:sp>
        <p:nvSpPr>
          <p:cNvPr id="10" name="Text 6"/>
          <p:cNvSpPr/>
          <p:nvPr/>
        </p:nvSpPr>
        <p:spPr>
          <a:xfrm>
            <a:off x="6263640" y="3630168"/>
            <a:ext cx="5376672" cy="274320"/>
          </a:xfrm>
          <a:prstGeom prst="rect">
            <a:avLst/>
          </a:prstGeom>
          <a:noFill/>
          <a:ln/>
        </p:spPr>
        <p:txBody>
          <a:bodyPr wrap="square" lIns="0" tIns="0" rIns="0" bIns="0" rtlCol="0" anchor="ctr"/>
          <a:lstStyle/>
          <a:p>
            <a:pPr indent="0" marL="0">
              <a:buNone/>
            </a:pPr>
            <a:r>
              <a:rPr lang="en-US" sz="1300" b="1" dirty="0">
                <a:solidFill>
                  <a:srgbClr val="1A2433"/>
                </a:solidFill>
                <a:latin typeface="Calibri" pitchFamily="34" charset="0"/>
                <a:ea typeface="Calibri" pitchFamily="34" charset="-122"/>
                <a:cs typeface="Calibri" pitchFamily="34" charset="-120"/>
              </a:rPr>
              <a:t>12 000 logements à loyer modéré</a:t>
            </a:r>
            <a:endParaRPr lang="en-US" sz="1300" dirty="0"/>
          </a:p>
        </p:txBody>
      </p:sp>
      <p:sp>
        <p:nvSpPr>
          <p:cNvPr id="11" name="Text 7"/>
          <p:cNvSpPr/>
          <p:nvPr/>
        </p:nvSpPr>
        <p:spPr>
          <a:xfrm>
            <a:off x="6263640" y="3904488"/>
            <a:ext cx="5376672" cy="457200"/>
          </a:xfrm>
          <a:prstGeom prst="rect">
            <a:avLst/>
          </a:prstGeom>
          <a:noFill/>
          <a:ln/>
        </p:spPr>
        <p:txBody>
          <a:bodyPr wrap="square" lIns="0" tIns="0" rIns="0" bIns="0" rtlCol="0" anchor="ctr"/>
          <a:lstStyle/>
          <a:p>
            <a:pPr indent="0" marL="0">
              <a:lnSpc>
                <a:spcPts val="1300"/>
              </a:lnSpc>
              <a:buNone/>
            </a:pPr>
            <a:r>
              <a:rPr lang="en-US" sz="1050" dirty="0">
                <a:solidFill>
                  <a:srgbClr val="5B6B79"/>
                </a:solidFill>
                <a:latin typeface="Calibri" pitchFamily="34" charset="0"/>
                <a:ea typeface="Calibri" pitchFamily="34" charset="-122"/>
                <a:cs typeface="Calibri" pitchFamily="34" charset="-120"/>
              </a:rPr>
              <a:t>Construits à Songon et le long de l'autoroute du Nord</a:t>
            </a:r>
            <a:endParaRPr lang="en-US" sz="1050" dirty="0"/>
          </a:p>
        </p:txBody>
      </p:sp>
      <p:sp>
        <p:nvSpPr>
          <p:cNvPr id="12" name="Shape 8"/>
          <p:cNvSpPr/>
          <p:nvPr/>
        </p:nvSpPr>
        <p:spPr>
          <a:xfrm>
            <a:off x="5577840" y="4617720"/>
            <a:ext cx="502920" cy="502920"/>
          </a:xfrm>
          <a:prstGeom prst="ellipse">
            <a:avLst/>
          </a:prstGeom>
          <a:solidFill>
            <a:srgbClr val="EAF3F7"/>
          </a:solidFill>
          <a:ln/>
        </p:spPr>
      </p:sp>
      <p:pic>
        <p:nvPicPr>
          <p:cNvPr id="13" name="Image 2" descr="preencoded.png">    </p:cNvPr>
          <p:cNvPicPr>
            <a:picLocks noChangeAspect="1"/>
          </p:cNvPicPr>
          <p:nvPr/>
        </p:nvPicPr>
        <p:blipFill>
          <a:blip r:embed="rId3"/>
          <a:stretch>
            <a:fillRect/>
          </a:stretch>
        </p:blipFill>
        <p:spPr>
          <a:xfrm>
            <a:off x="5696712" y="4736592"/>
            <a:ext cx="265176" cy="265176"/>
          </a:xfrm>
          <a:prstGeom prst="rect">
            <a:avLst/>
          </a:prstGeom>
        </p:spPr>
      </p:pic>
      <p:sp>
        <p:nvSpPr>
          <p:cNvPr id="14" name="Text 9"/>
          <p:cNvSpPr/>
          <p:nvPr/>
        </p:nvSpPr>
        <p:spPr>
          <a:xfrm>
            <a:off x="6263640" y="4590288"/>
            <a:ext cx="5376672" cy="274320"/>
          </a:xfrm>
          <a:prstGeom prst="rect">
            <a:avLst/>
          </a:prstGeom>
          <a:noFill/>
          <a:ln/>
        </p:spPr>
        <p:txBody>
          <a:bodyPr wrap="square" lIns="0" tIns="0" rIns="0" bIns="0" rtlCol="0" anchor="ctr"/>
          <a:lstStyle/>
          <a:p>
            <a:pPr indent="0" marL="0">
              <a:buNone/>
            </a:pPr>
            <a:r>
              <a:rPr lang="en-US" sz="1300" b="1" dirty="0">
                <a:solidFill>
                  <a:srgbClr val="1A2433"/>
                </a:solidFill>
                <a:latin typeface="Calibri" pitchFamily="34" charset="0"/>
                <a:ea typeface="Calibri" pitchFamily="34" charset="-122"/>
                <a:cs typeface="Calibri" pitchFamily="34" charset="-120"/>
              </a:rPr>
              <a:t>≈ 60 000 personnes à reloger</a:t>
            </a:r>
            <a:endParaRPr lang="en-US" sz="1300" dirty="0"/>
          </a:p>
        </p:txBody>
      </p:sp>
      <p:sp>
        <p:nvSpPr>
          <p:cNvPr id="15" name="Text 10"/>
          <p:cNvSpPr/>
          <p:nvPr/>
        </p:nvSpPr>
        <p:spPr>
          <a:xfrm>
            <a:off x="6263640" y="4864608"/>
            <a:ext cx="5376672" cy="457200"/>
          </a:xfrm>
          <a:prstGeom prst="rect">
            <a:avLst/>
          </a:prstGeom>
          <a:noFill/>
          <a:ln/>
        </p:spPr>
        <p:txBody>
          <a:bodyPr wrap="square" lIns="0" tIns="0" rIns="0" bIns="0" rtlCol="0" anchor="ctr"/>
          <a:lstStyle/>
          <a:p>
            <a:pPr indent="0" marL="0">
              <a:lnSpc>
                <a:spcPts val="1300"/>
              </a:lnSpc>
              <a:buNone/>
            </a:pPr>
            <a:r>
              <a:rPr lang="en-US" sz="1050" dirty="0">
                <a:solidFill>
                  <a:srgbClr val="5B6B79"/>
                </a:solidFill>
                <a:latin typeface="Calibri" pitchFamily="34" charset="0"/>
                <a:ea typeface="Calibri" pitchFamily="34" charset="-122"/>
                <a:cs typeface="Calibri" pitchFamily="34" charset="-120"/>
              </a:rPr>
              <a:t>Familles affectées par les opérations de déguerpissement</a:t>
            </a:r>
            <a:endParaRPr lang="en-US" sz="1050" dirty="0"/>
          </a:p>
        </p:txBody>
      </p:sp>
      <p:sp>
        <p:nvSpPr>
          <p:cNvPr id="16" name="Text 11"/>
          <p:cNvSpPr/>
          <p:nvPr/>
        </p:nvSpPr>
        <p:spPr>
          <a:xfrm>
            <a:off x="11365992" y="6355080"/>
            <a:ext cx="457200" cy="274320"/>
          </a:xfrm>
          <a:prstGeom prst="rect">
            <a:avLst/>
          </a:prstGeom>
          <a:noFill/>
          <a:ln/>
        </p:spPr>
        <p:txBody>
          <a:bodyPr wrap="square" lIns="0" tIns="0" rIns="0" bIns="0" rtlCol="0" anchor="ctr"/>
          <a:lstStyle/>
          <a:p>
            <a:pPr algn="r" indent="0" marL="0">
              <a:buNone/>
            </a:pPr>
            <a:r>
              <a:rPr lang="en-US" sz="1000" dirty="0">
                <a:solidFill>
                  <a:srgbClr val="5B6B79"/>
                </a:solidFill>
                <a:latin typeface="Calibri" pitchFamily="34" charset="0"/>
                <a:ea typeface="Calibri" pitchFamily="34" charset="-122"/>
                <a:cs typeface="Calibri" pitchFamily="34" charset="-120"/>
              </a:rPr>
              <a:t>04</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EAF3F7"/>
        </a:solidFill>
      </p:bgPr>
    </p:bg>
    <p:spTree>
      <p:nvGrpSpPr>
        <p:cNvPr id="1" name=""/>
        <p:cNvGrpSpPr/>
        <p:nvPr/>
      </p:nvGrpSpPr>
      <p:grpSpPr>
        <a:xfrm>
          <a:off x="0" y="0"/>
          <a:ext cx="0" cy="0"/>
          <a:chOff x="0" y="0"/>
          <a:chExt cx="0" cy="0"/>
        </a:xfrm>
      </p:grpSpPr>
      <p:sp>
        <p:nvSpPr>
          <p:cNvPr id="2" name="Text 0"/>
          <p:cNvSpPr/>
          <p:nvPr/>
        </p:nvSpPr>
        <p:spPr>
          <a:xfrm>
            <a:off x="548640" y="411480"/>
            <a:ext cx="8229600" cy="320040"/>
          </a:xfrm>
          <a:prstGeom prst="rect">
            <a:avLst/>
          </a:prstGeom>
          <a:noFill/>
          <a:ln/>
        </p:spPr>
        <p:txBody>
          <a:bodyPr wrap="square" lIns="0" tIns="0" rIns="0" bIns="0" rtlCol="0" anchor="ctr"/>
          <a:lstStyle/>
          <a:p>
            <a:pPr algn="l" indent="0" marL="0">
              <a:buNone/>
            </a:pPr>
            <a:r>
              <a:rPr lang="en-US" sz="1200" b="1" spc="200" kern="0" dirty="0">
                <a:solidFill>
                  <a:srgbClr val="1C7293"/>
                </a:solidFill>
                <a:latin typeface="Calibri" pitchFamily="34" charset="0"/>
                <a:ea typeface="Calibri" pitchFamily="34" charset="-122"/>
                <a:cs typeface="Calibri" pitchFamily="34" charset="-120"/>
              </a:rPr>
              <a:t>ENGAGEMENT PRÉSIDENTIEL</a:t>
            </a:r>
            <a:endParaRPr lang="en-US" sz="1200" dirty="0"/>
          </a:p>
        </p:txBody>
      </p:sp>
      <p:sp>
        <p:nvSpPr>
          <p:cNvPr id="3" name="Text 1"/>
          <p:cNvSpPr/>
          <p:nvPr/>
        </p:nvSpPr>
        <p:spPr>
          <a:xfrm>
            <a:off x="548640" y="731520"/>
            <a:ext cx="10515600" cy="640080"/>
          </a:xfrm>
          <a:prstGeom prst="rect">
            <a:avLst/>
          </a:prstGeom>
          <a:noFill/>
          <a:ln/>
        </p:spPr>
        <p:txBody>
          <a:bodyPr wrap="square" lIns="0" tIns="0" rIns="0" bIns="0" rtlCol="0" anchor="ctr"/>
          <a:lstStyle/>
          <a:p>
            <a:pPr indent="0" marL="0">
              <a:buNone/>
            </a:pPr>
            <a:r>
              <a:rPr lang="en-US" sz="2200" b="1" dirty="0">
                <a:solidFill>
                  <a:srgbClr val="1A2433"/>
                </a:solidFill>
                <a:latin typeface="Cambria" pitchFamily="34" charset="0"/>
                <a:ea typeface="Cambria" pitchFamily="34" charset="-122"/>
                <a:cs typeface="Cambria" pitchFamily="34" charset="-120"/>
              </a:rPr>
              <a:t>Assistance immédiate, solutions durables, unité nationale</a:t>
            </a:r>
            <a:endParaRPr lang="en-US" sz="2200" dirty="0"/>
          </a:p>
        </p:txBody>
      </p:sp>
      <p:sp>
        <p:nvSpPr>
          <p:cNvPr id="4" name="Shape 2"/>
          <p:cNvSpPr/>
          <p:nvPr/>
        </p:nvSpPr>
        <p:spPr>
          <a:xfrm>
            <a:off x="548640" y="1691640"/>
            <a:ext cx="5349240" cy="3931920"/>
          </a:xfrm>
          <a:prstGeom prst="roundRect">
            <a:avLst>
              <a:gd name="adj" fmla="val 2326"/>
            </a:avLst>
          </a:prstGeom>
          <a:solidFill>
            <a:srgbClr val="FFFFFF"/>
          </a:solidFill>
          <a:ln/>
          <a:effectLst>
            <a:outerShdw sx="100000" sy="100000" kx="0" ky="0" algn="bl" rotWithShape="0" blurRad="127000" dist="25400" dir="5400000">
              <a:srgbClr val="000000">
                <a:alpha val="8000"/>
              </a:srgbClr>
            </a:outerShdw>
          </a:effectLst>
        </p:spPr>
      </p:sp>
      <p:sp>
        <p:nvSpPr>
          <p:cNvPr id="5" name="Shape 3"/>
          <p:cNvSpPr/>
          <p:nvPr/>
        </p:nvSpPr>
        <p:spPr>
          <a:xfrm>
            <a:off x="914400" y="2057400"/>
            <a:ext cx="640080" cy="640080"/>
          </a:xfrm>
          <a:prstGeom prst="ellipse">
            <a:avLst/>
          </a:prstGeom>
          <a:solidFill>
            <a:srgbClr val="065A82"/>
          </a:solidFill>
          <a:ln/>
        </p:spPr>
      </p:sp>
      <p:pic>
        <p:nvPicPr>
          <p:cNvPr id="6" name="Image 0" descr="preencoded.png">    </p:cNvPr>
          <p:cNvPicPr>
            <a:picLocks noChangeAspect="1"/>
          </p:cNvPicPr>
          <p:nvPr/>
        </p:nvPicPr>
        <p:blipFill>
          <a:blip r:embed="rId1"/>
          <a:stretch>
            <a:fillRect/>
          </a:stretch>
        </p:blipFill>
        <p:spPr>
          <a:xfrm>
            <a:off x="1078992" y="2221992"/>
            <a:ext cx="310896" cy="310896"/>
          </a:xfrm>
          <a:prstGeom prst="rect">
            <a:avLst/>
          </a:prstGeom>
        </p:spPr>
      </p:pic>
      <p:sp>
        <p:nvSpPr>
          <p:cNvPr id="7" name="Text 4"/>
          <p:cNvSpPr/>
          <p:nvPr/>
        </p:nvSpPr>
        <p:spPr>
          <a:xfrm>
            <a:off x="914400" y="2880360"/>
            <a:ext cx="4617720" cy="411480"/>
          </a:xfrm>
          <a:prstGeom prst="rect">
            <a:avLst/>
          </a:prstGeom>
          <a:noFill/>
          <a:ln/>
        </p:spPr>
        <p:txBody>
          <a:bodyPr wrap="square" lIns="0" tIns="0" rIns="0" bIns="0" rtlCol="0" anchor="ctr"/>
          <a:lstStyle/>
          <a:p>
            <a:pPr indent="0" marL="0">
              <a:buNone/>
            </a:pPr>
            <a:r>
              <a:rPr lang="en-US" sz="1700" b="1" dirty="0">
                <a:solidFill>
                  <a:srgbClr val="1A2433"/>
                </a:solidFill>
                <a:latin typeface="Cambria" pitchFamily="34" charset="0"/>
                <a:ea typeface="Cambria" pitchFamily="34" charset="-122"/>
                <a:cs typeface="Cambria" pitchFamily="34" charset="-120"/>
              </a:rPr>
              <a:t>Une réponse durable</a:t>
            </a:r>
            <a:endParaRPr lang="en-US" sz="1700" dirty="0"/>
          </a:p>
        </p:txBody>
      </p:sp>
      <p:sp>
        <p:nvSpPr>
          <p:cNvPr id="8" name="Text 5"/>
          <p:cNvSpPr/>
          <p:nvPr/>
        </p:nvSpPr>
        <p:spPr>
          <a:xfrm>
            <a:off x="914400" y="3383280"/>
            <a:ext cx="4617720" cy="1920240"/>
          </a:xfrm>
          <a:prstGeom prst="rect">
            <a:avLst/>
          </a:prstGeom>
          <a:noFill/>
          <a:ln/>
        </p:spPr>
        <p:txBody>
          <a:bodyPr wrap="square" lIns="0" tIns="0" rIns="0" bIns="0" rtlCol="0" anchor="ctr"/>
          <a:lstStyle/>
          <a:p>
            <a:pPr indent="0" marL="0">
              <a:lnSpc>
                <a:spcPts val="1800"/>
              </a:lnSpc>
              <a:buNone/>
            </a:pPr>
            <a:r>
              <a:rPr lang="en-US" sz="1300" i="1" dirty="0">
                <a:solidFill>
                  <a:srgbClr val="5B6B79"/>
                </a:solidFill>
                <a:latin typeface="Calibri" pitchFamily="34" charset="0"/>
                <a:ea typeface="Calibri" pitchFamily="34" charset="-122"/>
                <a:cs typeface="Calibri" pitchFamily="34" charset="-120"/>
              </a:rPr>
              <a:t>« L'urgence est d'apporter une assistance rapide et efficace aux sinistrés, mais également de mettre en œuvre des solutions durables pour éviter la répétition de telles catastrophes. »</a:t>
            </a:r>
            <a:endParaRPr lang="en-US" sz="1300" dirty="0"/>
          </a:p>
        </p:txBody>
      </p:sp>
      <p:sp>
        <p:nvSpPr>
          <p:cNvPr id="9" name="Shape 6"/>
          <p:cNvSpPr/>
          <p:nvPr/>
        </p:nvSpPr>
        <p:spPr>
          <a:xfrm>
            <a:off x="6199632" y="1691640"/>
            <a:ext cx="5349240" cy="3931920"/>
          </a:xfrm>
          <a:prstGeom prst="roundRect">
            <a:avLst>
              <a:gd name="adj" fmla="val 2326"/>
            </a:avLst>
          </a:prstGeom>
          <a:solidFill>
            <a:srgbClr val="FFFFFF"/>
          </a:solidFill>
          <a:ln/>
          <a:effectLst>
            <a:outerShdw sx="100000" sy="100000" kx="0" ky="0" algn="bl" rotWithShape="0" blurRad="127000" dist="25400" dir="5400000">
              <a:srgbClr val="000000">
                <a:alpha val="8000"/>
              </a:srgbClr>
            </a:outerShdw>
          </a:effectLst>
        </p:spPr>
      </p:sp>
      <p:sp>
        <p:nvSpPr>
          <p:cNvPr id="10" name="Shape 7"/>
          <p:cNvSpPr/>
          <p:nvPr/>
        </p:nvSpPr>
        <p:spPr>
          <a:xfrm>
            <a:off x="6565392" y="2057400"/>
            <a:ext cx="640080" cy="640080"/>
          </a:xfrm>
          <a:prstGeom prst="ellipse">
            <a:avLst/>
          </a:prstGeom>
          <a:solidFill>
            <a:srgbClr val="065A82"/>
          </a:solidFill>
          <a:ln/>
        </p:spPr>
      </p:sp>
      <p:pic>
        <p:nvPicPr>
          <p:cNvPr id="11" name="Image 1" descr="preencoded.png">    </p:cNvPr>
          <p:cNvPicPr>
            <a:picLocks noChangeAspect="1"/>
          </p:cNvPicPr>
          <p:nvPr/>
        </p:nvPicPr>
        <p:blipFill>
          <a:blip r:embed="rId2"/>
          <a:stretch>
            <a:fillRect/>
          </a:stretch>
        </p:blipFill>
        <p:spPr>
          <a:xfrm>
            <a:off x="6729984" y="2221992"/>
            <a:ext cx="310896" cy="310896"/>
          </a:xfrm>
          <a:prstGeom prst="rect">
            <a:avLst/>
          </a:prstGeom>
        </p:spPr>
      </p:pic>
      <p:sp>
        <p:nvSpPr>
          <p:cNvPr id="12" name="Text 8"/>
          <p:cNvSpPr/>
          <p:nvPr/>
        </p:nvSpPr>
        <p:spPr>
          <a:xfrm>
            <a:off x="6565392" y="2880360"/>
            <a:ext cx="4617720" cy="411480"/>
          </a:xfrm>
          <a:prstGeom prst="rect">
            <a:avLst/>
          </a:prstGeom>
          <a:noFill/>
          <a:ln/>
        </p:spPr>
        <p:txBody>
          <a:bodyPr wrap="square" lIns="0" tIns="0" rIns="0" bIns="0" rtlCol="0" anchor="ctr"/>
          <a:lstStyle/>
          <a:p>
            <a:pPr indent="0" marL="0">
              <a:buNone/>
            </a:pPr>
            <a:r>
              <a:rPr lang="en-US" sz="1700" b="1" dirty="0">
                <a:solidFill>
                  <a:srgbClr val="1A2433"/>
                </a:solidFill>
                <a:latin typeface="Cambria" pitchFamily="34" charset="0"/>
                <a:ea typeface="Cambria" pitchFamily="34" charset="-122"/>
                <a:cs typeface="Cambria" pitchFamily="34" charset="-120"/>
              </a:rPr>
              <a:t>Un appel à l'unité</a:t>
            </a:r>
            <a:endParaRPr lang="en-US" sz="1700" dirty="0"/>
          </a:p>
        </p:txBody>
      </p:sp>
      <p:sp>
        <p:nvSpPr>
          <p:cNvPr id="13" name="Text 9"/>
          <p:cNvSpPr/>
          <p:nvPr/>
        </p:nvSpPr>
        <p:spPr>
          <a:xfrm>
            <a:off x="6565392" y="3383280"/>
            <a:ext cx="4617720" cy="1920240"/>
          </a:xfrm>
          <a:prstGeom prst="rect">
            <a:avLst/>
          </a:prstGeom>
          <a:noFill/>
          <a:ln/>
        </p:spPr>
        <p:txBody>
          <a:bodyPr wrap="square" lIns="0" tIns="0" rIns="0" bIns="0" rtlCol="0" anchor="ctr"/>
          <a:lstStyle/>
          <a:p>
            <a:pPr indent="0" marL="0">
              <a:lnSpc>
                <a:spcPts val="1800"/>
              </a:lnSpc>
              <a:buNone/>
            </a:pPr>
            <a:r>
              <a:rPr lang="en-US" sz="1300" i="1" dirty="0">
                <a:solidFill>
                  <a:srgbClr val="5B6B79"/>
                </a:solidFill>
                <a:latin typeface="Calibri" pitchFamily="34" charset="0"/>
                <a:ea typeface="Calibri" pitchFamily="34" charset="-122"/>
                <a:cs typeface="Calibri" pitchFamily="34" charset="-120"/>
              </a:rPr>
              <a:t>« Dans cette épreuve, restons unis et solidaires. Ensemble, nous surmonterons cette tragédie et reconstruirons avec détermination, dans le respect de la dignité de chaque citoyen. »</a:t>
            </a:r>
            <a:endParaRPr lang="en-US" sz="1300" dirty="0"/>
          </a:p>
        </p:txBody>
      </p:sp>
      <p:sp>
        <p:nvSpPr>
          <p:cNvPr id="14" name="Text 10"/>
          <p:cNvSpPr/>
          <p:nvPr/>
        </p:nvSpPr>
        <p:spPr>
          <a:xfrm>
            <a:off x="11365992" y="6355080"/>
            <a:ext cx="457200" cy="274320"/>
          </a:xfrm>
          <a:prstGeom prst="rect">
            <a:avLst/>
          </a:prstGeom>
          <a:noFill/>
          <a:ln/>
        </p:spPr>
        <p:txBody>
          <a:bodyPr wrap="square" lIns="0" tIns="0" rIns="0" bIns="0" rtlCol="0" anchor="ctr"/>
          <a:lstStyle/>
          <a:p>
            <a:pPr algn="r" indent="0" marL="0">
              <a:buNone/>
            </a:pPr>
            <a:r>
              <a:rPr lang="en-US" sz="1000" dirty="0">
                <a:solidFill>
                  <a:srgbClr val="5B6B79"/>
                </a:solidFill>
                <a:latin typeface="Calibri" pitchFamily="34" charset="0"/>
                <a:ea typeface="Calibri" pitchFamily="34" charset="-122"/>
                <a:cs typeface="Calibri" pitchFamily="34" charset="-120"/>
              </a:rPr>
              <a:t>05</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12193B"/>
        </a:solidFill>
      </p:bgPr>
    </p:bg>
    <p:spTree>
      <p:nvGrpSpPr>
        <p:cNvPr id="1" name=""/>
        <p:cNvGrpSpPr/>
        <p:nvPr/>
      </p:nvGrpSpPr>
      <p:grpSpPr>
        <a:xfrm>
          <a:off x="0" y="0"/>
          <a:ext cx="0" cy="0"/>
          <a:chOff x="0" y="0"/>
          <a:chExt cx="0" cy="0"/>
        </a:xfrm>
      </p:grpSpPr>
      <p:sp>
        <p:nvSpPr>
          <p:cNvPr id="2" name="Shape 0"/>
          <p:cNvSpPr/>
          <p:nvPr/>
        </p:nvSpPr>
        <p:spPr>
          <a:xfrm>
            <a:off x="9445752" y="4114800"/>
            <a:ext cx="4572000" cy="4572000"/>
          </a:xfrm>
          <a:prstGeom prst="ellipse">
            <a:avLst/>
          </a:prstGeom>
          <a:solidFill>
            <a:srgbClr val="1C7293">
              <a:alpha val="35000"/>
            </a:srgbClr>
          </a:solidFill>
          <a:ln/>
        </p:spPr>
      </p:sp>
      <p:sp>
        <p:nvSpPr>
          <p:cNvPr id="3" name="Shape 1"/>
          <p:cNvSpPr/>
          <p:nvPr/>
        </p:nvSpPr>
        <p:spPr>
          <a:xfrm>
            <a:off x="548640" y="640080"/>
            <a:ext cx="822960" cy="822960"/>
          </a:xfrm>
          <a:prstGeom prst="ellipse">
            <a:avLst/>
          </a:prstGeom>
          <a:solidFill>
            <a:srgbClr val="065A82"/>
          </a:solidFill>
          <a:ln/>
        </p:spPr>
      </p:sp>
      <p:pic>
        <p:nvPicPr>
          <p:cNvPr id="4" name="Image 0" descr="preencoded.png">    </p:cNvPr>
          <p:cNvPicPr>
            <a:picLocks noChangeAspect="1"/>
          </p:cNvPicPr>
          <p:nvPr/>
        </p:nvPicPr>
        <p:blipFill>
          <a:blip r:embed="rId1"/>
          <a:stretch>
            <a:fillRect/>
          </a:stretch>
        </p:blipFill>
        <p:spPr>
          <a:xfrm>
            <a:off x="779069" y="870509"/>
            <a:ext cx="362102" cy="362102"/>
          </a:xfrm>
          <a:prstGeom prst="rect">
            <a:avLst/>
          </a:prstGeom>
        </p:spPr>
      </p:pic>
      <p:sp>
        <p:nvSpPr>
          <p:cNvPr id="5" name="Text 2"/>
          <p:cNvSpPr/>
          <p:nvPr/>
        </p:nvSpPr>
        <p:spPr>
          <a:xfrm>
            <a:off x="1554480" y="777240"/>
            <a:ext cx="7315200" cy="457200"/>
          </a:xfrm>
          <a:prstGeom prst="rect">
            <a:avLst/>
          </a:prstGeom>
          <a:noFill/>
          <a:ln/>
        </p:spPr>
        <p:txBody>
          <a:bodyPr wrap="square" lIns="0" tIns="0" rIns="0" bIns="0" rtlCol="0" anchor="ctr"/>
          <a:lstStyle/>
          <a:p>
            <a:pPr indent="0" marL="0">
              <a:buNone/>
            </a:pPr>
            <a:r>
              <a:rPr lang="en-US" sz="1300" b="1" spc="200" kern="0" dirty="0">
                <a:solidFill>
                  <a:srgbClr val="8FB8CC"/>
                </a:solidFill>
                <a:latin typeface="Calibri" pitchFamily="34" charset="0"/>
                <a:ea typeface="Calibri" pitchFamily="34" charset="-122"/>
                <a:cs typeface="Calibri" pitchFamily="34" charset="-120"/>
              </a:rPr>
              <a:t>UNE ÉPREUVE RÉGIONALE</a:t>
            </a:r>
            <a:endParaRPr lang="en-US" sz="1300" dirty="0"/>
          </a:p>
        </p:txBody>
      </p:sp>
      <p:sp>
        <p:nvSpPr>
          <p:cNvPr id="6" name="Text 3"/>
          <p:cNvSpPr/>
          <p:nvPr/>
        </p:nvSpPr>
        <p:spPr>
          <a:xfrm>
            <a:off x="548640" y="1783080"/>
            <a:ext cx="10515600" cy="822960"/>
          </a:xfrm>
          <a:prstGeom prst="rect">
            <a:avLst/>
          </a:prstGeom>
          <a:noFill/>
          <a:ln/>
        </p:spPr>
        <p:txBody>
          <a:bodyPr wrap="square" lIns="0" tIns="0" rIns="0" bIns="0" rtlCol="0" anchor="ctr"/>
          <a:lstStyle/>
          <a:p>
            <a:pPr indent="0" marL="0">
              <a:buNone/>
            </a:pPr>
            <a:r>
              <a:rPr lang="en-US" sz="2600" b="1" dirty="0">
                <a:solidFill>
                  <a:srgbClr val="FFFFFF"/>
                </a:solidFill>
                <a:latin typeface="Cambria" pitchFamily="34" charset="0"/>
                <a:ea typeface="Cambria" pitchFamily="34" charset="-122"/>
                <a:cs typeface="Cambria" pitchFamily="34" charset="-120"/>
              </a:rPr>
              <a:t>Un même épisode pluvieux frappe le golfe de Guinée</a:t>
            </a:r>
            <a:endParaRPr lang="en-US" sz="2600" dirty="0"/>
          </a:p>
        </p:txBody>
      </p:sp>
      <p:sp>
        <p:nvSpPr>
          <p:cNvPr id="7" name="Text 4"/>
          <p:cNvSpPr/>
          <p:nvPr/>
        </p:nvSpPr>
        <p:spPr>
          <a:xfrm>
            <a:off x="548640" y="2651760"/>
            <a:ext cx="7863840" cy="1188720"/>
          </a:xfrm>
          <a:prstGeom prst="rect">
            <a:avLst/>
          </a:prstGeom>
          <a:noFill/>
          <a:ln/>
        </p:spPr>
        <p:txBody>
          <a:bodyPr wrap="square" lIns="0" tIns="0" rIns="0" bIns="0" rtlCol="0" anchor="ctr"/>
          <a:lstStyle/>
          <a:p>
            <a:pPr indent="0" marL="0">
              <a:lnSpc>
                <a:spcPts val="2000"/>
              </a:lnSpc>
              <a:buNone/>
            </a:pPr>
            <a:r>
              <a:rPr lang="en-US" sz="1400" dirty="0">
                <a:solidFill>
                  <a:srgbClr val="C7D9E3"/>
                </a:solidFill>
                <a:latin typeface="Calibri" pitchFamily="34" charset="0"/>
                <a:ea typeface="Calibri" pitchFamily="34" charset="-122"/>
                <a:cs typeface="Calibri" pitchFamily="34" charset="-120"/>
              </a:rPr>
              <a:t>Depuis la fin juin 2026, les mêmes systèmes pluvieux touchent successivement plusieurs capitales du golfe de Guinée. Au-delà de la Côte d'Ivoire, le Ghana, le Togo, le Bénin et le Nigéria font face à des inondations qui appellent à la solidarité et à une réponse coordonnée à l'échelle sous-régionale.</a:t>
            </a:r>
            <a:endParaRPr lang="en-US" sz="1400" dirty="0"/>
          </a:p>
        </p:txBody>
      </p:sp>
      <p:sp>
        <p:nvSpPr>
          <p:cNvPr id="8" name="Shape 5"/>
          <p:cNvSpPr/>
          <p:nvPr/>
        </p:nvSpPr>
        <p:spPr>
          <a:xfrm>
            <a:off x="722376" y="4434840"/>
            <a:ext cx="1965960" cy="1371600"/>
          </a:xfrm>
          <a:prstGeom prst="roundRect">
            <a:avLst>
              <a:gd name="adj" fmla="val 5333"/>
            </a:avLst>
          </a:prstGeom>
          <a:solidFill>
            <a:srgbClr val="065A82">
              <a:alpha val="75000"/>
            </a:srgbClr>
          </a:solidFill>
          <a:ln w="12700">
            <a:solidFill>
              <a:srgbClr val="1C7293"/>
            </a:solidFill>
            <a:prstDash val="solid"/>
          </a:ln>
        </p:spPr>
      </p:sp>
      <p:pic>
        <p:nvPicPr>
          <p:cNvPr id="9" name="Image 1" descr="preencoded.png">    </p:cNvPr>
          <p:cNvPicPr>
            <a:picLocks noChangeAspect="1"/>
          </p:cNvPicPr>
          <p:nvPr/>
        </p:nvPicPr>
        <p:blipFill>
          <a:blip r:embed="rId2"/>
          <a:stretch>
            <a:fillRect/>
          </a:stretch>
        </p:blipFill>
        <p:spPr>
          <a:xfrm>
            <a:off x="1504188" y="4663440"/>
            <a:ext cx="402336" cy="402336"/>
          </a:xfrm>
          <a:prstGeom prst="rect">
            <a:avLst/>
          </a:prstGeom>
        </p:spPr>
      </p:pic>
      <p:sp>
        <p:nvSpPr>
          <p:cNvPr id="10" name="Text 6"/>
          <p:cNvSpPr/>
          <p:nvPr/>
        </p:nvSpPr>
        <p:spPr>
          <a:xfrm>
            <a:off x="722376" y="5212080"/>
            <a:ext cx="1965960" cy="457200"/>
          </a:xfrm>
          <a:prstGeom prst="rect">
            <a:avLst/>
          </a:prstGeom>
          <a:noFill/>
          <a:ln/>
        </p:spPr>
        <p:txBody>
          <a:bodyPr wrap="square" lIns="0" tIns="0" rIns="0" bIns="0" rtlCol="0" anchor="ctr"/>
          <a:lstStyle/>
          <a:p>
            <a:pPr algn="ctr" indent="0" marL="0">
              <a:buNone/>
            </a:pPr>
            <a:r>
              <a:rPr lang="en-US" sz="1250" b="1" dirty="0">
                <a:solidFill>
                  <a:srgbClr val="FFFFFF"/>
                </a:solidFill>
                <a:latin typeface="Calibri" pitchFamily="34" charset="0"/>
                <a:ea typeface="Calibri" pitchFamily="34" charset="-122"/>
                <a:cs typeface="Calibri" pitchFamily="34" charset="-120"/>
              </a:rPr>
              <a:t>Côte d'Ivoire</a:t>
            </a:r>
            <a:endParaRPr lang="en-US" sz="1250" dirty="0"/>
          </a:p>
        </p:txBody>
      </p:sp>
      <p:sp>
        <p:nvSpPr>
          <p:cNvPr id="11" name="Shape 7"/>
          <p:cNvSpPr/>
          <p:nvPr/>
        </p:nvSpPr>
        <p:spPr>
          <a:xfrm>
            <a:off x="2916936" y="4434840"/>
            <a:ext cx="1965960" cy="1371600"/>
          </a:xfrm>
          <a:prstGeom prst="roundRect">
            <a:avLst>
              <a:gd name="adj" fmla="val 5333"/>
            </a:avLst>
          </a:prstGeom>
          <a:solidFill>
            <a:srgbClr val="065A82">
              <a:alpha val="75000"/>
            </a:srgbClr>
          </a:solidFill>
          <a:ln w="12700">
            <a:solidFill>
              <a:srgbClr val="1C7293"/>
            </a:solidFill>
            <a:prstDash val="solid"/>
          </a:ln>
        </p:spPr>
      </p:sp>
      <p:pic>
        <p:nvPicPr>
          <p:cNvPr id="12" name="Image 2" descr="preencoded.png">    </p:cNvPr>
          <p:cNvPicPr>
            <a:picLocks noChangeAspect="1"/>
          </p:cNvPicPr>
          <p:nvPr/>
        </p:nvPicPr>
        <p:blipFill>
          <a:blip r:embed="rId3"/>
          <a:stretch>
            <a:fillRect/>
          </a:stretch>
        </p:blipFill>
        <p:spPr>
          <a:xfrm>
            <a:off x="3698748" y="4663440"/>
            <a:ext cx="402336" cy="402336"/>
          </a:xfrm>
          <a:prstGeom prst="rect">
            <a:avLst/>
          </a:prstGeom>
        </p:spPr>
      </p:pic>
      <p:sp>
        <p:nvSpPr>
          <p:cNvPr id="13" name="Text 8"/>
          <p:cNvSpPr/>
          <p:nvPr/>
        </p:nvSpPr>
        <p:spPr>
          <a:xfrm>
            <a:off x="2916936" y="5212080"/>
            <a:ext cx="1965960" cy="457200"/>
          </a:xfrm>
          <a:prstGeom prst="rect">
            <a:avLst/>
          </a:prstGeom>
          <a:noFill/>
          <a:ln/>
        </p:spPr>
        <p:txBody>
          <a:bodyPr wrap="square" lIns="0" tIns="0" rIns="0" bIns="0" rtlCol="0" anchor="ctr"/>
          <a:lstStyle/>
          <a:p>
            <a:pPr algn="ctr" indent="0" marL="0">
              <a:buNone/>
            </a:pPr>
            <a:r>
              <a:rPr lang="en-US" sz="1250" b="1" dirty="0">
                <a:solidFill>
                  <a:srgbClr val="FFFFFF"/>
                </a:solidFill>
                <a:latin typeface="Calibri" pitchFamily="34" charset="0"/>
                <a:ea typeface="Calibri" pitchFamily="34" charset="-122"/>
                <a:cs typeface="Calibri" pitchFamily="34" charset="-120"/>
              </a:rPr>
              <a:t>Ghana</a:t>
            </a:r>
            <a:endParaRPr lang="en-US" sz="1250" dirty="0"/>
          </a:p>
        </p:txBody>
      </p:sp>
      <p:sp>
        <p:nvSpPr>
          <p:cNvPr id="14" name="Shape 9"/>
          <p:cNvSpPr/>
          <p:nvPr/>
        </p:nvSpPr>
        <p:spPr>
          <a:xfrm>
            <a:off x="5111496" y="4434840"/>
            <a:ext cx="1965960" cy="1371600"/>
          </a:xfrm>
          <a:prstGeom prst="roundRect">
            <a:avLst>
              <a:gd name="adj" fmla="val 5333"/>
            </a:avLst>
          </a:prstGeom>
          <a:solidFill>
            <a:srgbClr val="065A82">
              <a:alpha val="75000"/>
            </a:srgbClr>
          </a:solidFill>
          <a:ln w="12700">
            <a:solidFill>
              <a:srgbClr val="1C7293"/>
            </a:solidFill>
            <a:prstDash val="solid"/>
          </a:ln>
        </p:spPr>
      </p:sp>
      <p:pic>
        <p:nvPicPr>
          <p:cNvPr id="15" name="Image 3" descr="preencoded.png">    </p:cNvPr>
          <p:cNvPicPr>
            <a:picLocks noChangeAspect="1"/>
          </p:cNvPicPr>
          <p:nvPr/>
        </p:nvPicPr>
        <p:blipFill>
          <a:blip r:embed="rId4"/>
          <a:stretch>
            <a:fillRect/>
          </a:stretch>
        </p:blipFill>
        <p:spPr>
          <a:xfrm>
            <a:off x="5893308" y="4663440"/>
            <a:ext cx="402336" cy="402336"/>
          </a:xfrm>
          <a:prstGeom prst="rect">
            <a:avLst/>
          </a:prstGeom>
        </p:spPr>
      </p:pic>
      <p:sp>
        <p:nvSpPr>
          <p:cNvPr id="16" name="Text 10"/>
          <p:cNvSpPr/>
          <p:nvPr/>
        </p:nvSpPr>
        <p:spPr>
          <a:xfrm>
            <a:off x="5111496" y="5212080"/>
            <a:ext cx="1965960" cy="457200"/>
          </a:xfrm>
          <a:prstGeom prst="rect">
            <a:avLst/>
          </a:prstGeom>
          <a:noFill/>
          <a:ln/>
        </p:spPr>
        <p:txBody>
          <a:bodyPr wrap="square" lIns="0" tIns="0" rIns="0" bIns="0" rtlCol="0" anchor="ctr"/>
          <a:lstStyle/>
          <a:p>
            <a:pPr algn="ctr" indent="0" marL="0">
              <a:buNone/>
            </a:pPr>
            <a:r>
              <a:rPr lang="en-US" sz="1250" b="1" dirty="0">
                <a:solidFill>
                  <a:srgbClr val="FFFFFF"/>
                </a:solidFill>
                <a:latin typeface="Calibri" pitchFamily="34" charset="0"/>
                <a:ea typeface="Calibri" pitchFamily="34" charset="-122"/>
                <a:cs typeface="Calibri" pitchFamily="34" charset="-120"/>
              </a:rPr>
              <a:t>Togo</a:t>
            </a:r>
            <a:endParaRPr lang="en-US" sz="1250" dirty="0"/>
          </a:p>
        </p:txBody>
      </p:sp>
      <p:sp>
        <p:nvSpPr>
          <p:cNvPr id="17" name="Shape 11"/>
          <p:cNvSpPr/>
          <p:nvPr/>
        </p:nvSpPr>
        <p:spPr>
          <a:xfrm>
            <a:off x="7306056" y="4434840"/>
            <a:ext cx="1965960" cy="1371600"/>
          </a:xfrm>
          <a:prstGeom prst="roundRect">
            <a:avLst>
              <a:gd name="adj" fmla="val 5333"/>
            </a:avLst>
          </a:prstGeom>
          <a:solidFill>
            <a:srgbClr val="065A82">
              <a:alpha val="75000"/>
            </a:srgbClr>
          </a:solidFill>
          <a:ln w="12700">
            <a:solidFill>
              <a:srgbClr val="1C7293"/>
            </a:solidFill>
            <a:prstDash val="solid"/>
          </a:ln>
        </p:spPr>
      </p:sp>
      <p:pic>
        <p:nvPicPr>
          <p:cNvPr id="18" name="Image 4" descr="preencoded.png">    </p:cNvPr>
          <p:cNvPicPr>
            <a:picLocks noChangeAspect="1"/>
          </p:cNvPicPr>
          <p:nvPr/>
        </p:nvPicPr>
        <p:blipFill>
          <a:blip r:embed="rId5"/>
          <a:stretch>
            <a:fillRect/>
          </a:stretch>
        </p:blipFill>
        <p:spPr>
          <a:xfrm>
            <a:off x="8087868" y="4663440"/>
            <a:ext cx="402336" cy="402336"/>
          </a:xfrm>
          <a:prstGeom prst="rect">
            <a:avLst/>
          </a:prstGeom>
        </p:spPr>
      </p:pic>
      <p:sp>
        <p:nvSpPr>
          <p:cNvPr id="19" name="Text 12"/>
          <p:cNvSpPr/>
          <p:nvPr/>
        </p:nvSpPr>
        <p:spPr>
          <a:xfrm>
            <a:off x="7306056" y="5212080"/>
            <a:ext cx="1965960" cy="457200"/>
          </a:xfrm>
          <a:prstGeom prst="rect">
            <a:avLst/>
          </a:prstGeom>
          <a:noFill/>
          <a:ln/>
        </p:spPr>
        <p:txBody>
          <a:bodyPr wrap="square" lIns="0" tIns="0" rIns="0" bIns="0" rtlCol="0" anchor="ctr"/>
          <a:lstStyle/>
          <a:p>
            <a:pPr algn="ctr" indent="0" marL="0">
              <a:buNone/>
            </a:pPr>
            <a:r>
              <a:rPr lang="en-US" sz="1250" b="1" dirty="0">
                <a:solidFill>
                  <a:srgbClr val="FFFFFF"/>
                </a:solidFill>
                <a:latin typeface="Calibri" pitchFamily="34" charset="0"/>
                <a:ea typeface="Calibri" pitchFamily="34" charset="-122"/>
                <a:cs typeface="Calibri" pitchFamily="34" charset="-120"/>
              </a:rPr>
              <a:t>Bénin</a:t>
            </a:r>
            <a:endParaRPr lang="en-US" sz="1250" dirty="0"/>
          </a:p>
        </p:txBody>
      </p:sp>
      <p:sp>
        <p:nvSpPr>
          <p:cNvPr id="20" name="Shape 13"/>
          <p:cNvSpPr/>
          <p:nvPr/>
        </p:nvSpPr>
        <p:spPr>
          <a:xfrm>
            <a:off x="9500616" y="4434840"/>
            <a:ext cx="1965960" cy="1371600"/>
          </a:xfrm>
          <a:prstGeom prst="roundRect">
            <a:avLst>
              <a:gd name="adj" fmla="val 5333"/>
            </a:avLst>
          </a:prstGeom>
          <a:solidFill>
            <a:srgbClr val="065A82">
              <a:alpha val="75000"/>
            </a:srgbClr>
          </a:solidFill>
          <a:ln w="12700">
            <a:solidFill>
              <a:srgbClr val="1C7293"/>
            </a:solidFill>
            <a:prstDash val="solid"/>
          </a:ln>
        </p:spPr>
      </p:sp>
      <p:pic>
        <p:nvPicPr>
          <p:cNvPr id="21" name="Image 5" descr="preencoded.png">    </p:cNvPr>
          <p:cNvPicPr>
            <a:picLocks noChangeAspect="1"/>
          </p:cNvPicPr>
          <p:nvPr/>
        </p:nvPicPr>
        <p:blipFill>
          <a:blip r:embed="rId6"/>
          <a:stretch>
            <a:fillRect/>
          </a:stretch>
        </p:blipFill>
        <p:spPr>
          <a:xfrm>
            <a:off x="10282428" y="4663440"/>
            <a:ext cx="402336" cy="402336"/>
          </a:xfrm>
          <a:prstGeom prst="rect">
            <a:avLst/>
          </a:prstGeom>
        </p:spPr>
      </p:pic>
      <p:sp>
        <p:nvSpPr>
          <p:cNvPr id="22" name="Text 14"/>
          <p:cNvSpPr/>
          <p:nvPr/>
        </p:nvSpPr>
        <p:spPr>
          <a:xfrm>
            <a:off x="9500616" y="5212080"/>
            <a:ext cx="1965960" cy="457200"/>
          </a:xfrm>
          <a:prstGeom prst="rect">
            <a:avLst/>
          </a:prstGeom>
          <a:noFill/>
          <a:ln/>
        </p:spPr>
        <p:txBody>
          <a:bodyPr wrap="square" lIns="0" tIns="0" rIns="0" bIns="0" rtlCol="0" anchor="ctr"/>
          <a:lstStyle/>
          <a:p>
            <a:pPr algn="ctr" indent="0" marL="0">
              <a:buNone/>
            </a:pPr>
            <a:r>
              <a:rPr lang="en-US" sz="1250" b="1" dirty="0">
                <a:solidFill>
                  <a:srgbClr val="FFFFFF"/>
                </a:solidFill>
                <a:latin typeface="Calibri" pitchFamily="34" charset="0"/>
                <a:ea typeface="Calibri" pitchFamily="34" charset="-122"/>
                <a:cs typeface="Calibri" pitchFamily="34" charset="-120"/>
              </a:rPr>
              <a:t>Nigéria</a:t>
            </a:r>
            <a:endParaRPr lang="en-US" sz="1250" dirty="0"/>
          </a:p>
        </p:txBody>
      </p:sp>
      <p:sp>
        <p:nvSpPr>
          <p:cNvPr id="23" name="Text 15"/>
          <p:cNvSpPr/>
          <p:nvPr/>
        </p:nvSpPr>
        <p:spPr>
          <a:xfrm>
            <a:off x="11365992" y="6355080"/>
            <a:ext cx="457200" cy="274320"/>
          </a:xfrm>
          <a:prstGeom prst="rect">
            <a:avLst/>
          </a:prstGeom>
          <a:noFill/>
          <a:ln/>
        </p:spPr>
        <p:txBody>
          <a:bodyPr wrap="square" lIns="0" tIns="0" rIns="0" bIns="0" rtlCol="0" anchor="ctr"/>
          <a:lstStyle/>
          <a:p>
            <a:pPr algn="r" indent="0" marL="0">
              <a:buNone/>
            </a:pPr>
            <a:r>
              <a:rPr lang="en-US" sz="1000" dirty="0">
                <a:solidFill>
                  <a:srgbClr val="5B6B79"/>
                </a:solidFill>
                <a:latin typeface="Calibri" pitchFamily="34" charset="0"/>
                <a:ea typeface="Calibri" pitchFamily="34" charset="-122"/>
                <a:cs typeface="Calibri" pitchFamily="34" charset="-120"/>
              </a:rPr>
              <a:t>06</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11480"/>
            <a:ext cx="8229600" cy="320040"/>
          </a:xfrm>
          <a:prstGeom prst="rect">
            <a:avLst/>
          </a:prstGeom>
          <a:noFill/>
          <a:ln/>
        </p:spPr>
        <p:txBody>
          <a:bodyPr wrap="square" lIns="0" tIns="0" rIns="0" bIns="0" rtlCol="0" anchor="ctr"/>
          <a:lstStyle/>
          <a:p>
            <a:pPr algn="l" indent="0" marL="0">
              <a:buNone/>
            </a:pPr>
            <a:r>
              <a:rPr lang="en-US" sz="1200" b="1" spc="200" kern="0" dirty="0">
                <a:solidFill>
                  <a:srgbClr val="1C7293"/>
                </a:solidFill>
                <a:latin typeface="Calibri" pitchFamily="34" charset="0"/>
                <a:ea typeface="Calibri" pitchFamily="34" charset="-122"/>
                <a:cs typeface="Calibri" pitchFamily="34" charset="-120"/>
              </a:rPr>
              <a:t>AFRIQUE DE L'OUEST · GHANA</a:t>
            </a:r>
            <a:endParaRPr lang="en-US" sz="1200" dirty="0"/>
          </a:p>
        </p:txBody>
      </p:sp>
      <p:sp>
        <p:nvSpPr>
          <p:cNvPr id="3" name="Text 1"/>
          <p:cNvSpPr/>
          <p:nvPr/>
        </p:nvSpPr>
        <p:spPr>
          <a:xfrm>
            <a:off x="548640" y="731520"/>
            <a:ext cx="6400800" cy="731520"/>
          </a:xfrm>
          <a:prstGeom prst="rect">
            <a:avLst/>
          </a:prstGeom>
          <a:noFill/>
          <a:ln/>
        </p:spPr>
        <p:txBody>
          <a:bodyPr wrap="square" lIns="0" tIns="0" rIns="0" bIns="0" rtlCol="0" anchor="ctr"/>
          <a:lstStyle/>
          <a:p>
            <a:pPr indent="0" marL="0">
              <a:buNone/>
            </a:pPr>
            <a:r>
              <a:rPr lang="en-US" sz="3000" b="1" dirty="0">
                <a:solidFill>
                  <a:srgbClr val="1A2433"/>
                </a:solidFill>
                <a:latin typeface="Cambria" pitchFamily="34" charset="0"/>
                <a:ea typeface="Cambria" pitchFamily="34" charset="-122"/>
                <a:cs typeface="Cambria" pitchFamily="34" charset="-120"/>
              </a:rPr>
              <a:t>Ghana</a:t>
            </a:r>
            <a:endParaRPr lang="en-US" sz="3000" dirty="0"/>
          </a:p>
        </p:txBody>
      </p:sp>
      <p:sp>
        <p:nvSpPr>
          <p:cNvPr id="4" name="Text 2"/>
          <p:cNvSpPr/>
          <p:nvPr/>
        </p:nvSpPr>
        <p:spPr>
          <a:xfrm>
            <a:off x="548640" y="1417320"/>
            <a:ext cx="6400800" cy="365760"/>
          </a:xfrm>
          <a:prstGeom prst="rect">
            <a:avLst/>
          </a:prstGeom>
          <a:noFill/>
          <a:ln/>
        </p:spPr>
        <p:txBody>
          <a:bodyPr wrap="square" lIns="0" tIns="0" rIns="0" bIns="0" rtlCol="0" anchor="ctr"/>
          <a:lstStyle/>
          <a:p>
            <a:pPr indent="0" marL="0">
              <a:buNone/>
            </a:pPr>
            <a:r>
              <a:rPr lang="en-US" sz="1250" i="1" dirty="0">
                <a:solidFill>
                  <a:srgbClr val="1C7293"/>
                </a:solidFill>
                <a:latin typeface="Calibri" pitchFamily="34" charset="0"/>
                <a:ea typeface="Calibri" pitchFamily="34" charset="-122"/>
                <a:cs typeface="Calibri" pitchFamily="34" charset="-120"/>
              </a:rPr>
              <a:t>Accra et le sud du pays — 29 juin 2026</a:t>
            </a:r>
            <a:endParaRPr lang="en-US" sz="1250" dirty="0"/>
          </a:p>
        </p:txBody>
      </p:sp>
      <p:pic>
        <p:nvPicPr>
          <p:cNvPr id="5" name="Image 0" descr="/mnt/user-data/uploads/Accra-Floods-Exposes-Drainage-Failures-Across-Ghanas-Capital.webp">    </p:cNvPr>
          <p:cNvPicPr>
            <a:picLocks noChangeAspect="1"/>
          </p:cNvPicPr>
          <p:nvPr/>
        </p:nvPicPr>
        <p:blipFill>
          <a:blip r:embed="rId1"/>
          <a:srcRect l="0" r="0" t="0" b="0"/>
          <a:stretch/>
        </p:blipFill>
        <p:spPr>
          <a:xfrm>
            <a:off x="548640" y="1920240"/>
            <a:ext cx="5029200" cy="3951514"/>
          </a:xfrm>
          <a:prstGeom prst="rect">
            <a:avLst/>
          </a:prstGeom>
        </p:spPr>
      </p:pic>
      <p:sp>
        <p:nvSpPr>
          <p:cNvPr id="6" name="Shape 3"/>
          <p:cNvSpPr/>
          <p:nvPr/>
        </p:nvSpPr>
        <p:spPr>
          <a:xfrm>
            <a:off x="6035040" y="1965960"/>
            <a:ext cx="310896" cy="310896"/>
          </a:xfrm>
          <a:prstGeom prst="ellipse">
            <a:avLst/>
          </a:prstGeom>
          <a:solidFill>
            <a:srgbClr val="EAF3F7"/>
          </a:solidFill>
          <a:ln/>
        </p:spPr>
      </p:sp>
      <p:pic>
        <p:nvPicPr>
          <p:cNvPr id="7" name="Image 1" descr="preencoded.png">    </p:cNvPr>
          <p:cNvPicPr>
            <a:picLocks noChangeAspect="1"/>
          </p:cNvPicPr>
          <p:nvPr/>
        </p:nvPicPr>
        <p:blipFill>
          <a:blip r:embed="rId2"/>
          <a:stretch>
            <a:fillRect/>
          </a:stretch>
        </p:blipFill>
        <p:spPr>
          <a:xfrm>
            <a:off x="6108192" y="2039112"/>
            <a:ext cx="164592" cy="164592"/>
          </a:xfrm>
          <a:prstGeom prst="rect">
            <a:avLst/>
          </a:prstGeom>
        </p:spPr>
      </p:pic>
      <p:sp>
        <p:nvSpPr>
          <p:cNvPr id="8" name="Text 4"/>
          <p:cNvSpPr/>
          <p:nvPr/>
        </p:nvSpPr>
        <p:spPr>
          <a:xfrm>
            <a:off x="6473952" y="1911096"/>
            <a:ext cx="4956048" cy="640080"/>
          </a:xfrm>
          <a:prstGeom prst="rect">
            <a:avLst/>
          </a:prstGeom>
          <a:noFill/>
          <a:ln/>
        </p:spPr>
        <p:txBody>
          <a:bodyPr wrap="square" lIns="0" tIns="0" rIns="0" bIns="0" rtlCol="0" anchor="ctr"/>
          <a:lstStyle/>
          <a:p>
            <a:pPr indent="0" marL="0">
              <a:lnSpc>
                <a:spcPts val="1600"/>
              </a:lnSpc>
              <a:buNone/>
            </a:pPr>
            <a:r>
              <a:rPr lang="en-US" sz="1250" dirty="0">
                <a:solidFill>
                  <a:srgbClr val="1A2433"/>
                </a:solidFill>
                <a:latin typeface="Calibri" pitchFamily="34" charset="0"/>
                <a:ea typeface="Calibri" pitchFamily="34" charset="-122"/>
                <a:cs typeface="Calibri" pitchFamily="34" charset="-120"/>
              </a:rPr>
              <a:t>Pluies exceptionnelles : environ 140 mm tombés en une journée sur Accra.</a:t>
            </a:r>
            <a:endParaRPr lang="en-US" sz="1250" dirty="0"/>
          </a:p>
        </p:txBody>
      </p:sp>
      <p:sp>
        <p:nvSpPr>
          <p:cNvPr id="9" name="Shape 5"/>
          <p:cNvSpPr/>
          <p:nvPr/>
        </p:nvSpPr>
        <p:spPr>
          <a:xfrm>
            <a:off x="6035040" y="2679192"/>
            <a:ext cx="310896" cy="310896"/>
          </a:xfrm>
          <a:prstGeom prst="ellipse">
            <a:avLst/>
          </a:prstGeom>
          <a:solidFill>
            <a:srgbClr val="EAF3F7"/>
          </a:solidFill>
          <a:ln/>
        </p:spPr>
      </p:sp>
      <p:pic>
        <p:nvPicPr>
          <p:cNvPr id="10" name="Image 2" descr="preencoded.png">    </p:cNvPr>
          <p:cNvPicPr>
            <a:picLocks noChangeAspect="1"/>
          </p:cNvPicPr>
          <p:nvPr/>
        </p:nvPicPr>
        <p:blipFill>
          <a:blip r:embed="rId3"/>
          <a:stretch>
            <a:fillRect/>
          </a:stretch>
        </p:blipFill>
        <p:spPr>
          <a:xfrm>
            <a:off x="6108192" y="2752344"/>
            <a:ext cx="164592" cy="164592"/>
          </a:xfrm>
          <a:prstGeom prst="rect">
            <a:avLst/>
          </a:prstGeom>
        </p:spPr>
      </p:pic>
      <p:sp>
        <p:nvSpPr>
          <p:cNvPr id="11" name="Text 6"/>
          <p:cNvSpPr/>
          <p:nvPr/>
        </p:nvSpPr>
        <p:spPr>
          <a:xfrm>
            <a:off x="6473952" y="2624328"/>
            <a:ext cx="4956048" cy="640080"/>
          </a:xfrm>
          <a:prstGeom prst="rect">
            <a:avLst/>
          </a:prstGeom>
          <a:noFill/>
          <a:ln/>
        </p:spPr>
        <p:txBody>
          <a:bodyPr wrap="square" lIns="0" tIns="0" rIns="0" bIns="0" rtlCol="0" anchor="ctr"/>
          <a:lstStyle/>
          <a:p>
            <a:pPr indent="0" marL="0">
              <a:lnSpc>
                <a:spcPts val="1600"/>
              </a:lnSpc>
              <a:buNone/>
            </a:pPr>
            <a:r>
              <a:rPr lang="en-US" sz="1250" dirty="0">
                <a:solidFill>
                  <a:srgbClr val="1A2433"/>
                </a:solidFill>
                <a:latin typeface="Calibri" pitchFamily="34" charset="0"/>
                <a:ea typeface="Calibri" pitchFamily="34" charset="-122"/>
                <a:cs typeface="Calibri" pitchFamily="34" charset="-120"/>
              </a:rPr>
              <a:t>Plus de 470 personnes secourues ; armée et police déployées en appui.</a:t>
            </a:r>
            <a:endParaRPr lang="en-US" sz="1250" dirty="0"/>
          </a:p>
        </p:txBody>
      </p:sp>
      <p:sp>
        <p:nvSpPr>
          <p:cNvPr id="12" name="Shape 7"/>
          <p:cNvSpPr/>
          <p:nvPr/>
        </p:nvSpPr>
        <p:spPr>
          <a:xfrm>
            <a:off x="6035040" y="3392424"/>
            <a:ext cx="310896" cy="310896"/>
          </a:xfrm>
          <a:prstGeom prst="ellipse">
            <a:avLst/>
          </a:prstGeom>
          <a:solidFill>
            <a:srgbClr val="EAF3F7"/>
          </a:solidFill>
          <a:ln/>
        </p:spPr>
      </p:sp>
      <p:pic>
        <p:nvPicPr>
          <p:cNvPr id="13" name="Image 3" descr="preencoded.png">    </p:cNvPr>
          <p:cNvPicPr>
            <a:picLocks noChangeAspect="1"/>
          </p:cNvPicPr>
          <p:nvPr/>
        </p:nvPicPr>
        <p:blipFill>
          <a:blip r:embed="rId4"/>
          <a:stretch>
            <a:fillRect/>
          </a:stretch>
        </p:blipFill>
        <p:spPr>
          <a:xfrm>
            <a:off x="6108192" y="3465576"/>
            <a:ext cx="164592" cy="164592"/>
          </a:xfrm>
          <a:prstGeom prst="rect">
            <a:avLst/>
          </a:prstGeom>
        </p:spPr>
      </p:pic>
      <p:sp>
        <p:nvSpPr>
          <p:cNvPr id="14" name="Text 8"/>
          <p:cNvSpPr/>
          <p:nvPr/>
        </p:nvSpPr>
        <p:spPr>
          <a:xfrm>
            <a:off x="6473952" y="3337560"/>
            <a:ext cx="4956048" cy="640080"/>
          </a:xfrm>
          <a:prstGeom prst="rect">
            <a:avLst/>
          </a:prstGeom>
          <a:noFill/>
          <a:ln/>
        </p:spPr>
        <p:txBody>
          <a:bodyPr wrap="square" lIns="0" tIns="0" rIns="0" bIns="0" rtlCol="0" anchor="ctr"/>
          <a:lstStyle/>
          <a:p>
            <a:pPr indent="0" marL="0">
              <a:lnSpc>
                <a:spcPts val="1600"/>
              </a:lnSpc>
              <a:buNone/>
            </a:pPr>
            <a:r>
              <a:rPr lang="en-US" sz="1250" dirty="0">
                <a:solidFill>
                  <a:srgbClr val="1A2433"/>
                </a:solidFill>
                <a:latin typeface="Calibri" pitchFamily="34" charset="0"/>
                <a:ea typeface="Calibri" pitchFamily="34" charset="-122"/>
                <a:cs typeface="Calibri" pitchFamily="34" charset="-120"/>
              </a:rPr>
              <a:t>Bilan encore évolutif : au moins 12 morts selon les services de secours.</a:t>
            </a:r>
            <a:endParaRPr lang="en-US" sz="1250" dirty="0"/>
          </a:p>
        </p:txBody>
      </p:sp>
      <p:sp>
        <p:nvSpPr>
          <p:cNvPr id="15" name="Shape 9"/>
          <p:cNvSpPr/>
          <p:nvPr/>
        </p:nvSpPr>
        <p:spPr>
          <a:xfrm>
            <a:off x="6035040" y="5349240"/>
            <a:ext cx="5394960" cy="960120"/>
          </a:xfrm>
          <a:prstGeom prst="roundRect">
            <a:avLst>
              <a:gd name="adj" fmla="val 7619"/>
            </a:avLst>
          </a:prstGeom>
          <a:solidFill>
            <a:srgbClr val="F4F8FA"/>
          </a:solidFill>
          <a:ln/>
        </p:spPr>
      </p:sp>
      <p:sp>
        <p:nvSpPr>
          <p:cNvPr id="16" name="Text 10"/>
          <p:cNvSpPr/>
          <p:nvPr/>
        </p:nvSpPr>
        <p:spPr>
          <a:xfrm>
            <a:off x="6263640" y="5349240"/>
            <a:ext cx="1554480" cy="960120"/>
          </a:xfrm>
          <a:prstGeom prst="rect">
            <a:avLst/>
          </a:prstGeom>
          <a:noFill/>
          <a:ln/>
        </p:spPr>
        <p:txBody>
          <a:bodyPr wrap="square" lIns="0" tIns="0" rIns="0" bIns="0" rtlCol="0" anchor="ctr"/>
          <a:lstStyle/>
          <a:p>
            <a:pPr indent="0" marL="0">
              <a:buNone/>
            </a:pPr>
            <a:r>
              <a:rPr lang="en-US" sz="2600" b="1" dirty="0">
                <a:solidFill>
                  <a:srgbClr val="065A82"/>
                </a:solidFill>
                <a:latin typeface="Cambria" pitchFamily="34" charset="0"/>
                <a:ea typeface="Cambria" pitchFamily="34" charset="-122"/>
                <a:cs typeface="Cambria" pitchFamily="34" charset="-120"/>
              </a:rPr>
              <a:t>12+</a:t>
            </a:r>
            <a:endParaRPr lang="en-US" sz="2600" dirty="0"/>
          </a:p>
        </p:txBody>
      </p:sp>
      <p:sp>
        <p:nvSpPr>
          <p:cNvPr id="17" name="Text 11"/>
          <p:cNvSpPr/>
          <p:nvPr/>
        </p:nvSpPr>
        <p:spPr>
          <a:xfrm>
            <a:off x="7772400" y="5349240"/>
            <a:ext cx="3474720" cy="960120"/>
          </a:xfrm>
          <a:prstGeom prst="rect">
            <a:avLst/>
          </a:prstGeom>
          <a:noFill/>
          <a:ln/>
        </p:spPr>
        <p:txBody>
          <a:bodyPr wrap="square" lIns="0" tIns="0" rIns="0" bIns="0" rtlCol="0" anchor="ctr"/>
          <a:lstStyle/>
          <a:p>
            <a:pPr indent="0" marL="0">
              <a:lnSpc>
                <a:spcPts val="1300"/>
              </a:lnSpc>
              <a:buNone/>
            </a:pPr>
            <a:r>
              <a:rPr lang="en-US" sz="1100" dirty="0">
                <a:solidFill>
                  <a:srgbClr val="5B6B79"/>
                </a:solidFill>
                <a:latin typeface="Calibri" pitchFamily="34" charset="0"/>
                <a:ea typeface="Calibri" pitchFamily="34" charset="-122"/>
                <a:cs typeface="Calibri" pitchFamily="34" charset="-120"/>
              </a:rPr>
              <a:t>décès confirmés par les pompiers ghanéens, bilan en cours de consolidation</a:t>
            </a:r>
            <a:endParaRPr lang="en-US" sz="1100" dirty="0"/>
          </a:p>
        </p:txBody>
      </p:sp>
      <p:sp>
        <p:nvSpPr>
          <p:cNvPr id="18" name="Text 12"/>
          <p:cNvSpPr/>
          <p:nvPr/>
        </p:nvSpPr>
        <p:spPr>
          <a:xfrm>
            <a:off x="11365992" y="6355080"/>
            <a:ext cx="457200" cy="274320"/>
          </a:xfrm>
          <a:prstGeom prst="rect">
            <a:avLst/>
          </a:prstGeom>
          <a:noFill/>
          <a:ln/>
        </p:spPr>
        <p:txBody>
          <a:bodyPr wrap="square" lIns="0" tIns="0" rIns="0" bIns="0" rtlCol="0" anchor="ctr"/>
          <a:lstStyle/>
          <a:p>
            <a:pPr algn="r" indent="0" marL="0">
              <a:buNone/>
            </a:pPr>
            <a:r>
              <a:rPr lang="en-US" sz="1000" dirty="0">
                <a:solidFill>
                  <a:srgbClr val="5B6B79"/>
                </a:solidFill>
                <a:latin typeface="Calibri" pitchFamily="34" charset="0"/>
                <a:ea typeface="Calibri" pitchFamily="34" charset="-122"/>
                <a:cs typeface="Calibri" pitchFamily="34" charset="-120"/>
              </a:rPr>
              <a:t>07</a:t>
            </a: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11480"/>
            <a:ext cx="8229600" cy="320040"/>
          </a:xfrm>
          <a:prstGeom prst="rect">
            <a:avLst/>
          </a:prstGeom>
          <a:noFill/>
          <a:ln/>
        </p:spPr>
        <p:txBody>
          <a:bodyPr wrap="square" lIns="0" tIns="0" rIns="0" bIns="0" rtlCol="0" anchor="ctr"/>
          <a:lstStyle/>
          <a:p>
            <a:pPr algn="l" indent="0" marL="0">
              <a:buNone/>
            </a:pPr>
            <a:r>
              <a:rPr lang="en-US" sz="1200" b="1" spc="200" kern="0" dirty="0">
                <a:solidFill>
                  <a:srgbClr val="1C7293"/>
                </a:solidFill>
                <a:latin typeface="Calibri" pitchFamily="34" charset="0"/>
                <a:ea typeface="Calibri" pitchFamily="34" charset="-122"/>
                <a:cs typeface="Calibri" pitchFamily="34" charset="-120"/>
              </a:rPr>
              <a:t>AFRIQUE DE L'OUEST · TOGO</a:t>
            </a:r>
            <a:endParaRPr lang="en-US" sz="1200" dirty="0"/>
          </a:p>
        </p:txBody>
      </p:sp>
      <p:sp>
        <p:nvSpPr>
          <p:cNvPr id="3" name="Text 1"/>
          <p:cNvSpPr/>
          <p:nvPr/>
        </p:nvSpPr>
        <p:spPr>
          <a:xfrm>
            <a:off x="548640" y="731520"/>
            <a:ext cx="6400800" cy="731520"/>
          </a:xfrm>
          <a:prstGeom prst="rect">
            <a:avLst/>
          </a:prstGeom>
          <a:noFill/>
          <a:ln/>
        </p:spPr>
        <p:txBody>
          <a:bodyPr wrap="square" lIns="0" tIns="0" rIns="0" bIns="0" rtlCol="0" anchor="ctr"/>
          <a:lstStyle/>
          <a:p>
            <a:pPr indent="0" marL="0">
              <a:buNone/>
            </a:pPr>
            <a:r>
              <a:rPr lang="en-US" sz="3000" b="1" dirty="0">
                <a:solidFill>
                  <a:srgbClr val="1A2433"/>
                </a:solidFill>
                <a:latin typeface="Cambria" pitchFamily="34" charset="0"/>
                <a:ea typeface="Cambria" pitchFamily="34" charset="-122"/>
                <a:cs typeface="Cambria" pitchFamily="34" charset="-120"/>
              </a:rPr>
              <a:t>Togo</a:t>
            </a:r>
            <a:endParaRPr lang="en-US" sz="3000" dirty="0"/>
          </a:p>
        </p:txBody>
      </p:sp>
      <p:sp>
        <p:nvSpPr>
          <p:cNvPr id="4" name="Text 2"/>
          <p:cNvSpPr/>
          <p:nvPr/>
        </p:nvSpPr>
        <p:spPr>
          <a:xfrm>
            <a:off x="548640" y="1417320"/>
            <a:ext cx="6400800" cy="365760"/>
          </a:xfrm>
          <a:prstGeom prst="rect">
            <a:avLst/>
          </a:prstGeom>
          <a:noFill/>
          <a:ln/>
        </p:spPr>
        <p:txBody>
          <a:bodyPr wrap="square" lIns="0" tIns="0" rIns="0" bIns="0" rtlCol="0" anchor="ctr"/>
          <a:lstStyle/>
          <a:p>
            <a:pPr indent="0" marL="0">
              <a:buNone/>
            </a:pPr>
            <a:r>
              <a:rPr lang="en-US" sz="1250" i="1" dirty="0">
                <a:solidFill>
                  <a:srgbClr val="1C7293"/>
                </a:solidFill>
                <a:latin typeface="Calibri" pitchFamily="34" charset="0"/>
                <a:ea typeface="Calibri" pitchFamily="34" charset="-122"/>
                <a:cs typeface="Calibri" pitchFamily="34" charset="-120"/>
              </a:rPr>
              <a:t>Grand Lomé et région Maritime — nuit du 28 au 29 juin 2026</a:t>
            </a:r>
            <a:endParaRPr lang="en-US" sz="1250" dirty="0"/>
          </a:p>
        </p:txBody>
      </p:sp>
      <p:pic>
        <p:nvPicPr>
          <p:cNvPr id="5" name="Image 0" descr="/mnt/user-data/uploads/Togo_inondations_.jpg">    </p:cNvPr>
          <p:cNvPicPr>
            <a:picLocks noChangeAspect="1"/>
          </p:cNvPicPr>
          <p:nvPr/>
        </p:nvPicPr>
        <p:blipFill>
          <a:blip r:embed="rId1"/>
          <a:srcRect l="0" r="0" t="0" b="0"/>
          <a:stretch/>
        </p:blipFill>
        <p:spPr>
          <a:xfrm>
            <a:off x="6611112" y="1920240"/>
            <a:ext cx="5029200" cy="3771900"/>
          </a:xfrm>
          <a:prstGeom prst="rect">
            <a:avLst/>
          </a:prstGeom>
        </p:spPr>
      </p:pic>
      <p:sp>
        <p:nvSpPr>
          <p:cNvPr id="6" name="Shape 3"/>
          <p:cNvSpPr/>
          <p:nvPr/>
        </p:nvSpPr>
        <p:spPr>
          <a:xfrm>
            <a:off x="548640" y="1965960"/>
            <a:ext cx="310896" cy="310896"/>
          </a:xfrm>
          <a:prstGeom prst="ellipse">
            <a:avLst/>
          </a:prstGeom>
          <a:solidFill>
            <a:srgbClr val="EAF3F7"/>
          </a:solidFill>
          <a:ln/>
        </p:spPr>
      </p:sp>
      <p:pic>
        <p:nvPicPr>
          <p:cNvPr id="7" name="Image 1" descr="preencoded.png">    </p:cNvPr>
          <p:cNvPicPr>
            <a:picLocks noChangeAspect="1"/>
          </p:cNvPicPr>
          <p:nvPr/>
        </p:nvPicPr>
        <p:blipFill>
          <a:blip r:embed="rId2"/>
          <a:stretch>
            <a:fillRect/>
          </a:stretch>
        </p:blipFill>
        <p:spPr>
          <a:xfrm>
            <a:off x="621792" y="2039112"/>
            <a:ext cx="164592" cy="164592"/>
          </a:xfrm>
          <a:prstGeom prst="rect">
            <a:avLst/>
          </a:prstGeom>
        </p:spPr>
      </p:pic>
      <p:sp>
        <p:nvSpPr>
          <p:cNvPr id="8" name="Text 4"/>
          <p:cNvSpPr/>
          <p:nvPr/>
        </p:nvSpPr>
        <p:spPr>
          <a:xfrm>
            <a:off x="987552" y="1911096"/>
            <a:ext cx="4956048" cy="640080"/>
          </a:xfrm>
          <a:prstGeom prst="rect">
            <a:avLst/>
          </a:prstGeom>
          <a:noFill/>
          <a:ln/>
        </p:spPr>
        <p:txBody>
          <a:bodyPr wrap="square" lIns="0" tIns="0" rIns="0" bIns="0" rtlCol="0" anchor="ctr"/>
          <a:lstStyle/>
          <a:p>
            <a:pPr indent="0" marL="0">
              <a:lnSpc>
                <a:spcPts val="1600"/>
              </a:lnSpc>
              <a:buNone/>
            </a:pPr>
            <a:r>
              <a:rPr lang="en-US" sz="1250" dirty="0">
                <a:solidFill>
                  <a:srgbClr val="1A2433"/>
                </a:solidFill>
                <a:latin typeface="Calibri" pitchFamily="34" charset="0"/>
                <a:ea typeface="Calibri" pitchFamily="34" charset="-122"/>
                <a:cs typeface="Calibri" pitchFamily="34" charset="-120"/>
              </a:rPr>
              <a:t>Quartiers d'Adakpamé, Agoè-Nyivé et Bas-Mono envahis par les eaux.</a:t>
            </a:r>
            <a:endParaRPr lang="en-US" sz="1250" dirty="0"/>
          </a:p>
        </p:txBody>
      </p:sp>
      <p:sp>
        <p:nvSpPr>
          <p:cNvPr id="9" name="Shape 5"/>
          <p:cNvSpPr/>
          <p:nvPr/>
        </p:nvSpPr>
        <p:spPr>
          <a:xfrm>
            <a:off x="548640" y="2679192"/>
            <a:ext cx="310896" cy="310896"/>
          </a:xfrm>
          <a:prstGeom prst="ellipse">
            <a:avLst/>
          </a:prstGeom>
          <a:solidFill>
            <a:srgbClr val="EAF3F7"/>
          </a:solidFill>
          <a:ln/>
        </p:spPr>
      </p:sp>
      <p:pic>
        <p:nvPicPr>
          <p:cNvPr id="10" name="Image 2" descr="preencoded.png">    </p:cNvPr>
          <p:cNvPicPr>
            <a:picLocks noChangeAspect="1"/>
          </p:cNvPicPr>
          <p:nvPr/>
        </p:nvPicPr>
        <p:blipFill>
          <a:blip r:embed="rId3"/>
          <a:stretch>
            <a:fillRect/>
          </a:stretch>
        </p:blipFill>
        <p:spPr>
          <a:xfrm>
            <a:off x="621792" y="2752344"/>
            <a:ext cx="164592" cy="164592"/>
          </a:xfrm>
          <a:prstGeom prst="rect">
            <a:avLst/>
          </a:prstGeom>
        </p:spPr>
      </p:pic>
      <p:sp>
        <p:nvSpPr>
          <p:cNvPr id="11" name="Text 6"/>
          <p:cNvSpPr/>
          <p:nvPr/>
        </p:nvSpPr>
        <p:spPr>
          <a:xfrm>
            <a:off x="987552" y="2624328"/>
            <a:ext cx="4956048" cy="640080"/>
          </a:xfrm>
          <a:prstGeom prst="rect">
            <a:avLst/>
          </a:prstGeom>
          <a:noFill/>
          <a:ln/>
        </p:spPr>
        <p:txBody>
          <a:bodyPr wrap="square" lIns="0" tIns="0" rIns="0" bIns="0" rtlCol="0" anchor="ctr"/>
          <a:lstStyle/>
          <a:p>
            <a:pPr indent="0" marL="0">
              <a:lnSpc>
                <a:spcPts val="1600"/>
              </a:lnSpc>
              <a:buNone/>
            </a:pPr>
            <a:r>
              <a:rPr lang="en-US" sz="1250" dirty="0">
                <a:solidFill>
                  <a:srgbClr val="1A2433"/>
                </a:solidFill>
                <a:latin typeface="Calibri" pitchFamily="34" charset="0"/>
                <a:ea typeface="Calibri" pitchFamily="34" charset="-122"/>
                <a:cs typeface="Calibri" pitchFamily="34" charset="-120"/>
              </a:rPr>
              <a:t>Maisons, écoles et églises endommagées ou abandonnées.</a:t>
            </a:r>
            <a:endParaRPr lang="en-US" sz="1250" dirty="0"/>
          </a:p>
        </p:txBody>
      </p:sp>
      <p:sp>
        <p:nvSpPr>
          <p:cNvPr id="12" name="Shape 7"/>
          <p:cNvSpPr/>
          <p:nvPr/>
        </p:nvSpPr>
        <p:spPr>
          <a:xfrm>
            <a:off x="548640" y="3392424"/>
            <a:ext cx="310896" cy="310896"/>
          </a:xfrm>
          <a:prstGeom prst="ellipse">
            <a:avLst/>
          </a:prstGeom>
          <a:solidFill>
            <a:srgbClr val="EAF3F7"/>
          </a:solidFill>
          <a:ln/>
        </p:spPr>
      </p:sp>
      <p:pic>
        <p:nvPicPr>
          <p:cNvPr id="13" name="Image 3" descr="preencoded.png">    </p:cNvPr>
          <p:cNvPicPr>
            <a:picLocks noChangeAspect="1"/>
          </p:cNvPicPr>
          <p:nvPr/>
        </p:nvPicPr>
        <p:blipFill>
          <a:blip r:embed="rId4"/>
          <a:stretch>
            <a:fillRect/>
          </a:stretch>
        </p:blipFill>
        <p:spPr>
          <a:xfrm>
            <a:off x="621792" y="3465576"/>
            <a:ext cx="164592" cy="164592"/>
          </a:xfrm>
          <a:prstGeom prst="rect">
            <a:avLst/>
          </a:prstGeom>
        </p:spPr>
      </p:pic>
      <p:sp>
        <p:nvSpPr>
          <p:cNvPr id="14" name="Text 8"/>
          <p:cNvSpPr/>
          <p:nvPr/>
        </p:nvSpPr>
        <p:spPr>
          <a:xfrm>
            <a:off x="987552" y="3337560"/>
            <a:ext cx="4956048" cy="640080"/>
          </a:xfrm>
          <a:prstGeom prst="rect">
            <a:avLst/>
          </a:prstGeom>
          <a:noFill/>
          <a:ln/>
        </p:spPr>
        <p:txBody>
          <a:bodyPr wrap="square" lIns="0" tIns="0" rIns="0" bIns="0" rtlCol="0" anchor="ctr"/>
          <a:lstStyle/>
          <a:p>
            <a:pPr indent="0" marL="0">
              <a:lnSpc>
                <a:spcPts val="1600"/>
              </a:lnSpc>
              <a:buNone/>
            </a:pPr>
            <a:r>
              <a:rPr lang="en-US" sz="1250" dirty="0">
                <a:solidFill>
                  <a:srgbClr val="1A2433"/>
                </a:solidFill>
                <a:latin typeface="Calibri" pitchFamily="34" charset="0"/>
                <a:ea typeface="Calibri" pitchFamily="34" charset="-122"/>
                <a:cs typeface="Calibri" pitchFamily="34" charset="-120"/>
              </a:rPr>
              <a:t>Plan de réponse de sécurité civile déclenché par le gouvernement togolais.</a:t>
            </a:r>
            <a:endParaRPr lang="en-US" sz="1250" dirty="0"/>
          </a:p>
        </p:txBody>
      </p:sp>
      <p:sp>
        <p:nvSpPr>
          <p:cNvPr id="15" name="Shape 9"/>
          <p:cNvSpPr/>
          <p:nvPr/>
        </p:nvSpPr>
        <p:spPr>
          <a:xfrm>
            <a:off x="548640" y="5349240"/>
            <a:ext cx="5394960" cy="960120"/>
          </a:xfrm>
          <a:prstGeom prst="roundRect">
            <a:avLst>
              <a:gd name="adj" fmla="val 7619"/>
            </a:avLst>
          </a:prstGeom>
          <a:solidFill>
            <a:srgbClr val="F4F8FA"/>
          </a:solidFill>
          <a:ln/>
        </p:spPr>
      </p:sp>
      <p:sp>
        <p:nvSpPr>
          <p:cNvPr id="16" name="Text 10"/>
          <p:cNvSpPr/>
          <p:nvPr/>
        </p:nvSpPr>
        <p:spPr>
          <a:xfrm>
            <a:off x="777240" y="5349240"/>
            <a:ext cx="1554480" cy="960120"/>
          </a:xfrm>
          <a:prstGeom prst="rect">
            <a:avLst/>
          </a:prstGeom>
          <a:noFill/>
          <a:ln/>
        </p:spPr>
        <p:txBody>
          <a:bodyPr wrap="square" lIns="0" tIns="0" rIns="0" bIns="0" rtlCol="0" anchor="ctr"/>
          <a:lstStyle/>
          <a:p>
            <a:pPr indent="0" marL="0">
              <a:buNone/>
            </a:pPr>
            <a:r>
              <a:rPr lang="en-US" sz="2600" b="1" dirty="0">
                <a:solidFill>
                  <a:srgbClr val="065A82"/>
                </a:solidFill>
                <a:latin typeface="Cambria" pitchFamily="34" charset="0"/>
                <a:ea typeface="Cambria" pitchFamily="34" charset="-122"/>
                <a:cs typeface="Cambria" pitchFamily="34" charset="-120"/>
              </a:rPr>
              <a:t>5+</a:t>
            </a:r>
            <a:endParaRPr lang="en-US" sz="2600" dirty="0"/>
          </a:p>
        </p:txBody>
      </p:sp>
      <p:sp>
        <p:nvSpPr>
          <p:cNvPr id="17" name="Text 11"/>
          <p:cNvSpPr/>
          <p:nvPr/>
        </p:nvSpPr>
        <p:spPr>
          <a:xfrm>
            <a:off x="2286000" y="5349240"/>
            <a:ext cx="3474720" cy="960120"/>
          </a:xfrm>
          <a:prstGeom prst="rect">
            <a:avLst/>
          </a:prstGeom>
          <a:noFill/>
          <a:ln/>
        </p:spPr>
        <p:txBody>
          <a:bodyPr wrap="square" lIns="0" tIns="0" rIns="0" bIns="0" rtlCol="0" anchor="ctr"/>
          <a:lstStyle/>
          <a:p>
            <a:pPr indent="0" marL="0">
              <a:lnSpc>
                <a:spcPts val="1300"/>
              </a:lnSpc>
              <a:buNone/>
            </a:pPr>
            <a:r>
              <a:rPr lang="en-US" sz="1100" dirty="0">
                <a:solidFill>
                  <a:srgbClr val="5B6B79"/>
                </a:solidFill>
                <a:latin typeface="Calibri" pitchFamily="34" charset="0"/>
                <a:ea typeface="Calibri" pitchFamily="34" charset="-122"/>
                <a:cs typeface="Calibri" pitchFamily="34" charset="-120"/>
              </a:rPr>
              <a:t>décès recensés dans le Grand Lomé et la région Maritime</a:t>
            </a:r>
            <a:endParaRPr lang="en-US" sz="1100" dirty="0"/>
          </a:p>
        </p:txBody>
      </p:sp>
      <p:sp>
        <p:nvSpPr>
          <p:cNvPr id="18" name="Text 12"/>
          <p:cNvSpPr/>
          <p:nvPr/>
        </p:nvSpPr>
        <p:spPr>
          <a:xfrm>
            <a:off x="11365992" y="6355080"/>
            <a:ext cx="457200" cy="274320"/>
          </a:xfrm>
          <a:prstGeom prst="rect">
            <a:avLst/>
          </a:prstGeom>
          <a:noFill/>
          <a:ln/>
        </p:spPr>
        <p:txBody>
          <a:bodyPr wrap="square" lIns="0" tIns="0" rIns="0" bIns="0" rtlCol="0" anchor="ctr"/>
          <a:lstStyle/>
          <a:p>
            <a:pPr algn="r" indent="0" marL="0">
              <a:buNone/>
            </a:pPr>
            <a:r>
              <a:rPr lang="en-US" sz="1000" dirty="0">
                <a:solidFill>
                  <a:srgbClr val="5B6B79"/>
                </a:solidFill>
                <a:latin typeface="Calibri" pitchFamily="34" charset="0"/>
                <a:ea typeface="Calibri" pitchFamily="34" charset="-122"/>
                <a:cs typeface="Calibri" pitchFamily="34" charset="-120"/>
              </a:rPr>
              <a:t>08</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48640" y="411480"/>
            <a:ext cx="8229600" cy="320040"/>
          </a:xfrm>
          <a:prstGeom prst="rect">
            <a:avLst/>
          </a:prstGeom>
          <a:noFill/>
          <a:ln/>
        </p:spPr>
        <p:txBody>
          <a:bodyPr wrap="square" lIns="0" tIns="0" rIns="0" bIns="0" rtlCol="0" anchor="ctr"/>
          <a:lstStyle/>
          <a:p>
            <a:pPr algn="l" indent="0" marL="0">
              <a:buNone/>
            </a:pPr>
            <a:r>
              <a:rPr lang="en-US" sz="1200" b="1" spc="200" kern="0" dirty="0">
                <a:solidFill>
                  <a:srgbClr val="1C7293"/>
                </a:solidFill>
                <a:latin typeface="Calibri" pitchFamily="34" charset="0"/>
                <a:ea typeface="Calibri" pitchFamily="34" charset="-122"/>
                <a:cs typeface="Calibri" pitchFamily="34" charset="-120"/>
              </a:rPr>
              <a:t>AFRIQUE DE L'OUEST · BÉNIN</a:t>
            </a:r>
            <a:endParaRPr lang="en-US" sz="1200" dirty="0"/>
          </a:p>
        </p:txBody>
      </p:sp>
      <p:sp>
        <p:nvSpPr>
          <p:cNvPr id="3" name="Text 1"/>
          <p:cNvSpPr/>
          <p:nvPr/>
        </p:nvSpPr>
        <p:spPr>
          <a:xfrm>
            <a:off x="548640" y="731520"/>
            <a:ext cx="6400800" cy="731520"/>
          </a:xfrm>
          <a:prstGeom prst="rect">
            <a:avLst/>
          </a:prstGeom>
          <a:noFill/>
          <a:ln/>
        </p:spPr>
        <p:txBody>
          <a:bodyPr wrap="square" lIns="0" tIns="0" rIns="0" bIns="0" rtlCol="0" anchor="ctr"/>
          <a:lstStyle/>
          <a:p>
            <a:pPr indent="0" marL="0">
              <a:buNone/>
            </a:pPr>
            <a:r>
              <a:rPr lang="en-US" sz="3000" b="1" dirty="0">
                <a:solidFill>
                  <a:srgbClr val="1A2433"/>
                </a:solidFill>
                <a:latin typeface="Cambria" pitchFamily="34" charset="0"/>
                <a:ea typeface="Cambria" pitchFamily="34" charset="-122"/>
                <a:cs typeface="Cambria" pitchFamily="34" charset="-120"/>
              </a:rPr>
              <a:t>Bénin</a:t>
            </a:r>
            <a:endParaRPr lang="en-US" sz="3000" dirty="0"/>
          </a:p>
        </p:txBody>
      </p:sp>
      <p:sp>
        <p:nvSpPr>
          <p:cNvPr id="4" name="Text 2"/>
          <p:cNvSpPr/>
          <p:nvPr/>
        </p:nvSpPr>
        <p:spPr>
          <a:xfrm>
            <a:off x="548640" y="1417320"/>
            <a:ext cx="6400800" cy="365760"/>
          </a:xfrm>
          <a:prstGeom prst="rect">
            <a:avLst/>
          </a:prstGeom>
          <a:noFill/>
          <a:ln/>
        </p:spPr>
        <p:txBody>
          <a:bodyPr wrap="square" lIns="0" tIns="0" rIns="0" bIns="0" rtlCol="0" anchor="ctr"/>
          <a:lstStyle/>
          <a:p>
            <a:pPr indent="0" marL="0">
              <a:buNone/>
            </a:pPr>
            <a:r>
              <a:rPr lang="en-US" sz="1250" i="1" dirty="0">
                <a:solidFill>
                  <a:srgbClr val="1C7293"/>
                </a:solidFill>
                <a:latin typeface="Calibri" pitchFamily="34" charset="0"/>
                <a:ea typeface="Calibri" pitchFamily="34" charset="-122"/>
                <a:cs typeface="Calibri" pitchFamily="34" charset="-120"/>
              </a:rPr>
              <a:t>Cotonou et zones lacustres — saison des pluies 2026</a:t>
            </a:r>
            <a:endParaRPr lang="en-US" sz="1250" dirty="0"/>
          </a:p>
        </p:txBody>
      </p:sp>
      <p:pic>
        <p:nvPicPr>
          <p:cNvPr id="5" name="Image 0" descr="/mnt/user-data/uploads/Benin_gettyimages-172423232-612x612.webp">    </p:cNvPr>
          <p:cNvPicPr>
            <a:picLocks noChangeAspect="1"/>
          </p:cNvPicPr>
          <p:nvPr/>
        </p:nvPicPr>
        <p:blipFill>
          <a:blip r:embed="rId1"/>
          <a:srcRect l="0" r="0" t="0" b="0"/>
          <a:stretch/>
        </p:blipFill>
        <p:spPr>
          <a:xfrm>
            <a:off x="548640" y="1920240"/>
            <a:ext cx="5029200" cy="3352800"/>
          </a:xfrm>
          <a:prstGeom prst="rect">
            <a:avLst/>
          </a:prstGeom>
        </p:spPr>
      </p:pic>
      <p:sp>
        <p:nvSpPr>
          <p:cNvPr id="6" name="Shape 3"/>
          <p:cNvSpPr/>
          <p:nvPr/>
        </p:nvSpPr>
        <p:spPr>
          <a:xfrm>
            <a:off x="6035040" y="1965960"/>
            <a:ext cx="310896" cy="310896"/>
          </a:xfrm>
          <a:prstGeom prst="ellipse">
            <a:avLst/>
          </a:prstGeom>
          <a:solidFill>
            <a:srgbClr val="EAF3F7"/>
          </a:solidFill>
          <a:ln/>
        </p:spPr>
      </p:sp>
      <p:pic>
        <p:nvPicPr>
          <p:cNvPr id="7" name="Image 1" descr="preencoded.png">    </p:cNvPr>
          <p:cNvPicPr>
            <a:picLocks noChangeAspect="1"/>
          </p:cNvPicPr>
          <p:nvPr/>
        </p:nvPicPr>
        <p:blipFill>
          <a:blip r:embed="rId2"/>
          <a:stretch>
            <a:fillRect/>
          </a:stretch>
        </p:blipFill>
        <p:spPr>
          <a:xfrm>
            <a:off x="6108192" y="2039112"/>
            <a:ext cx="164592" cy="164592"/>
          </a:xfrm>
          <a:prstGeom prst="rect">
            <a:avLst/>
          </a:prstGeom>
        </p:spPr>
      </p:pic>
      <p:sp>
        <p:nvSpPr>
          <p:cNvPr id="8" name="Text 4"/>
          <p:cNvSpPr/>
          <p:nvPr/>
        </p:nvSpPr>
        <p:spPr>
          <a:xfrm>
            <a:off x="6473952" y="1911096"/>
            <a:ext cx="4956048" cy="640080"/>
          </a:xfrm>
          <a:prstGeom prst="rect">
            <a:avLst/>
          </a:prstGeom>
          <a:noFill/>
          <a:ln/>
        </p:spPr>
        <p:txBody>
          <a:bodyPr wrap="square" lIns="0" tIns="0" rIns="0" bIns="0" rtlCol="0" anchor="ctr"/>
          <a:lstStyle/>
          <a:p>
            <a:pPr indent="0" marL="0">
              <a:lnSpc>
                <a:spcPts val="1600"/>
              </a:lnSpc>
              <a:buNone/>
            </a:pPr>
            <a:r>
              <a:rPr lang="en-US" sz="1250" dirty="0">
                <a:solidFill>
                  <a:srgbClr val="1A2433"/>
                </a:solidFill>
                <a:latin typeface="Calibri" pitchFamily="34" charset="0"/>
                <a:ea typeface="Calibri" pitchFamily="34" charset="-122"/>
                <a:cs typeface="Calibri" pitchFamily="34" charset="-120"/>
              </a:rPr>
              <a:t>Quartiers de Cotonou (1er, 2e, 3e, 6e et 9e arrondissements) et So-Ava vulnérables.</a:t>
            </a:r>
            <a:endParaRPr lang="en-US" sz="1250" dirty="0"/>
          </a:p>
        </p:txBody>
      </p:sp>
      <p:sp>
        <p:nvSpPr>
          <p:cNvPr id="9" name="Shape 5"/>
          <p:cNvSpPr/>
          <p:nvPr/>
        </p:nvSpPr>
        <p:spPr>
          <a:xfrm>
            <a:off x="6035040" y="2679192"/>
            <a:ext cx="310896" cy="310896"/>
          </a:xfrm>
          <a:prstGeom prst="ellipse">
            <a:avLst/>
          </a:prstGeom>
          <a:solidFill>
            <a:srgbClr val="EAF3F7"/>
          </a:solidFill>
          <a:ln/>
        </p:spPr>
      </p:sp>
      <p:pic>
        <p:nvPicPr>
          <p:cNvPr id="10" name="Image 2" descr="preencoded.png">    </p:cNvPr>
          <p:cNvPicPr>
            <a:picLocks noChangeAspect="1"/>
          </p:cNvPicPr>
          <p:nvPr/>
        </p:nvPicPr>
        <p:blipFill>
          <a:blip r:embed="rId3"/>
          <a:stretch>
            <a:fillRect/>
          </a:stretch>
        </p:blipFill>
        <p:spPr>
          <a:xfrm>
            <a:off x="6108192" y="2752344"/>
            <a:ext cx="164592" cy="164592"/>
          </a:xfrm>
          <a:prstGeom prst="rect">
            <a:avLst/>
          </a:prstGeom>
        </p:spPr>
      </p:pic>
      <p:sp>
        <p:nvSpPr>
          <p:cNvPr id="11" name="Text 6"/>
          <p:cNvSpPr/>
          <p:nvPr/>
        </p:nvSpPr>
        <p:spPr>
          <a:xfrm>
            <a:off x="6473952" y="2624328"/>
            <a:ext cx="4956048" cy="640080"/>
          </a:xfrm>
          <a:prstGeom prst="rect">
            <a:avLst/>
          </a:prstGeom>
          <a:noFill/>
          <a:ln/>
        </p:spPr>
        <p:txBody>
          <a:bodyPr wrap="square" lIns="0" tIns="0" rIns="0" bIns="0" rtlCol="0" anchor="ctr"/>
          <a:lstStyle/>
          <a:p>
            <a:pPr indent="0" marL="0">
              <a:lnSpc>
                <a:spcPts val="1600"/>
              </a:lnSpc>
              <a:buNone/>
            </a:pPr>
            <a:r>
              <a:rPr lang="en-US" sz="1250" dirty="0">
                <a:solidFill>
                  <a:srgbClr val="1A2433"/>
                </a:solidFill>
                <a:latin typeface="Calibri" pitchFamily="34" charset="0"/>
                <a:ea typeface="Calibri" pitchFamily="34" charset="-122"/>
                <a:cs typeface="Calibri" pitchFamily="34" charset="-120"/>
              </a:rPr>
              <a:t>Programme d'assainissement pluvial de Cotonou (PAPC) en cours de renforcement.</a:t>
            </a:r>
            <a:endParaRPr lang="en-US" sz="1250" dirty="0"/>
          </a:p>
        </p:txBody>
      </p:sp>
      <p:sp>
        <p:nvSpPr>
          <p:cNvPr id="12" name="Shape 7"/>
          <p:cNvSpPr/>
          <p:nvPr/>
        </p:nvSpPr>
        <p:spPr>
          <a:xfrm>
            <a:off x="6035040" y="3392424"/>
            <a:ext cx="310896" cy="310896"/>
          </a:xfrm>
          <a:prstGeom prst="ellipse">
            <a:avLst/>
          </a:prstGeom>
          <a:solidFill>
            <a:srgbClr val="EAF3F7"/>
          </a:solidFill>
          <a:ln/>
        </p:spPr>
      </p:sp>
      <p:pic>
        <p:nvPicPr>
          <p:cNvPr id="13" name="Image 3" descr="preencoded.png">    </p:cNvPr>
          <p:cNvPicPr>
            <a:picLocks noChangeAspect="1"/>
          </p:cNvPicPr>
          <p:nvPr/>
        </p:nvPicPr>
        <p:blipFill>
          <a:blip r:embed="rId4"/>
          <a:stretch>
            <a:fillRect/>
          </a:stretch>
        </p:blipFill>
        <p:spPr>
          <a:xfrm>
            <a:off x="6108192" y="3465576"/>
            <a:ext cx="164592" cy="164592"/>
          </a:xfrm>
          <a:prstGeom prst="rect">
            <a:avLst/>
          </a:prstGeom>
        </p:spPr>
      </p:pic>
      <p:sp>
        <p:nvSpPr>
          <p:cNvPr id="14" name="Text 8"/>
          <p:cNvSpPr/>
          <p:nvPr/>
        </p:nvSpPr>
        <p:spPr>
          <a:xfrm>
            <a:off x="6473952" y="3337560"/>
            <a:ext cx="4956048" cy="640080"/>
          </a:xfrm>
          <a:prstGeom prst="rect">
            <a:avLst/>
          </a:prstGeom>
          <a:noFill/>
          <a:ln/>
        </p:spPr>
        <p:txBody>
          <a:bodyPr wrap="square" lIns="0" tIns="0" rIns="0" bIns="0" rtlCol="0" anchor="ctr"/>
          <a:lstStyle/>
          <a:p>
            <a:pPr indent="0" marL="0">
              <a:lnSpc>
                <a:spcPts val="1600"/>
              </a:lnSpc>
              <a:buNone/>
            </a:pPr>
            <a:r>
              <a:rPr lang="en-US" sz="1250" dirty="0">
                <a:solidFill>
                  <a:srgbClr val="1A2433"/>
                </a:solidFill>
                <a:latin typeface="Calibri" pitchFamily="34" charset="0"/>
                <a:ea typeface="Calibri" pitchFamily="34" charset="-122"/>
                <a:cs typeface="Calibri" pitchFamily="34" charset="-120"/>
              </a:rPr>
              <a:t>Appel des autorités à la responsabilité citoyenne face aux déchets dans les caniveaux.</a:t>
            </a:r>
            <a:endParaRPr lang="en-US" sz="1250" dirty="0"/>
          </a:p>
        </p:txBody>
      </p:sp>
      <p:sp>
        <p:nvSpPr>
          <p:cNvPr id="15" name="Text 9"/>
          <p:cNvSpPr/>
          <p:nvPr/>
        </p:nvSpPr>
        <p:spPr>
          <a:xfrm>
            <a:off x="11365992" y="6355080"/>
            <a:ext cx="457200" cy="274320"/>
          </a:xfrm>
          <a:prstGeom prst="rect">
            <a:avLst/>
          </a:prstGeom>
          <a:noFill/>
          <a:ln/>
        </p:spPr>
        <p:txBody>
          <a:bodyPr wrap="square" lIns="0" tIns="0" rIns="0" bIns="0" rtlCol="0" anchor="ctr"/>
          <a:lstStyle/>
          <a:p>
            <a:pPr algn="r" indent="0" marL="0">
              <a:buNone/>
            </a:pPr>
            <a:r>
              <a:rPr lang="en-US" sz="1000" dirty="0">
                <a:solidFill>
                  <a:srgbClr val="5B6B79"/>
                </a:solidFill>
                <a:latin typeface="Calibri" pitchFamily="34" charset="0"/>
                <a:ea typeface="Calibri" pitchFamily="34" charset="-122"/>
                <a:cs typeface="Calibri" pitchFamily="34" charset="-120"/>
              </a:rPr>
              <a:t>09</a:t>
            </a:r>
            <a:endParaRPr lang="en-US"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Pluies diluviennes en Afrique de l'Ouest - Compassion présidentielle</dc:title>
  <dc:subject>PptxGenJS Presentation</dc:subject>
  <dc:creator>CG</dc:creator>
  <cp:lastModifiedBy>CG</cp:lastModifiedBy>
  <cp:revision>1</cp:revision>
  <dcterms:created xsi:type="dcterms:W3CDTF">2026-07-03T12:13:22Z</dcterms:created>
  <dcterms:modified xsi:type="dcterms:W3CDTF">2026-07-03T12:13:22Z</dcterms:modified>
</cp:coreProperties>
</file>