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notesMasterIdLst>
    <p:notesMasterId r:id="rId18"/>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Bonjour à toutes et à tous. Aujourd'hui, nous abordons un sujet crucial : sauver des vies à Abidjan. C'est un devoir courageux, surtout face aux discours qui tentent de masquer la réalité. Nous allons parler des opérations de déguerpissement des zones à risques, menées de 2022 à 2026. Les faits sont têtus, et les données officielles que nous allons vous présenter le prouvent. Il est temps de mettre les choses au clair, loin des polémiques stériles. Nous nous basons sur des sources fiables, comme le MINHAS et le District Autonome d'Abidjan. Ce n'est pas une question d'opinion, mais de responsabilité publique. Nous verrons comment le District agit concrètement pour la sécurité de tous.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documents officiels sont clairs et contredisent formellement les déclarations du maire. Le 26 mai 2026, la mairie est saisie par le Comité de gestion de Vridi 3. Puis, le maire lui-même envoie une requête au Gouverneur fin mai. Le 2 juin, le déguerpissement a lieu, et le maire publie son communiqué de dénégation. Il est donc factuellement inexact de prétendre ne pas avoir été informé. Le maire savait pertinemment ce qui allait se passer. Cette chronologie accablante met en lumière une stratégie de communication plutôt qu'une réelle méconnaissance des faits. Et cela nous amène à nous interroger sur l'utilisation du Cadre Permanent de Concertation.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maire Emmou invoque le Cadre Permanent de Concertation, mais il ne l'utilise pas. C'est une contradiction flagrante. Ce cadre, mis en place à la demande des maires eux-mêmes, est censé faciliter la concertation. Pourtant, le maire n'a jamais prouvé que le District ait refusé une demande de concertation de sa part. Il se cache derrière une structure qu'il a contribué à créer, mais qu'il néglige d'activer. C'est une posture politique, pas une action constructive. Cela nous amène à nous interroger sur ses véritables motivations.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motivations du maire Emmou sont claires : la popularité avant la protection des populations. Il insinue que les déguerpissements servent des intérêts économiques, alors que les faits le contredisent. Le quartier Abattoir a été déguerpi en 2018, et Vridi 3 présente des risques documentés. Le District vise zéro mort en 2026, un objectif de santé publique. Le maire, lui, n'a proposé aucune alternative concrète. Pendant que le District agit pour sauver des vies, le maire se contente de communiquer. Mais le District ne reste pas silencieux face à ces accusations.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aux accusations du maire, le District répond avec des faits. Nicolas Baba Coulibaly, le Directeur de l'Information, l'affirme : l'opération a été annoncée des mois à l'avance. De nombreuses séances de sensibilisation ont eu lieu pour informer les populations. L'opération s'est déroulée dans le strict respect des procédures. Le District réaffirme son engagement pour un développement urbain durable. Il s'agit de bâtir une capitale résiliente face aux changements climatiques. C'est une réponse claire et factuelle aux allégations infondées. Mais ce n'est pas la seule fois que le maire de Port-Bouët se distingue par son absence de solutions.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Après avoir vu les faits, comparons les actions. Le maire de Port-Bouët est absent des solutions, mais toujours présent dans les polémiques. Le District a identifié les zones à risques avec des experts, le maire n'a rien fait de son côté. Le District a mené des campagnes de sensibilisation, le maire n'en a pas organisé. Le District a alloué un budget conséquent, le maire n'a rien communiqué. Le District agit, le maire proteste. Le District propose des plans d'aménagement, le maire des plans non datés. Le District a un objectif clair : zéro mort. Le maire n'en a pas. C'est une différence fondamentale entre l'action et la posture. Mais que dit la loi à ce sujet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Maintenant, parlons de la loi. Le District Autonome d'Abidjan a la compétence et la légitimité pour agir. C'est une entité supérieure aux communes. Il peut mener des opérations d'assainissement et libérer les zones à risques sur tout son territoire. Les communes sont dans le District, pas au-dessus. Le Gouverneur n'a pas besoin de l'accord du maire. Il doit juste l'informer, ce qui a été fait. Le Cadre Permanent de Concertation est un outil de coordination, pas un droit de veto pour les maires. La loi est claire, le District est dans son droit. Alors, que faut-il en conclure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conclusion, c'est une question de courage. Le courage de gouverner face aux postures politiques. Le District a identifié 54 sites à risques. Il a déguerpi 4 000 ménages pour les protéger. Il a agi avec rigueur et transparence de 2022 à 2026. Son objectif est clair : zéro mort. Le maire Emmou, lui, a produit deux communiqués de protestation. Il n'a proposé aucune initiative concrète pour sa commune. Il n'a aucune alternative pour les populations. Comme le dit le Ministre-Gouverneur Bacongo, mieux vaut prévenir que guérir. Gouverner, c'est choisir. Le District a choisi de sauver des vies. C'est ça, le vrai courage.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constat est alarmant, et c'est ce qui motive notre action. Chaque année, la saison des pluies apporte son lot de drames. Inondations, éboulements, et malheureusement, des pertes humaines. Le ministre Bouaké Fofana l'a dit clairement en 2022 : 95 % des morts surviennent dans ces 54 zones à déguerpir. Ces zones sont souvent occupées illégalement, sans aucune infrastructure adaptée. L'urbanisation rapide et le changement climatique ne font qu'aggraver cette situation. Le District ne peut pas rester les bras croisés face à ce cycle infernal. Nous devons agir pour briser cette fatalité. C'est une question de survie pour des milliers de nos concitoyens. Et c'est pourquoi l'opération a été lancée. Nous allons voir comment cette décision a été prise et mise en œuvre.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à ce constat tragique, le gouvernement a réagi. En 2022, l'opération « Pour sauver ma vie, je quitte les zones à risques » a été lancée. Ce n'était pas une décision improvisée, mais une action interministérielle, mûrement réfléchie et documentée. Le 27 mai 2022, le ministre Bouaké Fofana a officialisé cette opération d'envergure. Elle a démarré le 5 juin, ciblant 54 sites dans 8 communes d'Abidjan. Près de 25 000 personnes et 4 000 ménages étaient concernés. Un budget de 2,5 milliards de FCFA a été alloué, preuve de l'engagement de l'État. Cette opération, prévue pour tout le second semestre 2022, montre la détermination à protéger nos populations. Mais quelles sont ces zones précisément ? Nous allons le découvrir.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 54 sites identifiés ne sont pas le fruit du hasard. Ils ont été cartographiés par des experts, en collaboration avec plusieurs organismes techniques comme l'ONAD, l'ONPC, et le BNETD. Aucune commune n'est épargnée, et c'est important de le souligner. Adjamé, Attécoubé, Anyama, Abobo, Cocody, Yopougon, Bingerville... toutes sont concernées. Et oui, Port-Bouët figure explicitement dans cette liste officielle depuis le 27 mai 2022. Des quartiers comme Tobiato et Benogosso y sont clairement mentionnés. Il n'y a donc aucune ambiguïté possible. Cette cartographie est la base de notre action. Mais le District n'agit pas seul dans cette démarche. Il s'appuie sur un dispositif solide.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District ne travaille pas en vase clos. Cette opération est le fruit d'un dispositif interministériel solide, coordonné par l'ensemble de l'État ivoirien. Le Comité interministériel de prévention des catastrophes est au cœur de cette action. Les services techniques des communes, l'ONAD, l'ONPC, le BNETD, le GSPM, la SODEXAM, tous sont impliqués. La sécurisation est assurée par les Forces de Défense et de Sécurité, la Brigade de l'Assainissement et les Polices Municipales. Cela signifie que les mairies sont parties prenantes de ce dispositif dès l'origine. Elles ne peuvent pas prétendre l'inverse. C'est une action collective pour un objectif commun. Et nous allons voir comment cette action s'est concrétisée sur le terrain.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Après la décision interministérielle, le District passe à l'action. Le 7 juin 2022, les bulldozers entrent en scène à Abobo Clouétcha, marquant le début concret des opérations de déguerpissement. Le Ministre Bouaké Fofana l'a bien dit : il s'agit de sauver des vies, car chaque saison des pluies apporte son lot de drames dans ces zones. Un périmètre de sécurité de 30 mètres est mis en place, et des aménagements sont prévus pour empêcher toute nouvelle occupation. C'est une preuve tangible de l'engagement du District à protéger ses citoyens. Cette action est la suite logique de la coordination interministérielle que nous avons vue précédemment. Et cela nous amène à parler de l'homme qui incarne cette détermination.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Cissé Ibrahima Bacongo, le Ministre-Gouverneur, est l'homme de la situation. Il poursuit avec courage cette politique de déguerpissement, avec un objectif clair : zéro mort en 2026. Face aux critiques, il reste ferme, rappelant que la protection des vies humaines est sa priorité absolue. Ancien maire, il connaît les réalités du terrain et préfère l'action aux discours. Il ose faire ce que d'autres évitent, démontrant un leadership fort et une volonté inébranlable. Mais cette détermination va se heurter à des résistances, comme nous le verrons avec les réactions du maire de Port-Bouët.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2024, le quartier Abattoir à Port-Bouët est déguerpi. C'est là que le maire Emmou Sylvestre sort pour la première fois son fameux refrain : « je n'étais pas informé ». Pourtant, les résidents avaient déjà été déguerpis en 2018, et une campagne de sensibilisation intense avait précédé cette nouvelle opération. Le problème, c'est que le Cadre Permanent de Concertation, qui associe les maires au processus, existait déjà. Le maire était donc institutionnellement lié à ces décisions. Cette première dénégation n'est qu'un avant-goût de ce qui va suivre.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Deux ans plus tard, en 2026, le scénario se répète à Vridi 3, également à Port-Bouët. Le District procède au déguerpissement de cette zone de non-vie, après des mois d'annonces et de sensibilisation. Mais le maire Emmou récidive avec le même mensonge, affirmant que la mairie n'est « nullement associée ». C'est une posture politique qui ne tient pas face aux faits. Car, dès le 26 mai 2026, le Comité de gestion du quartier avait saisi la mairie. Le maire avait même envoyé une requête au Gouverneur. Il savait donc. Et la preuve est irréfutable.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jpe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jpe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271306"/>
          </a:xfrm>
          <a:prstGeom prst="rect">
            <a:avLst/>
          </a:prstGeom>
        </p:spPr>
      </p:pic>
      <p:sp>
        <p:nvSpPr>
          <p:cNvPr id="4" name="Text 0"/>
          <p:cNvSpPr/>
          <p:nvPr/>
        </p:nvSpPr>
        <p:spPr>
          <a:xfrm>
            <a:off x="428625" y="571500"/>
            <a:ext cx="4629150" cy="189309"/>
          </a:xfrm>
          <a:prstGeom prst="rect">
            <a:avLst/>
          </a:prstGeom>
          <a:noFill/>
          <a:ln/>
        </p:spPr>
        <p:txBody>
          <a:bodyPr wrap="square" lIns="0" tIns="0" rIns="0" bIns="0" rtlCol="0" anchor="t">
            <a:spAutoFit/>
          </a:bodyPr>
          <a:lstStyle/>
          <a:p>
            <a:pPr algn="l" indent="0" marL="0">
              <a:buNone/>
            </a:pPr>
            <a:r>
              <a:rPr lang="en-US" sz="1050" spc="2" kern="0" dirty="0">
                <a:solidFill>
                  <a:srgbClr val="FF6B6B"/>
                </a:solidFill>
                <a:latin typeface="Roboto Mono SemiBold" pitchFamily="34" charset="0"/>
                <a:ea typeface="Roboto Mono SemiBold" pitchFamily="34" charset="-122"/>
                <a:cs typeface="Roboto Mono SemiBold" pitchFamily="34" charset="-120"/>
              </a:rPr>
              <a:t>DISTRICT AUTONOME D'ABIDJAN</a:t>
            </a:r>
            <a:endParaRPr lang="en-US" sz="1050" dirty="0"/>
          </a:p>
        </p:txBody>
      </p:sp>
      <p:sp>
        <p:nvSpPr>
          <p:cNvPr id="5" name="Text 1"/>
          <p:cNvSpPr/>
          <p:nvPr/>
        </p:nvSpPr>
        <p:spPr>
          <a:xfrm>
            <a:off x="428625" y="1246584"/>
            <a:ext cx="4629150" cy="1645853"/>
          </a:xfrm>
          <a:prstGeom prst="rect">
            <a:avLst/>
          </a:prstGeom>
          <a:noFill/>
          <a:ln/>
        </p:spPr>
        <p:txBody>
          <a:bodyPr wrap="square" lIns="0" tIns="0" rIns="0" bIns="0" rtlCol="0" anchor="t">
            <a:spAutoFit/>
          </a:bodyPr>
          <a:lstStyle/>
          <a:p>
            <a:pPr algn="l" indent="0" marL="0">
              <a:lnSpc>
                <a:spcPct val="96000"/>
              </a:lnSpc>
              <a:buNone/>
            </a:pPr>
            <a:r>
              <a:rPr lang="en-US" sz="3300" dirty="0">
                <a:solidFill>
                  <a:srgbClr val="0A192F"/>
                </a:solidFill>
                <a:latin typeface="Roboto Mono SemiBold" pitchFamily="34" charset="0"/>
                <a:ea typeface="Roboto Mono SemiBold" pitchFamily="34" charset="-122"/>
                <a:cs typeface="Roboto Mono SemiBold" pitchFamily="34" charset="-120"/>
              </a:rPr>
              <a:t>SAUVER DES VIES : UN DEVOIR COURAGEUX</a:t>
            </a:r>
            <a:endParaRPr lang="en-US" sz="3300" dirty="0"/>
          </a:p>
        </p:txBody>
      </p:sp>
      <p:sp>
        <p:nvSpPr>
          <p:cNvPr id="6" name="Text 2"/>
          <p:cNvSpPr/>
          <p:nvPr/>
        </p:nvSpPr>
        <p:spPr>
          <a:xfrm>
            <a:off x="428625" y="3063887"/>
            <a:ext cx="4629150" cy="582216"/>
          </a:xfrm>
          <a:prstGeom prst="rect">
            <a:avLst/>
          </a:prstGeom>
          <a:noFill/>
          <a:ln/>
        </p:spPr>
        <p:txBody>
          <a:bodyPr wrap="square" lIns="0" tIns="0" rIns="0" bIns="0" rtlCol="0" anchor="t">
            <a:spAutoFit/>
          </a:bodyPr>
          <a:lstStyle/>
          <a:p>
            <a:pPr algn="l" indent="0" marL="0">
              <a:buNone/>
            </a:pPr>
            <a:r>
              <a:rPr lang="en-US" sz="1600" dirty="0">
                <a:solidFill>
                  <a:srgbClr val="172A45"/>
                </a:solidFill>
                <a:latin typeface="Space Grotesk SemiBold" pitchFamily="34" charset="0"/>
                <a:ea typeface="Space Grotesk SemiBold" pitchFamily="34" charset="-122"/>
                <a:cs typeface="Space Grotesk SemiBold" pitchFamily="34" charset="-120"/>
              </a:rPr>
              <a:t>Les opérations de déguerpissement des zones à risques (2022–2026)</a:t>
            </a:r>
            <a:endParaRPr lang="en-US" sz="1600" dirty="0"/>
          </a:p>
        </p:txBody>
      </p:sp>
      <p:sp>
        <p:nvSpPr>
          <p:cNvPr id="7" name="Text 3"/>
          <p:cNvSpPr/>
          <p:nvPr/>
        </p:nvSpPr>
        <p:spPr>
          <a:xfrm>
            <a:off x="428625" y="3760403"/>
            <a:ext cx="4629150" cy="217884"/>
          </a:xfrm>
          <a:prstGeom prst="rect">
            <a:avLst/>
          </a:prstGeom>
          <a:noFill/>
          <a:ln/>
        </p:spPr>
        <p:txBody>
          <a:bodyPr wrap="square" lIns="0" tIns="0" rIns="0" bIns="0" rtlCol="0" anchor="t">
            <a:spAutoFit/>
          </a:bodyPr>
          <a:lstStyle/>
          <a:p>
            <a:pPr algn="l" indent="0" marL="0">
              <a:buNone/>
            </a:pPr>
            <a:r>
              <a:rPr lang="en-US" sz="1250" dirty="0">
                <a:solidFill>
                  <a:srgbClr val="172A45"/>
                </a:solidFill>
                <a:latin typeface="Space Grotesk" pitchFamily="34" charset="0"/>
                <a:ea typeface="Space Grotesk" pitchFamily="34" charset="-122"/>
                <a:cs typeface="Space Grotesk" pitchFamily="34" charset="-120"/>
              </a:rPr>
              <a:t>Face aux faits, les discours ne tiennent pas</a:t>
            </a:r>
            <a:endParaRPr lang="en-US" sz="1250" dirty="0"/>
          </a:p>
        </p:txBody>
      </p:sp>
      <p:sp>
        <p:nvSpPr>
          <p:cNvPr id="8" name="Text 4"/>
          <p:cNvSpPr/>
          <p:nvPr/>
        </p:nvSpPr>
        <p:spPr>
          <a:xfrm>
            <a:off x="428625" y="4264037"/>
            <a:ext cx="4629150" cy="292894"/>
          </a:xfrm>
          <a:prstGeom prst="rect">
            <a:avLst/>
          </a:prstGeom>
          <a:noFill/>
          <a:ln/>
        </p:spPr>
        <p:txBody>
          <a:bodyPr wrap="square" lIns="0" tIns="0" rIns="0" bIns="0" rtlCol="0" anchor="t">
            <a:spAutoFit/>
          </a:bodyPr>
          <a:lstStyle/>
          <a:p>
            <a:pPr algn="l" indent="0" marL="0">
              <a:buNone/>
            </a:pPr>
            <a:r>
              <a:rPr lang="en-US" sz="850" i="1" dirty="0">
                <a:solidFill>
                  <a:srgbClr val="172A45">
                    <a:alpha val="80000"/>
                  </a:srgbClr>
                </a:solidFill>
                <a:latin typeface="Space Grotesk" pitchFamily="34" charset="0"/>
                <a:ea typeface="Space Grotesk" pitchFamily="34" charset="-122"/>
                <a:cs typeface="Space Grotesk" pitchFamily="34" charset="-120"/>
              </a:rPr>
              <a:t>Données issues de sources officielles : MINHAS, District Autonome d'Abidjan, AIP, Fraternité Matin, Koaci, Lavenir.ci</a:t>
            </a:r>
            <a:endParaRPr lang="en-US" sz="850" dirty="0"/>
          </a:p>
        </p:txBody>
      </p:sp>
      <p:sp>
        <p:nvSpPr>
          <p:cNvPr id="9" name="Shape 5"/>
          <p:cNvSpPr/>
          <p:nvPr/>
        </p:nvSpPr>
        <p:spPr>
          <a:xfrm>
            <a:off x="3714750" y="4681947"/>
            <a:ext cx="1343025" cy="303609"/>
          </a:xfrm>
          <a:prstGeom prst="rect">
            <a:avLst/>
          </a:prstGeom>
          <a:solidFill>
            <a:srgbClr val="4ECDC4">
              <a:alpha val="20000"/>
            </a:srgbClr>
          </a:solidFill>
          <a:ln/>
        </p:spPr>
      </p:sp>
      <p:sp>
        <p:nvSpPr>
          <p:cNvPr id="10" name="Text 6"/>
          <p:cNvSpPr/>
          <p:nvPr/>
        </p:nvSpPr>
        <p:spPr>
          <a:xfrm>
            <a:off x="3714750" y="4681947"/>
            <a:ext cx="1343025" cy="303609"/>
          </a:xfrm>
          <a:prstGeom prst="rect">
            <a:avLst/>
          </a:prstGeom>
          <a:noFill/>
          <a:ln/>
        </p:spPr>
        <p:txBody>
          <a:bodyPr wrap="square" lIns="136017" tIns="68072" rIns="136017" bIns="68072" rtlCol="0" anchor="t">
            <a:spAutoFit/>
          </a:bodyPr>
          <a:lstStyle/>
          <a:p>
            <a:pPr algn="l" indent="0" marL="0">
              <a:buNone/>
            </a:pPr>
            <a:r>
              <a:rPr lang="en-US" sz="1000" dirty="0">
                <a:solidFill>
                  <a:srgbClr val="0A192F"/>
                </a:solidFill>
                <a:latin typeface="Roboto Mono SemiBold" pitchFamily="34" charset="0"/>
                <a:ea typeface="Roboto Mono SemiBold" pitchFamily="34" charset="-122"/>
                <a:cs typeface="Roboto Mono SemiBold" pitchFamily="34" charset="-120"/>
              </a:rPr>
              <a:t>Signé : G. C.</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5229225" cy="594327"/>
          </a:xfrm>
          <a:prstGeom prst="rect">
            <a:avLst/>
          </a:prstGeom>
          <a:noFill/>
          <a:ln/>
        </p:spPr>
        <p:txBody>
          <a:bodyPr wrap="square" lIns="0" tIns="0" rIns="0" bIns="0" rtlCol="0" anchor="t">
            <a:spAutoFit/>
          </a:bodyPr>
          <a:lstStyle/>
          <a:p>
            <a:pPr algn="l" indent="0" marL="0">
              <a:lnSpc>
                <a:spcPct val="104000"/>
              </a:lnSpc>
              <a:buNone/>
            </a:pPr>
            <a:r>
              <a:rPr lang="en-US" sz="1600" dirty="0">
                <a:solidFill>
                  <a:srgbClr val="0A192F"/>
                </a:solidFill>
                <a:latin typeface="Roboto Mono SemiBold" pitchFamily="34" charset="0"/>
                <a:ea typeface="Roboto Mono SemiBold" pitchFamily="34" charset="-122"/>
                <a:cs typeface="Roboto Mono SemiBold" pitchFamily="34" charset="-120"/>
              </a:rPr>
              <a:t>La preuve irréfutable : le maire savait avant le 2 juin 2026</a:t>
            </a:r>
            <a:endParaRPr lang="en-US" sz="1600" dirty="0"/>
          </a:p>
        </p:txBody>
      </p:sp>
      <p:sp>
        <p:nvSpPr>
          <p:cNvPr id="5" name="Text 1"/>
          <p:cNvSpPr/>
          <p:nvPr/>
        </p:nvSpPr>
        <p:spPr>
          <a:xfrm>
            <a:off x="428625" y="1094389"/>
            <a:ext cx="5229225" cy="182166"/>
          </a:xfrm>
          <a:prstGeom prst="rect">
            <a:avLst/>
          </a:prstGeom>
          <a:noFill/>
          <a:ln/>
        </p:spPr>
        <p:txBody>
          <a:bodyPr wrap="square" lIns="0" tIns="0" rIns="0" bIns="0" rtlCol="0" anchor="t">
            <a:spAutoFit/>
          </a:bodyPr>
          <a:lstStyle/>
          <a:p>
            <a:pPr algn="l" indent="0" marL="0">
              <a:buNone/>
            </a:pPr>
            <a:r>
              <a:rPr lang="en-US" sz="1000" dirty="0">
                <a:solidFill>
                  <a:srgbClr val="FF6B6B"/>
                </a:solidFill>
                <a:latin typeface="Space Grotesk SemiBold" pitchFamily="34" charset="0"/>
                <a:ea typeface="Space Grotesk SemiBold" pitchFamily="34" charset="-122"/>
                <a:cs typeface="Space Grotesk SemiBold" pitchFamily="34" charset="-120"/>
              </a:rPr>
              <a:t>Les documents officiels contredisent les déclarations du maire</a:t>
            </a:r>
            <a:endParaRPr lang="en-US" sz="1000" dirty="0"/>
          </a:p>
        </p:txBody>
      </p:sp>
      <p:sp>
        <p:nvSpPr>
          <p:cNvPr id="6" name="Text 2"/>
          <p:cNvSpPr/>
          <p:nvPr/>
        </p:nvSpPr>
        <p:spPr>
          <a:xfrm>
            <a:off x="428625" y="1526586"/>
            <a:ext cx="5229225" cy="192881"/>
          </a:xfrm>
          <a:prstGeom prst="rect">
            <a:avLst/>
          </a:prstGeom>
          <a:noFill/>
          <a:ln/>
        </p:spPr>
        <p:txBody>
          <a:bodyPr wrap="none" lIns="0"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La chronologie des faits est accablante :</a:t>
            </a:r>
            <a:endParaRPr lang="en-US" sz="950" dirty="0"/>
          </a:p>
        </p:txBody>
      </p:sp>
      <p:sp>
        <p:nvSpPr>
          <p:cNvPr id="7" name="Shape 3"/>
          <p:cNvSpPr/>
          <p:nvPr/>
        </p:nvSpPr>
        <p:spPr>
          <a:xfrm>
            <a:off x="428625" y="1826623"/>
            <a:ext cx="5229225" cy="1950244"/>
          </a:xfrm>
          <a:prstGeom prst="rect">
            <a:avLst/>
          </a:prstGeom>
          <a:solidFill>
            <a:srgbClr val="FFFFFF"/>
          </a:solidFill>
          <a:ln w="18288">
            <a:solidFill>
              <a:srgbClr val="0A192F"/>
            </a:solidFill>
            <a:prstDash val="solid"/>
          </a:ln>
        </p:spPr>
      </p:sp>
      <p:sp>
        <p:nvSpPr>
          <p:cNvPr id="8" name="Shape 4"/>
          <p:cNvSpPr/>
          <p:nvPr/>
        </p:nvSpPr>
        <p:spPr>
          <a:xfrm>
            <a:off x="432197" y="1830195"/>
            <a:ext cx="1305520" cy="328613"/>
          </a:xfrm>
          <a:prstGeom prst="rect">
            <a:avLst/>
          </a:prstGeom>
          <a:solidFill>
            <a:srgbClr val="0A192F">
              <a:alpha val="5000"/>
            </a:srgbClr>
          </a:solidFill>
          <a:ln w="9144">
            <a:solidFill>
              <a:srgbClr val="0A192F">
                <a:alpha val="20000"/>
              </a:srgbClr>
            </a:solidFill>
            <a:prstDash val="solid"/>
          </a:ln>
        </p:spPr>
      </p:sp>
      <p:sp>
        <p:nvSpPr>
          <p:cNvPr id="9" name="Text 5"/>
          <p:cNvSpPr/>
          <p:nvPr/>
        </p:nvSpPr>
        <p:spPr>
          <a:xfrm>
            <a:off x="432197" y="1830195"/>
            <a:ext cx="1305520" cy="328613"/>
          </a:xfrm>
          <a:prstGeom prst="rect">
            <a:avLst/>
          </a:prstGeom>
          <a:noFill/>
          <a:ln/>
        </p:spPr>
        <p:txBody>
          <a:bodyPr wrap="square" lIns="127508" tIns="102108" rIns="127508" bIns="102108" rtlCol="0" anchor="ctr">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Date</a:t>
            </a:r>
            <a:endParaRPr lang="en-US" sz="800" dirty="0"/>
          </a:p>
        </p:txBody>
      </p:sp>
      <p:sp>
        <p:nvSpPr>
          <p:cNvPr id="10" name="Shape 6"/>
          <p:cNvSpPr/>
          <p:nvPr/>
        </p:nvSpPr>
        <p:spPr>
          <a:xfrm>
            <a:off x="1737717" y="1830195"/>
            <a:ext cx="3916561" cy="328613"/>
          </a:xfrm>
          <a:prstGeom prst="rect">
            <a:avLst/>
          </a:prstGeom>
          <a:solidFill>
            <a:srgbClr val="0A192F">
              <a:alpha val="5000"/>
            </a:srgbClr>
          </a:solidFill>
          <a:ln w="9144">
            <a:solidFill>
              <a:srgbClr val="0A192F">
                <a:alpha val="20000"/>
              </a:srgbClr>
            </a:solidFill>
            <a:prstDash val="solid"/>
          </a:ln>
        </p:spPr>
      </p:sp>
      <p:sp>
        <p:nvSpPr>
          <p:cNvPr id="11" name="Text 7"/>
          <p:cNvSpPr/>
          <p:nvPr/>
        </p:nvSpPr>
        <p:spPr>
          <a:xfrm>
            <a:off x="1737717" y="1830195"/>
            <a:ext cx="3916561" cy="328613"/>
          </a:xfrm>
          <a:prstGeom prst="rect">
            <a:avLst/>
          </a:prstGeom>
          <a:noFill/>
          <a:ln/>
        </p:spPr>
        <p:txBody>
          <a:bodyPr wrap="square" lIns="127508" tIns="102108" rIns="127508" bIns="102108" rtlCol="0" anchor="ctr">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Événement</a:t>
            </a:r>
            <a:endParaRPr lang="en-US" sz="800" dirty="0"/>
          </a:p>
        </p:txBody>
      </p:sp>
      <p:sp>
        <p:nvSpPr>
          <p:cNvPr id="12" name="Shape 8"/>
          <p:cNvSpPr/>
          <p:nvPr/>
        </p:nvSpPr>
        <p:spPr>
          <a:xfrm>
            <a:off x="432197" y="2151664"/>
            <a:ext cx="1305520" cy="471488"/>
          </a:xfrm>
          <a:prstGeom prst="rect">
            <a:avLst/>
          </a:prstGeom>
          <a:solidFill>
            <a:srgbClr val="0A192F">
              <a:alpha val="2000"/>
            </a:srgbClr>
          </a:solidFill>
          <a:ln w="9144">
            <a:solidFill>
              <a:srgbClr val="0A192F">
                <a:alpha val="20000"/>
              </a:srgbClr>
            </a:solidFill>
            <a:prstDash val="solid"/>
          </a:ln>
        </p:spPr>
      </p:sp>
      <p:sp>
        <p:nvSpPr>
          <p:cNvPr id="13" name="Text 9"/>
          <p:cNvSpPr/>
          <p:nvPr/>
        </p:nvSpPr>
        <p:spPr>
          <a:xfrm>
            <a:off x="432197" y="2151664"/>
            <a:ext cx="1305520" cy="471488"/>
          </a:xfrm>
          <a:prstGeom prst="rect">
            <a:avLst/>
          </a:prstGeom>
          <a:noFill/>
          <a:ln/>
        </p:spPr>
        <p:txBody>
          <a:bodyPr wrap="square" lIns="127508" tIns="102108" rIns="127508" bIns="102108" rtlCol="0" anchor="ctr">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26 mai 2026</a:t>
            </a:r>
            <a:endParaRPr lang="en-US" sz="800" dirty="0"/>
          </a:p>
        </p:txBody>
      </p:sp>
      <p:sp>
        <p:nvSpPr>
          <p:cNvPr id="14" name="Text 10"/>
          <p:cNvSpPr/>
          <p:nvPr/>
        </p:nvSpPr>
        <p:spPr>
          <a:xfrm>
            <a:off x="1737717" y="2151664"/>
            <a:ext cx="3916561" cy="471488"/>
          </a:xfrm>
          <a:prstGeom prst="rect">
            <a:avLst/>
          </a:prstGeom>
          <a:noFill/>
          <a:ln/>
        </p:spPr>
        <p:txBody>
          <a:bodyPr wrap="square" lIns="127508" tIns="102108" rIns="127508" bIns="102108"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Le Comité de gestion de Vridi 3 saisit officiellement la mairie de Port-Bouët</a:t>
            </a:r>
            <a:endParaRPr lang="en-US" sz="850" dirty="0"/>
          </a:p>
        </p:txBody>
      </p:sp>
      <p:sp>
        <p:nvSpPr>
          <p:cNvPr id="15" name="Shape 11"/>
          <p:cNvSpPr/>
          <p:nvPr/>
        </p:nvSpPr>
        <p:spPr>
          <a:xfrm>
            <a:off x="432197" y="2623152"/>
            <a:ext cx="1305520" cy="471488"/>
          </a:xfrm>
          <a:prstGeom prst="rect">
            <a:avLst/>
          </a:prstGeom>
          <a:solidFill>
            <a:srgbClr val="0A192F">
              <a:alpha val="2000"/>
            </a:srgbClr>
          </a:solidFill>
          <a:ln w="9144">
            <a:solidFill>
              <a:srgbClr val="0A192F">
                <a:alpha val="20000"/>
              </a:srgbClr>
            </a:solidFill>
            <a:prstDash val="solid"/>
          </a:ln>
        </p:spPr>
      </p:sp>
      <p:sp>
        <p:nvSpPr>
          <p:cNvPr id="16" name="Text 12"/>
          <p:cNvSpPr/>
          <p:nvPr/>
        </p:nvSpPr>
        <p:spPr>
          <a:xfrm>
            <a:off x="432197" y="2623152"/>
            <a:ext cx="1305520" cy="471488"/>
          </a:xfrm>
          <a:prstGeom prst="rect">
            <a:avLst/>
          </a:prstGeom>
          <a:noFill/>
          <a:ln/>
        </p:spPr>
        <p:txBody>
          <a:bodyPr wrap="square" lIns="127508" tIns="102108" rIns="127508" bIns="102108" rtlCol="0" anchor="ctr">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Fin mai 2026</a:t>
            </a:r>
            <a:endParaRPr lang="en-US" sz="800" dirty="0"/>
          </a:p>
        </p:txBody>
      </p:sp>
      <p:sp>
        <p:nvSpPr>
          <p:cNvPr id="17" name="Text 13"/>
          <p:cNvSpPr/>
          <p:nvPr/>
        </p:nvSpPr>
        <p:spPr>
          <a:xfrm>
            <a:off x="1737717" y="2623152"/>
            <a:ext cx="3916561" cy="471488"/>
          </a:xfrm>
          <a:prstGeom prst="rect">
            <a:avLst/>
          </a:prstGeom>
          <a:noFill/>
          <a:ln/>
        </p:spPr>
        <p:txBody>
          <a:bodyPr wrap="square" lIns="127508" tIns="102108" rIns="127508" bIns="102108"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Le Député-Maire envoie une requête au Gouverneur (N° 00415/MPB/SG) demandant des informations officielles</a:t>
            </a:r>
            <a:endParaRPr lang="en-US" sz="850" dirty="0"/>
          </a:p>
        </p:txBody>
      </p:sp>
      <p:sp>
        <p:nvSpPr>
          <p:cNvPr id="18" name="Shape 14"/>
          <p:cNvSpPr/>
          <p:nvPr/>
        </p:nvSpPr>
        <p:spPr>
          <a:xfrm>
            <a:off x="432197" y="3094639"/>
            <a:ext cx="1305520" cy="328613"/>
          </a:xfrm>
          <a:prstGeom prst="rect">
            <a:avLst/>
          </a:prstGeom>
          <a:solidFill>
            <a:srgbClr val="0A192F">
              <a:alpha val="2000"/>
            </a:srgbClr>
          </a:solidFill>
          <a:ln w="9144">
            <a:solidFill>
              <a:srgbClr val="0A192F">
                <a:alpha val="20000"/>
              </a:srgbClr>
            </a:solidFill>
            <a:prstDash val="solid"/>
          </a:ln>
        </p:spPr>
      </p:sp>
      <p:sp>
        <p:nvSpPr>
          <p:cNvPr id="19" name="Text 15"/>
          <p:cNvSpPr/>
          <p:nvPr/>
        </p:nvSpPr>
        <p:spPr>
          <a:xfrm>
            <a:off x="432197" y="3094639"/>
            <a:ext cx="1305520" cy="328613"/>
          </a:xfrm>
          <a:prstGeom prst="rect">
            <a:avLst/>
          </a:prstGeom>
          <a:noFill/>
          <a:ln/>
        </p:spPr>
        <p:txBody>
          <a:bodyPr wrap="square" lIns="127508" tIns="102108" rIns="127508" bIns="102108" rtlCol="0" anchor="ctr">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2 juin 2026</a:t>
            </a:r>
            <a:endParaRPr lang="en-US" sz="800" dirty="0"/>
          </a:p>
        </p:txBody>
      </p:sp>
      <p:sp>
        <p:nvSpPr>
          <p:cNvPr id="20" name="Text 16"/>
          <p:cNvSpPr/>
          <p:nvPr/>
        </p:nvSpPr>
        <p:spPr>
          <a:xfrm>
            <a:off x="1737717" y="3094639"/>
            <a:ext cx="3916561" cy="325041"/>
          </a:xfrm>
          <a:prstGeom prst="rect">
            <a:avLst/>
          </a:prstGeom>
          <a:noFill/>
          <a:ln/>
        </p:spPr>
        <p:txBody>
          <a:bodyPr wrap="square" lIns="127508" tIns="102108" rIns="127508" bIns="102108"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Le District procède au déguerpissement</a:t>
            </a:r>
            <a:endParaRPr lang="en-US" sz="850" dirty="0"/>
          </a:p>
        </p:txBody>
      </p:sp>
      <p:sp>
        <p:nvSpPr>
          <p:cNvPr id="21" name="Shape 17"/>
          <p:cNvSpPr/>
          <p:nvPr/>
        </p:nvSpPr>
        <p:spPr>
          <a:xfrm>
            <a:off x="432197" y="3419680"/>
            <a:ext cx="1305520" cy="328613"/>
          </a:xfrm>
          <a:prstGeom prst="rect">
            <a:avLst/>
          </a:prstGeom>
          <a:solidFill>
            <a:srgbClr val="0A192F">
              <a:alpha val="2000"/>
            </a:srgbClr>
          </a:solidFill>
          <a:ln w="9144">
            <a:solidFill>
              <a:srgbClr val="0A192F">
                <a:alpha val="20000"/>
              </a:srgbClr>
            </a:solidFill>
            <a:prstDash val="solid"/>
          </a:ln>
        </p:spPr>
      </p:sp>
      <p:sp>
        <p:nvSpPr>
          <p:cNvPr id="22" name="Text 18"/>
          <p:cNvSpPr/>
          <p:nvPr/>
        </p:nvSpPr>
        <p:spPr>
          <a:xfrm>
            <a:off x="432197" y="3419680"/>
            <a:ext cx="1305520" cy="328613"/>
          </a:xfrm>
          <a:prstGeom prst="rect">
            <a:avLst/>
          </a:prstGeom>
          <a:noFill/>
          <a:ln/>
        </p:spPr>
        <p:txBody>
          <a:bodyPr wrap="square" lIns="127508" tIns="102108" rIns="127508" bIns="102108" rtlCol="0" anchor="ctr">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2 juin 2026</a:t>
            </a:r>
            <a:endParaRPr lang="en-US" sz="800" dirty="0"/>
          </a:p>
        </p:txBody>
      </p:sp>
      <p:sp>
        <p:nvSpPr>
          <p:cNvPr id="23" name="Text 19"/>
          <p:cNvSpPr/>
          <p:nvPr/>
        </p:nvSpPr>
        <p:spPr>
          <a:xfrm>
            <a:off x="1735038" y="3419680"/>
            <a:ext cx="3919240" cy="325041"/>
          </a:xfrm>
          <a:prstGeom prst="rect">
            <a:avLst/>
          </a:prstGeom>
          <a:noFill/>
          <a:ln/>
        </p:spPr>
        <p:txBody>
          <a:bodyPr wrap="square" lIns="127508" tIns="102108" rIns="127508" bIns="102108"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Le maire publie un communiqué disant ne « pas être associé »</a:t>
            </a:r>
            <a:endParaRPr lang="en-US" sz="850" dirty="0"/>
          </a:p>
        </p:txBody>
      </p:sp>
      <p:sp>
        <p:nvSpPr>
          <p:cNvPr id="24" name="Shape 20"/>
          <p:cNvSpPr/>
          <p:nvPr/>
        </p:nvSpPr>
        <p:spPr>
          <a:xfrm>
            <a:off x="428625" y="3891167"/>
            <a:ext cx="5229225" cy="762595"/>
          </a:xfrm>
          <a:prstGeom prst="rect">
            <a:avLst/>
          </a:prstGeom>
          <a:solidFill>
            <a:srgbClr val="4ECDC4">
              <a:alpha val="10000"/>
            </a:srgbClr>
          </a:solidFill>
          <a:ln/>
        </p:spPr>
      </p:sp>
      <p:sp>
        <p:nvSpPr>
          <p:cNvPr id="25" name="Shape 21"/>
          <p:cNvSpPr/>
          <p:nvPr/>
        </p:nvSpPr>
        <p:spPr>
          <a:xfrm>
            <a:off x="428625" y="3891167"/>
            <a:ext cx="28575" cy="762595"/>
          </a:xfrm>
          <a:prstGeom prst="rect">
            <a:avLst/>
          </a:prstGeom>
          <a:solidFill>
            <a:srgbClr val="4ECDC4"/>
          </a:solidFill>
          <a:ln/>
        </p:spPr>
      </p:sp>
      <p:sp>
        <p:nvSpPr>
          <p:cNvPr id="26" name="Text 22"/>
          <p:cNvSpPr/>
          <p:nvPr/>
        </p:nvSpPr>
        <p:spPr>
          <a:xfrm>
            <a:off x="535781" y="3998323"/>
            <a:ext cx="5014913" cy="169664"/>
          </a:xfrm>
          <a:prstGeom prst="rect">
            <a:avLst/>
          </a:prstGeom>
          <a:noFill/>
          <a:ln/>
        </p:spPr>
        <p:txBody>
          <a:bodyPr wrap="square" lIns="0" tIns="0" rIns="0" bIns="0" rtlCol="0" anchor="t">
            <a:spAutoFit/>
          </a:bodyPr>
          <a:lstStyle/>
          <a:p>
            <a:pPr algn="l" indent="0" marL="0">
              <a:buNone/>
            </a:pPr>
            <a:r>
              <a:rPr lang="en-US" sz="900" dirty="0">
                <a:solidFill>
                  <a:srgbClr val="0A192F"/>
                </a:solidFill>
                <a:latin typeface="Roboto Mono SemiBold" pitchFamily="34" charset="0"/>
                <a:ea typeface="Roboto Mono SemiBold" pitchFamily="34" charset="-122"/>
                <a:cs typeface="Roboto Mono SemiBold" pitchFamily="34" charset="-120"/>
              </a:rPr>
              <a:t>Conclusion :</a:t>
            </a:r>
            <a:endParaRPr lang="en-US" sz="900" dirty="0"/>
          </a:p>
        </p:txBody>
      </p:sp>
      <p:sp>
        <p:nvSpPr>
          <p:cNvPr id="27" name="Text 23"/>
          <p:cNvSpPr/>
          <p:nvPr/>
        </p:nvSpPr>
        <p:spPr>
          <a:xfrm>
            <a:off x="535781" y="4203706"/>
            <a:ext cx="5014913" cy="342900"/>
          </a:xfrm>
          <a:prstGeom prst="rect">
            <a:avLst/>
          </a:prstGeom>
          <a:noFill/>
          <a:ln/>
        </p:spPr>
        <p:txBody>
          <a:bodyPr wrap="square" lIns="0"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 maire était informé de l'imminence de l'opération. Il avait lui-même écrit au Gouverneur </a:t>
            </a:r>
            <a:r>
              <a:rPr lang="en-US" sz="850" dirty="0">
                <a:solidFill>
                  <a:srgbClr val="172A45"/>
                </a:solidFill>
                <a:latin typeface="Space Grotesk" pitchFamily="34" charset="0"/>
                <a:ea typeface="Space Grotesk" pitchFamily="34" charset="-122"/>
                <a:cs typeface="Space Grotesk" pitchFamily="34" charset="-120"/>
              </a:rPr>
              <a:t>pour s'en enquérir. Prétendre ne pas avoir été informé est </a:t>
            </a:r>
            <a:r>
              <a:rPr lang="en-US" sz="800" b="1" dirty="0">
                <a:solidFill>
                  <a:srgbClr val="172A45"/>
                </a:solidFill>
                <a:latin typeface="Space Grotesk SemiBold" pitchFamily="34" charset="0"/>
                <a:ea typeface="Space Grotesk SemiBold" pitchFamily="34" charset="-122"/>
                <a:cs typeface="Space Grotesk SemiBold" pitchFamily="34" charset="-120"/>
              </a:rPr>
              <a:t>factuellement inexact</a:t>
            </a:r>
            <a:r>
              <a:rPr lang="en-US" sz="850" dirty="0">
                <a:solidFill>
                  <a:srgbClr val="172A45"/>
                </a:solidFill>
                <a:latin typeface="Space Grotesk" pitchFamily="34" charset="0"/>
                <a:ea typeface="Space Grotesk" pitchFamily="34" charset="-122"/>
                <a:cs typeface="Space Grotesk" pitchFamily="34" charset="-120"/>
              </a:rPr>
              <a:t>.</a:t>
            </a:r>
            <a:endParaRPr lang="en-US" sz="850" dirty="0"/>
          </a:p>
        </p:txBody>
      </p:sp>
      <p:sp>
        <p:nvSpPr>
          <p:cNvPr id="28" name="Text 24"/>
          <p:cNvSpPr/>
          <p:nvPr/>
        </p:nvSpPr>
        <p:spPr>
          <a:xfrm>
            <a:off x="428625" y="4802386"/>
            <a:ext cx="5229225" cy="126802"/>
          </a:xfrm>
          <a:prstGeom prst="rect">
            <a:avLst/>
          </a:prstGeom>
          <a:noFill/>
          <a:ln/>
        </p:spPr>
        <p:txBody>
          <a:bodyPr wrap="square" lIns="0" tIns="0" rIns="0" bIns="0" rtlCol="0" anchor="t">
            <a:spAutoFit/>
          </a:bodyPr>
          <a:lstStyle/>
          <a:p>
            <a:pPr algn="l" indent="0" marL="0">
              <a:buNone/>
            </a:pPr>
            <a:r>
              <a:rPr lang="en-US" sz="750" dirty="0">
                <a:solidFill>
                  <a:srgbClr val="172A45">
                    <a:alpha val="60000"/>
                  </a:srgbClr>
                </a:solidFill>
                <a:latin typeface="Space Grotesk" pitchFamily="34" charset="0"/>
                <a:ea typeface="Space Grotesk" pitchFamily="34" charset="-122"/>
                <a:cs typeface="Space Grotesk" pitchFamily="34" charset="-120"/>
              </a:rPr>
              <a:t>Source : Communiqué officiel de la Mairie de Port-Bouët, Lavenir.ci 03/06/2026</a:t>
            </a:r>
            <a:endParaRPr lang="en-US" sz="750" dirty="0"/>
          </a:p>
        </p:txBody>
      </p:sp>
      <p:sp>
        <p:nvSpPr>
          <p:cNvPr id="29" name="Shape 25"/>
          <p:cNvSpPr/>
          <p:nvPr/>
        </p:nvSpPr>
        <p:spPr>
          <a:xfrm>
            <a:off x="5943600" y="0"/>
            <a:ext cx="3200400" cy="5143500"/>
          </a:xfrm>
          <a:prstGeom prst="rect">
            <a:avLst/>
          </a:prstGeom>
          <a:solidFill>
            <a:srgbClr val="4ECDC4">
              <a:alpha val="5000"/>
            </a:srgbClr>
          </a:solidFill>
          <a:ln/>
        </p:spPr>
      </p:sp>
      <p:sp>
        <p:nvSpPr>
          <p:cNvPr id="30" name="Shape 26"/>
          <p:cNvSpPr/>
          <p:nvPr/>
        </p:nvSpPr>
        <p:spPr>
          <a:xfrm>
            <a:off x="5943600" y="0"/>
            <a:ext cx="7144" cy="5143500"/>
          </a:xfrm>
          <a:prstGeom prst="rect">
            <a:avLst/>
          </a:prstGeom>
          <a:solidFill>
            <a:srgbClr val="E7E8EA"/>
          </a:solidFill>
          <a:ln/>
        </p:spPr>
      </p:sp>
      <p:sp>
        <p:nvSpPr>
          <p:cNvPr id="31" name="Shape 27"/>
          <p:cNvSpPr/>
          <p:nvPr/>
        </p:nvSpPr>
        <p:spPr>
          <a:xfrm>
            <a:off x="7515225" y="4554141"/>
            <a:ext cx="1343025" cy="303609"/>
          </a:xfrm>
          <a:prstGeom prst="rect">
            <a:avLst/>
          </a:prstGeom>
          <a:solidFill>
            <a:srgbClr val="FF6B6B">
              <a:alpha val="20000"/>
            </a:srgbClr>
          </a:solidFill>
          <a:ln/>
        </p:spPr>
      </p:sp>
      <p:sp>
        <p:nvSpPr>
          <p:cNvPr id="32" name="Text 28"/>
          <p:cNvSpPr/>
          <p:nvPr/>
        </p:nvSpPr>
        <p:spPr>
          <a:xfrm>
            <a:off x="7515225" y="4554141"/>
            <a:ext cx="1343025" cy="303609"/>
          </a:xfrm>
          <a:prstGeom prst="rect">
            <a:avLst/>
          </a:prstGeom>
          <a:noFill/>
          <a:ln/>
        </p:spPr>
        <p:txBody>
          <a:bodyPr wrap="square" lIns="136017" tIns="68072" rIns="136017" bIns="68072" rtlCol="0" anchor="t">
            <a:spAutoFit/>
          </a:bodyPr>
          <a:lstStyle/>
          <a:p>
            <a:pPr algn="l" indent="0" marL="0">
              <a:buNone/>
            </a:pPr>
            <a:r>
              <a:rPr lang="en-US" sz="1000" dirty="0">
                <a:solidFill>
                  <a:srgbClr val="0A192F"/>
                </a:solidFill>
                <a:latin typeface="Roboto Mono SemiBold" pitchFamily="34" charset="0"/>
                <a:ea typeface="Roboto Mono SemiBold" pitchFamily="34" charset="-122"/>
                <a:cs typeface="Roboto Mono SemiBold" pitchFamily="34" charset="-120"/>
              </a:rPr>
              <a:t>Signé : G. C.</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214938"/>
          </a:xfrm>
          <a:prstGeom prst="rect">
            <a:avLst/>
          </a:prstGeom>
        </p:spPr>
      </p:pic>
      <p:sp>
        <p:nvSpPr>
          <p:cNvPr id="4" name="Text 0"/>
          <p:cNvSpPr/>
          <p:nvPr/>
        </p:nvSpPr>
        <p:spPr>
          <a:xfrm>
            <a:off x="428625" y="428625"/>
            <a:ext cx="4843463" cy="835819"/>
          </a:xfrm>
          <a:prstGeom prst="rect">
            <a:avLst/>
          </a:prstGeom>
          <a:noFill/>
          <a:ln/>
        </p:spPr>
        <p:txBody>
          <a:bodyPr wrap="square" lIns="0" tIns="0" rIns="0" bIns="0" rtlCol="0" anchor="t">
            <a:spAutoFit/>
          </a:bodyPr>
          <a:lstStyle/>
          <a:p>
            <a:pPr algn="l" indent="0" marL="0">
              <a:lnSpc>
                <a:spcPct val="104000"/>
              </a:lnSpc>
              <a:buNone/>
            </a:pPr>
            <a:r>
              <a:rPr lang="en-US" sz="1500" dirty="0">
                <a:solidFill>
                  <a:srgbClr val="0A192F"/>
                </a:solidFill>
                <a:latin typeface="Roboto Mono SemiBold" pitchFamily="34" charset="0"/>
                <a:ea typeface="Roboto Mono SemiBold" pitchFamily="34" charset="-122"/>
                <a:cs typeface="Roboto Mono SemiBold" pitchFamily="34" charset="-120"/>
              </a:rPr>
              <a:t>Le Cadre Permanent de Concertation : une structure que le maire invoque mais n'utilise pas</a:t>
            </a:r>
            <a:endParaRPr lang="en-US" sz="1500" dirty="0"/>
          </a:p>
        </p:txBody>
      </p:sp>
      <p:sp>
        <p:nvSpPr>
          <p:cNvPr id="5" name="Text 1"/>
          <p:cNvSpPr/>
          <p:nvPr/>
        </p:nvSpPr>
        <p:spPr>
          <a:xfrm>
            <a:off x="428625" y="1321594"/>
            <a:ext cx="4843463" cy="164306"/>
          </a:xfrm>
          <a:prstGeom prst="rect">
            <a:avLst/>
          </a:prstGeom>
          <a:noFill/>
          <a:ln/>
        </p:spPr>
        <p:txBody>
          <a:bodyPr wrap="square" lIns="0" tIns="0" rIns="0" bIns="0" rtlCol="0" anchor="t">
            <a:spAutoFit/>
          </a:bodyPr>
          <a:lstStyle/>
          <a:p>
            <a:pPr algn="l" indent="0" marL="0">
              <a:buNone/>
            </a:pPr>
            <a:r>
              <a:rPr lang="en-US" sz="900" dirty="0">
                <a:solidFill>
                  <a:srgbClr val="FF6B6B"/>
                </a:solidFill>
                <a:latin typeface="Space Grotesk SemiBold" pitchFamily="34" charset="0"/>
                <a:ea typeface="Space Grotesk SemiBold" pitchFamily="34" charset="-122"/>
                <a:cs typeface="Space Grotesk SemiBold" pitchFamily="34" charset="-120"/>
              </a:rPr>
              <a:t>Le maire se cache derrière une institution qu'il a contribué à créer</a:t>
            </a:r>
            <a:endParaRPr lang="en-US" sz="900" dirty="0"/>
          </a:p>
        </p:txBody>
      </p:sp>
      <p:sp>
        <p:nvSpPr>
          <p:cNvPr id="6" name="Text 2"/>
          <p:cNvSpPr/>
          <p:nvPr/>
        </p:nvSpPr>
        <p:spPr>
          <a:xfrm>
            <a:off x="428625" y="1671638"/>
            <a:ext cx="4843463" cy="578644"/>
          </a:xfrm>
          <a:prstGeom prst="rect">
            <a:avLst/>
          </a:prstGeom>
          <a:noFill/>
          <a:ln/>
        </p:spPr>
        <p:txBody>
          <a:bodyPr wrap="square" lIns="0"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Dans ses deux communiqués (2024 et 2026), le maire Emmou invoque le </a:t>
            </a:r>
            <a:r>
              <a:rPr lang="en-US" sz="900" b="1" dirty="0">
                <a:solidFill>
                  <a:srgbClr val="172A45"/>
                </a:solidFill>
                <a:latin typeface="Space Grotesk SemiBold" pitchFamily="34" charset="0"/>
                <a:ea typeface="Space Grotesk SemiBold" pitchFamily="34" charset="-122"/>
                <a:cs typeface="Space Grotesk SemiBold" pitchFamily="34" charset="-120"/>
              </a:rPr>
              <a:t>Cadre Permanent de Concertation (CPC)</a:t>
            </a:r>
            <a:r>
              <a:rPr lang="en-US" sz="950" dirty="0">
                <a:solidFill>
                  <a:srgbClr val="172A45"/>
                </a:solidFill>
                <a:latin typeface="Space Grotesk" pitchFamily="34" charset="0"/>
                <a:ea typeface="Space Grotesk" pitchFamily="34" charset="-122"/>
                <a:cs typeface="Space Grotesk" pitchFamily="34" charset="-120"/>
              </a:rPr>
              <a:t> entre les 13 maires et le Gouvernorat </a:t>
            </a:r>
            <a:r>
              <a:rPr lang="en-US" sz="950" dirty="0">
                <a:solidFill>
                  <a:srgbClr val="172A45"/>
                </a:solidFill>
                <a:latin typeface="Space Grotesk" pitchFamily="34" charset="0"/>
                <a:ea typeface="Space Grotesk" pitchFamily="34" charset="-122"/>
                <a:cs typeface="Space Grotesk" pitchFamily="34" charset="-120"/>
              </a:rPr>
              <a:t>du District, qui prévoit :</a:t>
            </a:r>
            <a:endParaRPr lang="en-US" sz="950" dirty="0"/>
          </a:p>
        </p:txBody>
      </p:sp>
      <p:sp>
        <p:nvSpPr>
          <p:cNvPr id="7" name="Text 3"/>
          <p:cNvSpPr/>
          <p:nvPr/>
        </p:nvSpPr>
        <p:spPr>
          <a:xfrm>
            <a:off x="571500" y="2336006"/>
            <a:ext cx="4700588" cy="171450"/>
          </a:xfrm>
          <a:prstGeom prst="rect">
            <a:avLst/>
          </a:prstGeom>
          <a:noFill/>
          <a:ln/>
        </p:spPr>
        <p:txBody>
          <a:bodyPr wrap="none" lIns="85090" tIns="0" rIns="0" bIns="0" rtlCol="0" anchor="t">
            <a:spAutoFit/>
          </a:bodyPr>
          <a:lstStyle/>
          <a:p>
            <a:pPr algn="l" marL="127000" indent="-127000">
              <a:lnSpc>
                <a:spcPct val="120000"/>
              </a:lnSpc>
              <a:buSzPct val="100000"/>
              <a:buFont typeface="+mj-lt"/>
              <a:buAutoNum type="arabicPeriod" startAt="1"/>
            </a:pPr>
            <a:r>
              <a:rPr lang="en-US" sz="850" dirty="0">
                <a:solidFill>
                  <a:srgbClr val="172A45"/>
                </a:solidFill>
                <a:latin typeface="Space Grotesk" pitchFamily="34" charset="0"/>
                <a:ea typeface="Space Grotesk" pitchFamily="34" charset="-122"/>
                <a:cs typeface="Space Grotesk" pitchFamily="34" charset="-120"/>
              </a:rPr>
              <a:t>L'identification des zones à déguerpir sur chaque territoire communal</a:t>
            </a:r>
            <a:endParaRPr lang="en-US" sz="850" dirty="0"/>
          </a:p>
        </p:txBody>
      </p:sp>
      <p:sp>
        <p:nvSpPr>
          <p:cNvPr id="8" name="Text 4"/>
          <p:cNvSpPr/>
          <p:nvPr/>
        </p:nvSpPr>
        <p:spPr>
          <a:xfrm>
            <a:off x="571500" y="2550319"/>
            <a:ext cx="4700588" cy="171450"/>
          </a:xfrm>
          <a:prstGeom prst="rect">
            <a:avLst/>
          </a:prstGeom>
          <a:noFill/>
          <a:ln/>
        </p:spPr>
        <p:txBody>
          <a:bodyPr wrap="none" lIns="85090" tIns="0" rIns="0" bIns="0" rtlCol="0" anchor="t">
            <a:spAutoFit/>
          </a:bodyPr>
          <a:lstStyle/>
          <a:p>
            <a:pPr algn="l" marL="127000" indent="-127000">
              <a:lnSpc>
                <a:spcPct val="120000"/>
              </a:lnSpc>
              <a:buSzPct val="100000"/>
              <a:buFont typeface="+mj-lt"/>
              <a:buAutoNum type="arabicPeriod" startAt="2"/>
            </a:pPr>
            <a:r>
              <a:rPr lang="en-US" sz="850" dirty="0">
                <a:solidFill>
                  <a:srgbClr val="172A45"/>
                </a:solidFill>
                <a:latin typeface="Space Grotesk" pitchFamily="34" charset="0"/>
                <a:ea typeface="Space Grotesk" pitchFamily="34" charset="-122"/>
                <a:cs typeface="Space Grotesk" pitchFamily="34" charset="-120"/>
              </a:rPr>
              <a:t>La programmation et le traitement consensuel des zones</a:t>
            </a:r>
            <a:endParaRPr lang="en-US" sz="850" dirty="0"/>
          </a:p>
        </p:txBody>
      </p:sp>
      <p:sp>
        <p:nvSpPr>
          <p:cNvPr id="9" name="Text 5"/>
          <p:cNvSpPr/>
          <p:nvPr/>
        </p:nvSpPr>
        <p:spPr>
          <a:xfrm>
            <a:off x="571500" y="2764631"/>
            <a:ext cx="4700588" cy="171450"/>
          </a:xfrm>
          <a:prstGeom prst="rect">
            <a:avLst/>
          </a:prstGeom>
          <a:noFill/>
          <a:ln/>
        </p:spPr>
        <p:txBody>
          <a:bodyPr wrap="none" lIns="85090" tIns="0" rIns="0" bIns="0" rtlCol="0" anchor="t">
            <a:spAutoFit/>
          </a:bodyPr>
          <a:lstStyle/>
          <a:p>
            <a:pPr algn="l" marL="127000" indent="-127000">
              <a:lnSpc>
                <a:spcPct val="120000"/>
              </a:lnSpc>
              <a:buSzPct val="100000"/>
              <a:buFont typeface="+mj-lt"/>
              <a:buAutoNum type="arabicPeriod" startAt="3"/>
            </a:pPr>
            <a:r>
              <a:rPr lang="en-US" sz="850" dirty="0">
                <a:solidFill>
                  <a:srgbClr val="172A45"/>
                </a:solidFill>
                <a:latin typeface="Space Grotesk" pitchFamily="34" charset="0"/>
                <a:ea typeface="Space Grotesk" pitchFamily="34" charset="-122"/>
                <a:cs typeface="Space Grotesk" pitchFamily="34" charset="-120"/>
              </a:rPr>
              <a:t>Le recensement des impactés</a:t>
            </a:r>
            <a:endParaRPr lang="en-US" sz="850" dirty="0"/>
          </a:p>
        </p:txBody>
      </p:sp>
      <p:sp>
        <p:nvSpPr>
          <p:cNvPr id="10" name="Text 6"/>
          <p:cNvSpPr/>
          <p:nvPr/>
        </p:nvSpPr>
        <p:spPr>
          <a:xfrm>
            <a:off x="571500" y="2978944"/>
            <a:ext cx="4700588" cy="171450"/>
          </a:xfrm>
          <a:prstGeom prst="rect">
            <a:avLst/>
          </a:prstGeom>
          <a:noFill/>
          <a:ln/>
        </p:spPr>
        <p:txBody>
          <a:bodyPr wrap="none" lIns="85090" tIns="0" rIns="0" bIns="0" rtlCol="0" anchor="t">
            <a:spAutoFit/>
          </a:bodyPr>
          <a:lstStyle/>
          <a:p>
            <a:pPr algn="l" marL="127000" indent="-127000">
              <a:lnSpc>
                <a:spcPct val="120000"/>
              </a:lnSpc>
              <a:buSzPct val="100000"/>
              <a:buFont typeface="+mj-lt"/>
              <a:buAutoNum type="arabicPeriod" startAt="4"/>
            </a:pPr>
            <a:r>
              <a:rPr lang="en-US" sz="850" dirty="0">
                <a:solidFill>
                  <a:srgbClr val="172A45"/>
                </a:solidFill>
                <a:latin typeface="Space Grotesk" pitchFamily="34" charset="0"/>
                <a:ea typeface="Space Grotesk" pitchFamily="34" charset="-122"/>
                <a:cs typeface="Space Grotesk" pitchFamily="34" charset="-120"/>
              </a:rPr>
              <a:t>La communication des mesures sociales d'accompagnement</a:t>
            </a:r>
            <a:endParaRPr lang="en-US" sz="850" dirty="0"/>
          </a:p>
        </p:txBody>
      </p:sp>
      <p:sp>
        <p:nvSpPr>
          <p:cNvPr id="11" name="Shape 7"/>
          <p:cNvSpPr/>
          <p:nvPr/>
        </p:nvSpPr>
        <p:spPr>
          <a:xfrm>
            <a:off x="428625" y="3278981"/>
            <a:ext cx="4843463" cy="1598414"/>
          </a:xfrm>
          <a:prstGeom prst="rect">
            <a:avLst/>
          </a:prstGeom>
          <a:solidFill>
            <a:srgbClr val="FF6B6B">
              <a:alpha val="5000"/>
            </a:srgbClr>
          </a:solidFill>
          <a:ln/>
        </p:spPr>
      </p:sp>
      <p:sp>
        <p:nvSpPr>
          <p:cNvPr id="12" name="Shape 8"/>
          <p:cNvSpPr/>
          <p:nvPr/>
        </p:nvSpPr>
        <p:spPr>
          <a:xfrm>
            <a:off x="428625" y="3278981"/>
            <a:ext cx="28575" cy="1598414"/>
          </a:xfrm>
          <a:prstGeom prst="rect">
            <a:avLst/>
          </a:prstGeom>
          <a:solidFill>
            <a:srgbClr val="FF6B6B"/>
          </a:solidFill>
          <a:ln/>
        </p:spPr>
      </p:sp>
      <p:sp>
        <p:nvSpPr>
          <p:cNvPr id="13" name="Text 9"/>
          <p:cNvSpPr/>
          <p:nvPr/>
        </p:nvSpPr>
        <p:spPr>
          <a:xfrm>
            <a:off x="514350" y="3364706"/>
            <a:ext cx="4672013" cy="169664"/>
          </a:xfrm>
          <a:prstGeom prst="rect">
            <a:avLst/>
          </a:prstGeom>
          <a:noFill/>
          <a:ln/>
        </p:spPr>
        <p:txBody>
          <a:bodyPr wrap="square" lIns="0" tIns="0" rIns="0" bIns="0" rtlCol="0" anchor="t">
            <a:spAutoFit/>
          </a:bodyPr>
          <a:lstStyle/>
          <a:p>
            <a:pPr algn="l" indent="0" marL="0">
              <a:buNone/>
            </a:pPr>
            <a:r>
              <a:rPr lang="en-US" sz="900" dirty="0">
                <a:solidFill>
                  <a:srgbClr val="0A192F"/>
                </a:solidFill>
                <a:latin typeface="Roboto Mono SemiBold" pitchFamily="34" charset="0"/>
                <a:ea typeface="Roboto Mono SemiBold" pitchFamily="34" charset="-122"/>
                <a:cs typeface="Roboto Mono SemiBold" pitchFamily="34" charset="-120"/>
              </a:rPr>
              <a:t>Ce que le maire omet de dire :</a:t>
            </a:r>
            <a:endParaRPr lang="en-US" sz="900" dirty="0"/>
          </a:p>
        </p:txBody>
      </p:sp>
      <p:sp>
        <p:nvSpPr>
          <p:cNvPr id="14" name="Shape 10"/>
          <p:cNvSpPr/>
          <p:nvPr/>
        </p:nvSpPr>
        <p:spPr>
          <a:xfrm>
            <a:off x="514350" y="3648670"/>
            <a:ext cx="42863" cy="42863"/>
          </a:xfrm>
          <a:prstGeom prst="rect">
            <a:avLst/>
          </a:prstGeom>
          <a:solidFill>
            <a:srgbClr val="FF6B6B"/>
          </a:solidFill>
          <a:ln/>
        </p:spPr>
      </p:sp>
      <p:sp>
        <p:nvSpPr>
          <p:cNvPr id="15" name="Text 11"/>
          <p:cNvSpPr/>
          <p:nvPr/>
        </p:nvSpPr>
        <p:spPr>
          <a:xfrm>
            <a:off x="514350" y="3591520"/>
            <a:ext cx="4672013" cy="171450"/>
          </a:xfrm>
          <a:prstGeom prst="rect">
            <a:avLst/>
          </a:prstGeom>
          <a:noFill/>
          <a:ln/>
        </p:spPr>
        <p:txBody>
          <a:bodyPr wrap="none" lIns="153035"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Ce cadre a été mis en place </a:t>
            </a:r>
            <a:r>
              <a:rPr lang="en-US" sz="800" b="1" dirty="0">
                <a:solidFill>
                  <a:srgbClr val="172A45"/>
                </a:solidFill>
                <a:latin typeface="Space Grotesk SemiBold" pitchFamily="34" charset="0"/>
                <a:ea typeface="Space Grotesk SemiBold" pitchFamily="34" charset="-122"/>
                <a:cs typeface="Space Grotesk SemiBold" pitchFamily="34" charset="-120"/>
              </a:rPr>
              <a:t>à la demande des maires eux-mêmes</a:t>
            </a:r>
            <a:endParaRPr lang="en-US" sz="850" dirty="0"/>
          </a:p>
        </p:txBody>
      </p:sp>
      <p:sp>
        <p:nvSpPr>
          <p:cNvPr id="16" name="Shape 12"/>
          <p:cNvSpPr/>
          <p:nvPr/>
        </p:nvSpPr>
        <p:spPr>
          <a:xfrm>
            <a:off x="514350" y="3862983"/>
            <a:ext cx="42863" cy="42863"/>
          </a:xfrm>
          <a:prstGeom prst="rect">
            <a:avLst/>
          </a:prstGeom>
          <a:solidFill>
            <a:srgbClr val="FF6B6B"/>
          </a:solidFill>
          <a:ln/>
        </p:spPr>
      </p:sp>
      <p:sp>
        <p:nvSpPr>
          <p:cNvPr id="17" name="Text 13"/>
          <p:cNvSpPr/>
          <p:nvPr/>
        </p:nvSpPr>
        <p:spPr>
          <a:xfrm>
            <a:off x="514350" y="3805833"/>
            <a:ext cx="4672013" cy="342900"/>
          </a:xfrm>
          <a:prstGeom prst="rect">
            <a:avLst/>
          </a:prstGeom>
          <a:noFill/>
          <a:ln/>
        </p:spPr>
        <p:txBody>
          <a:bodyPr wrap="square" lIns="153035"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Les opérations de 2022 ont été menées avec les </a:t>
            </a:r>
            <a:r>
              <a:rPr lang="en-US" sz="800" b="1" dirty="0">
                <a:solidFill>
                  <a:srgbClr val="172A45"/>
                </a:solidFill>
                <a:latin typeface="Space Grotesk SemiBold" pitchFamily="34" charset="0"/>
                <a:ea typeface="Space Grotesk SemiBold" pitchFamily="34" charset="-122"/>
                <a:cs typeface="Space Grotesk SemiBold" pitchFamily="34" charset="-120"/>
              </a:rPr>
              <a:t>services techniques des communes</a:t>
            </a:r>
            <a:endParaRPr lang="en-US" sz="850" dirty="0"/>
          </a:p>
        </p:txBody>
      </p:sp>
      <p:sp>
        <p:nvSpPr>
          <p:cNvPr id="18" name="Shape 14"/>
          <p:cNvSpPr/>
          <p:nvPr/>
        </p:nvSpPr>
        <p:spPr>
          <a:xfrm>
            <a:off x="514350" y="4248745"/>
            <a:ext cx="42863" cy="42863"/>
          </a:xfrm>
          <a:prstGeom prst="rect">
            <a:avLst/>
          </a:prstGeom>
          <a:solidFill>
            <a:srgbClr val="FF6B6B"/>
          </a:solidFill>
          <a:ln/>
        </p:spPr>
      </p:sp>
      <p:sp>
        <p:nvSpPr>
          <p:cNvPr id="19" name="Text 15"/>
          <p:cNvSpPr/>
          <p:nvPr/>
        </p:nvSpPr>
        <p:spPr>
          <a:xfrm>
            <a:off x="514350" y="4191595"/>
            <a:ext cx="4672013" cy="171450"/>
          </a:xfrm>
          <a:prstGeom prst="rect">
            <a:avLst/>
          </a:prstGeom>
          <a:noFill/>
          <a:ln/>
        </p:spPr>
        <p:txBody>
          <a:bodyPr wrap="none" lIns="153035"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 District a toujours affirmé avoir respecté les procédures</a:t>
            </a:r>
            <a:endParaRPr lang="en-US" sz="850" dirty="0"/>
          </a:p>
        </p:txBody>
      </p:sp>
      <p:sp>
        <p:nvSpPr>
          <p:cNvPr id="20" name="Shape 16"/>
          <p:cNvSpPr/>
          <p:nvPr/>
        </p:nvSpPr>
        <p:spPr>
          <a:xfrm>
            <a:off x="514350" y="4463058"/>
            <a:ext cx="42863" cy="42863"/>
          </a:xfrm>
          <a:prstGeom prst="rect">
            <a:avLst/>
          </a:prstGeom>
          <a:solidFill>
            <a:srgbClr val="FF6B6B"/>
          </a:solidFill>
          <a:ln/>
        </p:spPr>
      </p:sp>
      <p:sp>
        <p:nvSpPr>
          <p:cNvPr id="21" name="Text 17"/>
          <p:cNvSpPr/>
          <p:nvPr/>
        </p:nvSpPr>
        <p:spPr>
          <a:xfrm>
            <a:off x="514350" y="4405908"/>
            <a:ext cx="4672013" cy="342900"/>
          </a:xfrm>
          <a:prstGeom prst="rect">
            <a:avLst/>
          </a:prstGeom>
          <a:noFill/>
          <a:ln/>
        </p:spPr>
        <p:txBody>
          <a:bodyPr wrap="square" lIns="153035"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 maire n'a jamais produit de preuve d'une demande de concertation </a:t>
            </a:r>
            <a:r>
              <a:rPr lang="en-US" sz="800" b="1" dirty="0">
                <a:solidFill>
                  <a:srgbClr val="172A45"/>
                </a:solidFill>
                <a:latin typeface="Space Grotesk SemiBold" pitchFamily="34" charset="0"/>
                <a:ea typeface="Space Grotesk SemiBold" pitchFamily="34" charset="-122"/>
                <a:cs typeface="Space Grotesk SemiBold" pitchFamily="34" charset="-120"/>
              </a:rPr>
              <a:t>refusée</a:t>
            </a:r>
            <a:r>
              <a:rPr lang="en-US" sz="850" dirty="0">
                <a:solidFill>
                  <a:srgbClr val="172A45"/>
                </a:solidFill>
                <a:latin typeface="Space Grotesk" pitchFamily="34" charset="0"/>
                <a:ea typeface="Space Grotesk" pitchFamily="34" charset="-122"/>
                <a:cs typeface="Space Grotesk" pitchFamily="34" charset="-120"/>
              </a:rPr>
              <a:t> par le District</a:t>
            </a:r>
            <a:endParaRPr lang="en-US" sz="850" dirty="0"/>
          </a:p>
        </p:txBody>
      </p:sp>
      <p:sp>
        <p:nvSpPr>
          <p:cNvPr id="22" name="Text 18"/>
          <p:cNvSpPr/>
          <p:nvPr/>
        </p:nvSpPr>
        <p:spPr>
          <a:xfrm>
            <a:off x="428625" y="4963120"/>
            <a:ext cx="4843463" cy="108942"/>
          </a:xfrm>
          <a:prstGeom prst="rect">
            <a:avLst/>
          </a:prstGeom>
          <a:noFill/>
          <a:ln/>
        </p:spPr>
        <p:txBody>
          <a:bodyPr wrap="square" lIns="0" tIns="0" rIns="0" bIns="0" rtlCol="0" anchor="t">
            <a:spAutoFit/>
          </a:bodyPr>
          <a:lstStyle/>
          <a:p>
            <a:pPr algn="l" indent="0" marL="0">
              <a:buNone/>
            </a:pPr>
            <a:r>
              <a:rPr lang="en-US" sz="600" dirty="0">
                <a:solidFill>
                  <a:srgbClr val="172A45">
                    <a:alpha val="60000"/>
                  </a:srgbClr>
                </a:solidFill>
                <a:latin typeface="Space Grotesk" pitchFamily="34" charset="0"/>
                <a:ea typeface="Space Grotesk" pitchFamily="34" charset="-122"/>
                <a:cs typeface="Space Grotesk" pitchFamily="34" charset="-120"/>
              </a:rPr>
              <a:t>Source : Cinews.ci 05/06/2024 — Lavenir.ci 03/06/2026</a:t>
            </a:r>
            <a:endParaRPr lang="en-US" sz="600" dirty="0"/>
          </a:p>
        </p:txBody>
      </p:sp>
      <p:sp>
        <p:nvSpPr>
          <p:cNvPr id="23" name="Shape 19"/>
          <p:cNvSpPr/>
          <p:nvPr/>
        </p:nvSpPr>
        <p:spPr>
          <a:xfrm>
            <a:off x="5486400" y="0"/>
            <a:ext cx="3657600" cy="5214938"/>
          </a:xfrm>
          <a:prstGeom prst="rect">
            <a:avLst/>
          </a:prstGeom>
          <a:solidFill>
            <a:srgbClr val="4ECDC4">
              <a:alpha val="5000"/>
            </a:srgbClr>
          </a:solidFill>
          <a:ln/>
        </p:spPr>
      </p:sp>
      <p:sp>
        <p:nvSpPr>
          <p:cNvPr id="24" name="Shape 20"/>
          <p:cNvSpPr/>
          <p:nvPr/>
        </p:nvSpPr>
        <p:spPr>
          <a:xfrm>
            <a:off x="5486400" y="0"/>
            <a:ext cx="7144" cy="5214938"/>
          </a:xfrm>
          <a:prstGeom prst="rect">
            <a:avLst/>
          </a:prstGeom>
          <a:solidFill>
            <a:srgbClr val="E7E8EA"/>
          </a:solidFill>
          <a:ln/>
        </p:spPr>
      </p:sp>
      <p:sp>
        <p:nvSpPr>
          <p:cNvPr id="25" name="Shape 21"/>
          <p:cNvSpPr/>
          <p:nvPr/>
        </p:nvSpPr>
        <p:spPr>
          <a:xfrm>
            <a:off x="7759898" y="4759523"/>
            <a:ext cx="1169789" cy="255389"/>
          </a:xfrm>
          <a:prstGeom prst="rect">
            <a:avLst/>
          </a:prstGeom>
          <a:solidFill>
            <a:srgbClr val="4ECDC4">
              <a:alpha val="20000"/>
            </a:srgbClr>
          </a:solidFill>
          <a:ln/>
        </p:spPr>
      </p:sp>
      <p:sp>
        <p:nvSpPr>
          <p:cNvPr id="26" name="Text 22"/>
          <p:cNvSpPr/>
          <p:nvPr/>
        </p:nvSpPr>
        <p:spPr>
          <a:xfrm>
            <a:off x="7759898" y="4759523"/>
            <a:ext cx="1169789" cy="255389"/>
          </a:xfrm>
          <a:prstGeom prst="rect">
            <a:avLst/>
          </a:prstGeom>
          <a:noFill/>
          <a:ln/>
        </p:spPr>
        <p:txBody>
          <a:bodyPr wrap="none" lIns="102108" tIns="51054" rIns="102108" bIns="51054" rtlCol="0" anchor="t">
            <a:spAutoFit/>
          </a:bodyPr>
          <a:lstStyle/>
          <a:p>
            <a:pPr algn="l" indent="0" marL="0">
              <a:buNone/>
            </a:pPr>
            <a:r>
              <a:rPr lang="en-US" sz="900" dirty="0">
                <a:solidFill>
                  <a:srgbClr val="0A192F"/>
                </a:solidFill>
                <a:latin typeface="Roboto Mono SemiBold" pitchFamily="34" charset="0"/>
                <a:ea typeface="Roboto Mono SemiBold" pitchFamily="34" charset="-122"/>
                <a:cs typeface="Roboto Mono SemiBold" pitchFamily="34" charset="-120"/>
              </a:rPr>
              <a:t>Signé : G. C.</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357188"/>
            <a:ext cx="5229225" cy="780064"/>
          </a:xfrm>
          <a:prstGeom prst="rect">
            <a:avLst/>
          </a:prstGeom>
          <a:noFill/>
          <a:ln/>
        </p:spPr>
        <p:txBody>
          <a:bodyPr wrap="square" lIns="0" tIns="0" rIns="0" bIns="0" rtlCol="0" anchor="t">
            <a:spAutoFit/>
          </a:bodyPr>
          <a:lstStyle/>
          <a:p>
            <a:pPr algn="l" indent="0" marL="0">
              <a:lnSpc>
                <a:spcPct val="104000"/>
              </a:lnSpc>
              <a:buNone/>
            </a:pPr>
            <a:r>
              <a:rPr lang="en-US" sz="1400" dirty="0">
                <a:solidFill>
                  <a:srgbClr val="0A192F"/>
                </a:solidFill>
                <a:latin typeface="Roboto Mono SemiBold" pitchFamily="34" charset="0"/>
                <a:ea typeface="Roboto Mono SemiBold" pitchFamily="34" charset="-122"/>
                <a:cs typeface="Roboto Mono SemiBold" pitchFamily="34" charset="-120"/>
              </a:rPr>
              <a:t>Les vraies motivations du maire : popularité plutôt que protection des populations</a:t>
            </a:r>
            <a:endParaRPr lang="en-US" sz="1400" dirty="0"/>
          </a:p>
        </p:txBody>
      </p:sp>
      <p:sp>
        <p:nvSpPr>
          <p:cNvPr id="5" name="Text 1"/>
          <p:cNvSpPr/>
          <p:nvPr/>
        </p:nvSpPr>
        <p:spPr>
          <a:xfrm>
            <a:off x="428625" y="1208689"/>
            <a:ext cx="5229225" cy="164306"/>
          </a:xfrm>
          <a:prstGeom prst="rect">
            <a:avLst/>
          </a:prstGeom>
          <a:noFill/>
          <a:ln/>
        </p:spPr>
        <p:txBody>
          <a:bodyPr wrap="square" lIns="0" tIns="0" rIns="0" bIns="0" rtlCol="0" anchor="t">
            <a:spAutoFit/>
          </a:bodyPr>
          <a:lstStyle/>
          <a:p>
            <a:pPr algn="l" indent="0" marL="0">
              <a:buNone/>
            </a:pPr>
            <a:r>
              <a:rPr lang="en-US" sz="900" dirty="0">
                <a:solidFill>
                  <a:srgbClr val="FF6B6B"/>
                </a:solidFill>
                <a:latin typeface="Space Grotesk SemiBold" pitchFamily="34" charset="0"/>
                <a:ea typeface="Space Grotesk SemiBold" pitchFamily="34" charset="-122"/>
                <a:cs typeface="Space Grotesk SemiBold" pitchFamily="34" charset="-120"/>
              </a:rPr>
              <a:t>Quand la posture politique prend le pas sur le bien-être des citoyens</a:t>
            </a:r>
            <a:endParaRPr lang="en-US" sz="900" dirty="0"/>
          </a:p>
        </p:txBody>
      </p:sp>
      <p:sp>
        <p:nvSpPr>
          <p:cNvPr id="6" name="Text 2"/>
          <p:cNvSpPr/>
          <p:nvPr/>
        </p:nvSpPr>
        <p:spPr>
          <a:xfrm>
            <a:off x="428625" y="1587308"/>
            <a:ext cx="5229225" cy="514350"/>
          </a:xfrm>
          <a:prstGeom prst="rect">
            <a:avLst/>
          </a:prstGeom>
          <a:noFill/>
          <a:ln/>
        </p:spPr>
        <p:txBody>
          <a:bodyPr wrap="square" lIns="0"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 maire Emmou Sylvestre, dans son communiqué du 2 juin 2026, laisse transparaître ses véritables motivations en insinuant que les déguerpissements servent des intérêts économiques :</a:t>
            </a:r>
            <a:endParaRPr lang="en-US" sz="850" dirty="0"/>
          </a:p>
        </p:txBody>
      </p:sp>
      <p:sp>
        <p:nvSpPr>
          <p:cNvPr id="7" name="Shape 3"/>
          <p:cNvSpPr/>
          <p:nvPr/>
        </p:nvSpPr>
        <p:spPr>
          <a:xfrm>
            <a:off x="428625" y="2315970"/>
            <a:ext cx="5229225" cy="621506"/>
          </a:xfrm>
          <a:prstGeom prst="rect">
            <a:avLst/>
          </a:prstGeom>
          <a:solidFill>
            <a:srgbClr val="FF6B6B">
              <a:alpha val="5000"/>
            </a:srgbClr>
          </a:solidFill>
          <a:ln/>
        </p:spPr>
      </p:sp>
      <p:sp>
        <p:nvSpPr>
          <p:cNvPr id="8" name="Shape 4"/>
          <p:cNvSpPr/>
          <p:nvPr/>
        </p:nvSpPr>
        <p:spPr>
          <a:xfrm>
            <a:off x="428625" y="2315970"/>
            <a:ext cx="28575" cy="621506"/>
          </a:xfrm>
          <a:prstGeom prst="rect">
            <a:avLst/>
          </a:prstGeom>
          <a:solidFill>
            <a:srgbClr val="FF6B6B"/>
          </a:solidFill>
          <a:ln/>
        </p:spPr>
      </p:sp>
      <p:sp>
        <p:nvSpPr>
          <p:cNvPr id="9" name="Text 5"/>
          <p:cNvSpPr/>
          <p:nvPr/>
        </p:nvSpPr>
        <p:spPr>
          <a:xfrm>
            <a:off x="535781" y="2401695"/>
            <a:ext cx="5014913" cy="450056"/>
          </a:xfrm>
          <a:prstGeom prst="rect">
            <a:avLst/>
          </a:prstGeom>
          <a:noFill/>
          <a:ln/>
        </p:spPr>
        <p:txBody>
          <a:bodyPr wrap="square" lIns="0" tIns="0" rIns="0" bIns="0" rtlCol="0" anchor="t">
            <a:spAutoFit/>
          </a:bodyPr>
          <a:lstStyle/>
          <a:p>
            <a:pPr algn="l" indent="0" marL="0">
              <a:buNone/>
            </a:pPr>
            <a:r>
              <a:rPr lang="en-US" sz="800" i="1" dirty="0">
                <a:solidFill>
                  <a:srgbClr val="0A192F"/>
                </a:solidFill>
                <a:latin typeface="Roboto Mono SemiBold" pitchFamily="34" charset="0"/>
                <a:ea typeface="Roboto Mono SemiBold" pitchFamily="34" charset="-122"/>
                <a:cs typeface="Roboto Mono SemiBold" pitchFamily="34" charset="-120"/>
              </a:rPr>
              <a:t>« Les vraies motivations sont certainement à rechercher ailleurs, comme c'est le cas actuellement pour les nombreuses concessions du site du quartier Abattoir déguerpi au profit des opérateurs économiques. »</a:t>
            </a:r>
            <a:endParaRPr lang="en-US" sz="800" dirty="0"/>
          </a:p>
        </p:txBody>
      </p:sp>
      <p:sp>
        <p:nvSpPr>
          <p:cNvPr id="10" name="Text 6"/>
          <p:cNvSpPr/>
          <p:nvPr/>
        </p:nvSpPr>
        <p:spPr>
          <a:xfrm>
            <a:off x="428625" y="3116070"/>
            <a:ext cx="5229225" cy="169664"/>
          </a:xfrm>
          <a:prstGeom prst="rect">
            <a:avLst/>
          </a:prstGeom>
          <a:noFill/>
          <a:ln/>
        </p:spPr>
        <p:txBody>
          <a:bodyPr wrap="square" lIns="0" tIns="0" rIns="0" bIns="0" rtlCol="0" anchor="t">
            <a:spAutoFit/>
          </a:bodyPr>
          <a:lstStyle/>
          <a:p>
            <a:pPr algn="l" indent="0" marL="0">
              <a:buNone/>
            </a:pPr>
            <a:r>
              <a:rPr lang="en-US" sz="900" dirty="0">
                <a:solidFill>
                  <a:srgbClr val="4ECDC4"/>
                </a:solidFill>
                <a:latin typeface="Roboto Mono SemiBold" pitchFamily="34" charset="0"/>
                <a:ea typeface="Roboto Mono SemiBold" pitchFamily="34" charset="-122"/>
                <a:cs typeface="Roboto Mono SemiBold" pitchFamily="34" charset="-120"/>
              </a:rPr>
              <a:t>Ce que les faits montrent :</a:t>
            </a:r>
            <a:endParaRPr lang="en-US" sz="900" dirty="0"/>
          </a:p>
        </p:txBody>
      </p:sp>
      <p:sp>
        <p:nvSpPr>
          <p:cNvPr id="11" name="Shape 7"/>
          <p:cNvSpPr/>
          <p:nvPr/>
        </p:nvSpPr>
        <p:spPr>
          <a:xfrm>
            <a:off x="500063" y="3400034"/>
            <a:ext cx="42863" cy="42863"/>
          </a:xfrm>
          <a:prstGeom prst="rect">
            <a:avLst/>
          </a:prstGeom>
          <a:solidFill>
            <a:srgbClr val="4ECDC4"/>
          </a:solidFill>
          <a:ln/>
        </p:spPr>
      </p:sp>
      <p:sp>
        <p:nvSpPr>
          <p:cNvPr id="12" name="Text 8"/>
          <p:cNvSpPr/>
          <p:nvPr/>
        </p:nvSpPr>
        <p:spPr>
          <a:xfrm>
            <a:off x="500063" y="3357172"/>
            <a:ext cx="5157788" cy="171450"/>
          </a:xfrm>
          <a:prstGeom prst="rect">
            <a:avLst/>
          </a:prstGeom>
          <a:noFill/>
          <a:ln/>
        </p:spPr>
        <p:txBody>
          <a:bodyPr wrap="none" lIns="170053"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 quartier Abattoir avait déjà fait l'objet d'un déguerpissement en </a:t>
            </a:r>
            <a:r>
              <a:rPr lang="en-US" sz="800" b="1" dirty="0">
                <a:solidFill>
                  <a:srgbClr val="172A45"/>
                </a:solidFill>
                <a:latin typeface="Space Grotesk SemiBold" pitchFamily="34" charset="0"/>
                <a:ea typeface="Space Grotesk SemiBold" pitchFamily="34" charset="-122"/>
                <a:cs typeface="Space Grotesk SemiBold" pitchFamily="34" charset="-120"/>
              </a:rPr>
              <a:t>2018</a:t>
            </a:r>
            <a:r>
              <a:rPr lang="en-US" sz="850" dirty="0">
                <a:solidFill>
                  <a:srgbClr val="172A45"/>
                </a:solidFill>
                <a:latin typeface="Space Grotesk" pitchFamily="34" charset="0"/>
                <a:ea typeface="Space Grotesk" pitchFamily="34" charset="-122"/>
                <a:cs typeface="Space Grotesk" pitchFamily="34" charset="-120"/>
              </a:rPr>
              <a:t>.</a:t>
            </a:r>
            <a:endParaRPr lang="en-US" sz="850" dirty="0"/>
          </a:p>
        </p:txBody>
      </p:sp>
      <p:sp>
        <p:nvSpPr>
          <p:cNvPr id="13" name="Shape 9"/>
          <p:cNvSpPr/>
          <p:nvPr/>
        </p:nvSpPr>
        <p:spPr>
          <a:xfrm>
            <a:off x="500063" y="3628634"/>
            <a:ext cx="42863" cy="42863"/>
          </a:xfrm>
          <a:prstGeom prst="rect">
            <a:avLst/>
          </a:prstGeom>
          <a:solidFill>
            <a:srgbClr val="4ECDC4"/>
          </a:solidFill>
          <a:ln/>
        </p:spPr>
      </p:sp>
      <p:sp>
        <p:nvSpPr>
          <p:cNvPr id="14" name="Text 10"/>
          <p:cNvSpPr/>
          <p:nvPr/>
        </p:nvSpPr>
        <p:spPr>
          <a:xfrm>
            <a:off x="500063" y="3585772"/>
            <a:ext cx="5157788" cy="171450"/>
          </a:xfrm>
          <a:prstGeom prst="rect">
            <a:avLst/>
          </a:prstGeom>
          <a:noFill/>
          <a:ln/>
        </p:spPr>
        <p:txBody>
          <a:bodyPr wrap="none" lIns="170053"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Vridi 3 présente des risques sanitaires, électriques et d'inondation </a:t>
            </a:r>
            <a:r>
              <a:rPr lang="en-US" sz="800" b="1" dirty="0">
                <a:solidFill>
                  <a:srgbClr val="172A45"/>
                </a:solidFill>
                <a:latin typeface="Space Grotesk SemiBold" pitchFamily="34" charset="0"/>
                <a:ea typeface="Space Grotesk SemiBold" pitchFamily="34" charset="-122"/>
                <a:cs typeface="Space Grotesk SemiBold" pitchFamily="34" charset="-120"/>
              </a:rPr>
              <a:t>documentés</a:t>
            </a:r>
            <a:r>
              <a:rPr lang="en-US" sz="850" dirty="0">
                <a:solidFill>
                  <a:srgbClr val="172A45"/>
                </a:solidFill>
                <a:latin typeface="Space Grotesk" pitchFamily="34" charset="0"/>
                <a:ea typeface="Space Grotesk" pitchFamily="34" charset="-122"/>
                <a:cs typeface="Space Grotesk" pitchFamily="34" charset="-120"/>
              </a:rPr>
              <a:t>.</a:t>
            </a:r>
            <a:endParaRPr lang="en-US" sz="850" dirty="0"/>
          </a:p>
        </p:txBody>
      </p:sp>
      <p:sp>
        <p:nvSpPr>
          <p:cNvPr id="15" name="Shape 11"/>
          <p:cNvSpPr/>
          <p:nvPr/>
        </p:nvSpPr>
        <p:spPr>
          <a:xfrm>
            <a:off x="500063" y="3857234"/>
            <a:ext cx="42863" cy="42863"/>
          </a:xfrm>
          <a:prstGeom prst="rect">
            <a:avLst/>
          </a:prstGeom>
          <a:solidFill>
            <a:srgbClr val="4ECDC4"/>
          </a:solidFill>
          <a:ln/>
        </p:spPr>
      </p:sp>
      <p:sp>
        <p:nvSpPr>
          <p:cNvPr id="16" name="Text 12"/>
          <p:cNvSpPr/>
          <p:nvPr/>
        </p:nvSpPr>
        <p:spPr>
          <a:xfrm>
            <a:off x="500063" y="3814372"/>
            <a:ext cx="5157788" cy="171450"/>
          </a:xfrm>
          <a:prstGeom prst="rect">
            <a:avLst/>
          </a:prstGeom>
          <a:noFill/>
          <a:ln/>
        </p:spPr>
        <p:txBody>
          <a:bodyPr wrap="none" lIns="170053"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 District a un objectif clair et public : </a:t>
            </a:r>
            <a:r>
              <a:rPr lang="en-US" sz="800" b="1" dirty="0">
                <a:solidFill>
                  <a:srgbClr val="172A45"/>
                </a:solidFill>
                <a:latin typeface="Space Grotesk SemiBold" pitchFamily="34" charset="0"/>
                <a:ea typeface="Space Grotesk SemiBold" pitchFamily="34" charset="-122"/>
                <a:cs typeface="Space Grotesk SemiBold" pitchFamily="34" charset="-120"/>
              </a:rPr>
              <a:t>« zéro mort en 2026 »</a:t>
            </a:r>
            <a:r>
              <a:rPr lang="en-US" sz="850" dirty="0">
                <a:solidFill>
                  <a:srgbClr val="172A45"/>
                </a:solidFill>
                <a:latin typeface="Space Grotesk" pitchFamily="34" charset="0"/>
                <a:ea typeface="Space Grotesk" pitchFamily="34" charset="-122"/>
                <a:cs typeface="Space Grotesk" pitchFamily="34" charset="-120"/>
              </a:rPr>
              <a:t>.</a:t>
            </a:r>
            <a:endParaRPr lang="en-US" sz="850" dirty="0"/>
          </a:p>
        </p:txBody>
      </p:sp>
      <p:sp>
        <p:nvSpPr>
          <p:cNvPr id="17" name="Shape 13"/>
          <p:cNvSpPr/>
          <p:nvPr/>
        </p:nvSpPr>
        <p:spPr>
          <a:xfrm>
            <a:off x="500063" y="4085834"/>
            <a:ext cx="42863" cy="42863"/>
          </a:xfrm>
          <a:prstGeom prst="rect">
            <a:avLst/>
          </a:prstGeom>
          <a:solidFill>
            <a:srgbClr val="4ECDC4"/>
          </a:solidFill>
          <a:ln/>
        </p:spPr>
      </p:sp>
      <p:sp>
        <p:nvSpPr>
          <p:cNvPr id="18" name="Text 14"/>
          <p:cNvSpPr/>
          <p:nvPr/>
        </p:nvSpPr>
        <p:spPr>
          <a:xfrm>
            <a:off x="500063" y="4042972"/>
            <a:ext cx="5157788" cy="342900"/>
          </a:xfrm>
          <a:prstGeom prst="rect">
            <a:avLst/>
          </a:prstGeom>
          <a:noFill/>
          <a:ln/>
        </p:spPr>
        <p:txBody>
          <a:bodyPr wrap="square" lIns="170053"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 maire n'a proposé </a:t>
            </a:r>
            <a:r>
              <a:rPr lang="en-US" sz="800" b="1" dirty="0">
                <a:solidFill>
                  <a:srgbClr val="172A45"/>
                </a:solidFill>
                <a:latin typeface="Space Grotesk SemiBold" pitchFamily="34" charset="0"/>
                <a:ea typeface="Space Grotesk SemiBold" pitchFamily="34" charset="-122"/>
                <a:cs typeface="Space Grotesk SemiBold" pitchFamily="34" charset="-120"/>
              </a:rPr>
              <a:t>aucune alternative concrète</a:t>
            </a:r>
            <a:r>
              <a:rPr lang="en-US" sz="850" dirty="0">
                <a:solidFill>
                  <a:srgbClr val="172A45"/>
                </a:solidFill>
                <a:latin typeface="Space Grotesk" pitchFamily="34" charset="0"/>
                <a:ea typeface="Space Grotesk" pitchFamily="34" charset="-122"/>
                <a:cs typeface="Space Grotesk" pitchFamily="34" charset="-120"/>
              </a:rPr>
              <a:t> pour protéger les 40 000 habitants de Vridi 3.</a:t>
            </a:r>
            <a:endParaRPr lang="en-US" sz="850" dirty="0"/>
          </a:p>
        </p:txBody>
      </p:sp>
      <p:sp>
        <p:nvSpPr>
          <p:cNvPr id="19" name="Shape 15"/>
          <p:cNvSpPr/>
          <p:nvPr/>
        </p:nvSpPr>
        <p:spPr>
          <a:xfrm>
            <a:off x="428625" y="4621616"/>
            <a:ext cx="5229225" cy="341114"/>
          </a:xfrm>
          <a:prstGeom prst="rect">
            <a:avLst/>
          </a:prstGeom>
          <a:solidFill>
            <a:srgbClr val="0A192F"/>
          </a:solidFill>
          <a:ln/>
        </p:spPr>
      </p:sp>
      <p:sp>
        <p:nvSpPr>
          <p:cNvPr id="20" name="Text 16"/>
          <p:cNvSpPr/>
          <p:nvPr/>
        </p:nvSpPr>
        <p:spPr>
          <a:xfrm>
            <a:off x="428625" y="4621616"/>
            <a:ext cx="5229225" cy="341114"/>
          </a:xfrm>
          <a:prstGeom prst="rect">
            <a:avLst/>
          </a:prstGeom>
          <a:noFill/>
          <a:ln/>
        </p:spPr>
        <p:txBody>
          <a:bodyPr wrap="square" lIns="170053" tIns="102108" rIns="170053" bIns="102108" rtlCol="0" anchor="t">
            <a:spAutoFit/>
          </a:bodyPr>
          <a:lstStyle/>
          <a:p>
            <a:pPr algn="l" indent="0" marL="0">
              <a:buNone/>
            </a:pPr>
            <a:r>
              <a:rPr lang="en-US" sz="900" dirty="0">
                <a:solidFill>
                  <a:srgbClr val="F0F4F8"/>
                </a:solidFill>
                <a:latin typeface="Roboto Mono SemiBold" pitchFamily="34" charset="0"/>
                <a:ea typeface="Roboto Mono SemiBold" pitchFamily="34" charset="-122"/>
                <a:cs typeface="Roboto Mono SemiBold" pitchFamily="34" charset="-120"/>
              </a:rPr>
              <a:t>Pendant que le District agit, le maire communique.</a:t>
            </a:r>
            <a:endParaRPr lang="en-US" sz="900" dirty="0"/>
          </a:p>
        </p:txBody>
      </p:sp>
      <p:sp>
        <p:nvSpPr>
          <p:cNvPr id="21" name="Text 17"/>
          <p:cNvSpPr/>
          <p:nvPr/>
        </p:nvSpPr>
        <p:spPr>
          <a:xfrm>
            <a:off x="428625" y="4820245"/>
            <a:ext cx="2303859" cy="108942"/>
          </a:xfrm>
          <a:prstGeom prst="rect">
            <a:avLst/>
          </a:prstGeom>
          <a:noFill/>
          <a:ln/>
        </p:spPr>
        <p:txBody>
          <a:bodyPr wrap="square" lIns="0" tIns="0" rIns="0" bIns="0" rtlCol="0" anchor="t">
            <a:spAutoFit/>
          </a:bodyPr>
          <a:lstStyle/>
          <a:p>
            <a:pPr algn="l" indent="0" marL="0">
              <a:buNone/>
            </a:pPr>
            <a:r>
              <a:rPr lang="en-US" sz="600" dirty="0">
                <a:solidFill>
                  <a:srgbClr val="172A45">
                    <a:alpha val="60000"/>
                  </a:srgbClr>
                </a:solidFill>
                <a:latin typeface="Space Grotesk" pitchFamily="34" charset="0"/>
                <a:ea typeface="Space Grotesk" pitchFamily="34" charset="-122"/>
                <a:cs typeface="Space Grotesk" pitchFamily="34" charset="-120"/>
              </a:rPr>
              <a:t>Source : Koaci.com 03/06/2026 — Cinews.ci 05/06/2024</a:t>
            </a:r>
            <a:endParaRPr lang="en-US" sz="600" dirty="0"/>
          </a:p>
        </p:txBody>
      </p:sp>
      <p:sp>
        <p:nvSpPr>
          <p:cNvPr id="22" name="Shape 18"/>
          <p:cNvSpPr/>
          <p:nvPr/>
        </p:nvSpPr>
        <p:spPr>
          <a:xfrm>
            <a:off x="5943600" y="0"/>
            <a:ext cx="3200400" cy="5143500"/>
          </a:xfrm>
          <a:prstGeom prst="rect">
            <a:avLst/>
          </a:prstGeom>
          <a:solidFill>
            <a:srgbClr val="4ECDC4">
              <a:alpha val="5000"/>
            </a:srgbClr>
          </a:solidFill>
          <a:ln/>
        </p:spPr>
      </p:sp>
      <p:sp>
        <p:nvSpPr>
          <p:cNvPr id="23" name="Shape 19"/>
          <p:cNvSpPr/>
          <p:nvPr/>
        </p:nvSpPr>
        <p:spPr>
          <a:xfrm>
            <a:off x="5943600" y="0"/>
            <a:ext cx="7144" cy="5143500"/>
          </a:xfrm>
          <a:prstGeom prst="rect">
            <a:avLst/>
          </a:prstGeom>
          <a:solidFill>
            <a:srgbClr val="E7E8EA"/>
          </a:solidFill>
          <a:ln/>
        </p:spPr>
      </p:sp>
      <p:sp>
        <p:nvSpPr>
          <p:cNvPr id="24" name="Text 20"/>
          <p:cNvSpPr/>
          <p:nvPr/>
        </p:nvSpPr>
        <p:spPr>
          <a:xfrm rot="-5400000">
            <a:off x="5793581" y="2101155"/>
            <a:ext cx="3500438" cy="941189"/>
          </a:xfrm>
          <a:prstGeom prst="rect">
            <a:avLst/>
          </a:prstGeom>
          <a:noFill/>
          <a:ln/>
        </p:spPr>
        <p:txBody>
          <a:bodyPr wrap="square" lIns="0" tIns="0" rIns="0" bIns="0" rtlCol="0" anchor="t">
            <a:spAutoFit/>
          </a:bodyPr>
          <a:lstStyle/>
          <a:p>
            <a:pPr algn="l" indent="0" marL="0">
              <a:buNone/>
            </a:pPr>
            <a:r>
              <a:rPr lang="en-US" sz="5200" spc="8" kern="0" dirty="0">
                <a:solidFill>
                  <a:srgbClr val="0A192F">
                    <a:alpha val="3000"/>
                  </a:srgbClr>
                </a:solidFill>
                <a:latin typeface="Roboto Mono SemiBold" pitchFamily="34" charset="0"/>
                <a:ea typeface="Roboto Mono SemiBold" pitchFamily="34" charset="-122"/>
                <a:cs typeface="Roboto Mono SemiBold" pitchFamily="34" charset="-120"/>
              </a:rPr>
              <a:t>POSTURE</a:t>
            </a:r>
            <a:endParaRPr lang="en-US" sz="5200" dirty="0"/>
          </a:p>
        </p:txBody>
      </p:sp>
      <p:sp>
        <p:nvSpPr>
          <p:cNvPr id="25" name="Shape 21"/>
          <p:cNvSpPr/>
          <p:nvPr/>
        </p:nvSpPr>
        <p:spPr>
          <a:xfrm>
            <a:off x="7688461" y="4602361"/>
            <a:ext cx="1169789" cy="255389"/>
          </a:xfrm>
          <a:prstGeom prst="rect">
            <a:avLst/>
          </a:prstGeom>
          <a:solidFill>
            <a:srgbClr val="4ECDC4">
              <a:alpha val="20000"/>
            </a:srgbClr>
          </a:solidFill>
          <a:ln/>
        </p:spPr>
      </p:sp>
      <p:sp>
        <p:nvSpPr>
          <p:cNvPr id="26" name="Text 22"/>
          <p:cNvSpPr/>
          <p:nvPr/>
        </p:nvSpPr>
        <p:spPr>
          <a:xfrm>
            <a:off x="7688461" y="4602361"/>
            <a:ext cx="1169789" cy="255389"/>
          </a:xfrm>
          <a:prstGeom prst="rect">
            <a:avLst/>
          </a:prstGeom>
          <a:noFill/>
          <a:ln/>
        </p:spPr>
        <p:txBody>
          <a:bodyPr wrap="none" lIns="102108" tIns="51054" rIns="102108" bIns="51054" rtlCol="0" anchor="t">
            <a:spAutoFit/>
          </a:bodyPr>
          <a:lstStyle/>
          <a:p>
            <a:pPr algn="l" indent="0" marL="0">
              <a:buNone/>
            </a:pPr>
            <a:r>
              <a:rPr lang="en-US" sz="900" dirty="0">
                <a:solidFill>
                  <a:srgbClr val="0A192F"/>
                </a:solidFill>
                <a:latin typeface="Roboto Mono SemiBold" pitchFamily="34" charset="0"/>
                <a:ea typeface="Roboto Mono SemiBold" pitchFamily="34" charset="-122"/>
                <a:cs typeface="Roboto Mono SemiBold" pitchFamily="34" charset="-120"/>
              </a:rPr>
              <a:t>Signé : G. C.</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63787"/>
          </a:xfrm>
          <a:prstGeom prst="rect">
            <a:avLst/>
          </a:prstGeom>
        </p:spPr>
      </p:pic>
      <p:sp>
        <p:nvSpPr>
          <p:cNvPr id="4" name="Text 0"/>
          <p:cNvSpPr/>
          <p:nvPr/>
        </p:nvSpPr>
        <p:spPr>
          <a:xfrm>
            <a:off x="428625" y="428625"/>
            <a:ext cx="4772025" cy="594327"/>
          </a:xfrm>
          <a:prstGeom prst="rect">
            <a:avLst/>
          </a:prstGeom>
          <a:noFill/>
          <a:ln/>
        </p:spPr>
        <p:txBody>
          <a:bodyPr wrap="square" lIns="0" tIns="0" rIns="0" bIns="0" rtlCol="0" anchor="t">
            <a:spAutoFit/>
          </a:bodyPr>
          <a:lstStyle/>
          <a:p>
            <a:pPr algn="l" indent="0" marL="0">
              <a:lnSpc>
                <a:spcPct val="104000"/>
              </a:lnSpc>
              <a:buNone/>
            </a:pPr>
            <a:r>
              <a:rPr lang="en-US" sz="1600" dirty="0">
                <a:solidFill>
                  <a:srgbClr val="0A192F"/>
                </a:solidFill>
                <a:latin typeface="Roboto Mono SemiBold" pitchFamily="34" charset="0"/>
                <a:ea typeface="Roboto Mono SemiBold" pitchFamily="34" charset="-122"/>
                <a:cs typeface="Roboto Mono SemiBold" pitchFamily="34" charset="-120"/>
              </a:rPr>
              <a:t>Le District répond : les procédures ont été respectées</a:t>
            </a:r>
            <a:endParaRPr lang="en-US" sz="1600" dirty="0"/>
          </a:p>
        </p:txBody>
      </p:sp>
      <p:sp>
        <p:nvSpPr>
          <p:cNvPr id="5" name="Text 1"/>
          <p:cNvSpPr/>
          <p:nvPr/>
        </p:nvSpPr>
        <p:spPr>
          <a:xfrm>
            <a:off x="428625" y="1094389"/>
            <a:ext cx="4772025" cy="182166"/>
          </a:xfrm>
          <a:prstGeom prst="rect">
            <a:avLst/>
          </a:prstGeom>
          <a:noFill/>
          <a:ln/>
        </p:spPr>
        <p:txBody>
          <a:bodyPr wrap="square" lIns="0" tIns="0" rIns="0" bIns="0" rtlCol="0" anchor="t">
            <a:spAutoFit/>
          </a:bodyPr>
          <a:lstStyle/>
          <a:p>
            <a:pPr algn="l" indent="0" marL="0">
              <a:buNone/>
            </a:pPr>
            <a:r>
              <a:rPr lang="en-US" sz="1000" dirty="0">
                <a:solidFill>
                  <a:srgbClr val="4ECDC4"/>
                </a:solidFill>
                <a:latin typeface="Space Grotesk SemiBold" pitchFamily="34" charset="0"/>
                <a:ea typeface="Space Grotesk SemiBold" pitchFamily="34" charset="-122"/>
                <a:cs typeface="Space Grotesk SemiBold" pitchFamily="34" charset="-120"/>
              </a:rPr>
              <a:t>Face aux accusations, le District présente les faits</a:t>
            </a:r>
            <a:endParaRPr lang="en-US" sz="1000" dirty="0"/>
          </a:p>
        </p:txBody>
      </p:sp>
      <p:sp>
        <p:nvSpPr>
          <p:cNvPr id="6" name="Text 2"/>
          <p:cNvSpPr/>
          <p:nvPr/>
        </p:nvSpPr>
        <p:spPr>
          <a:xfrm>
            <a:off x="428625" y="1526586"/>
            <a:ext cx="4772025" cy="578644"/>
          </a:xfrm>
          <a:prstGeom prst="rect">
            <a:avLst/>
          </a:prstGeom>
          <a:noFill/>
          <a:ln/>
        </p:spPr>
        <p:txBody>
          <a:bodyPr wrap="square" lIns="0"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Dans son communiqué du </a:t>
            </a:r>
            <a:r>
              <a:rPr lang="en-US" sz="900" dirty="0">
                <a:solidFill>
                  <a:srgbClr val="0A192F"/>
                </a:solidFill>
                <a:latin typeface="Space Grotesk SemiBold" pitchFamily="34" charset="0"/>
                <a:ea typeface="Space Grotesk SemiBold" pitchFamily="34" charset="-122"/>
                <a:cs typeface="Space Grotesk SemiBold" pitchFamily="34" charset="-120"/>
              </a:rPr>
              <a:t>2 juin 2026</a:t>
            </a:r>
            <a:r>
              <a:rPr lang="en-US" sz="950" dirty="0">
                <a:solidFill>
                  <a:srgbClr val="172A45"/>
                </a:solidFill>
                <a:latin typeface="Space Grotesk" pitchFamily="34" charset="0"/>
                <a:ea typeface="Space Grotesk" pitchFamily="34" charset="-122"/>
                <a:cs typeface="Space Grotesk" pitchFamily="34" charset="-120"/>
              </a:rPr>
              <a:t>, le District Autonome d'Abidjan, signé </a:t>
            </a:r>
            <a:r>
              <a:rPr lang="en-US" sz="950" dirty="0">
                <a:solidFill>
                  <a:srgbClr val="172A45"/>
                </a:solidFill>
                <a:latin typeface="Space Grotesk" pitchFamily="34" charset="0"/>
                <a:ea typeface="Space Grotesk" pitchFamily="34" charset="-122"/>
                <a:cs typeface="Space Grotesk" pitchFamily="34" charset="-120"/>
              </a:rPr>
              <a:t>par </a:t>
            </a:r>
            <a:r>
              <a:rPr lang="en-US" sz="900" dirty="0">
                <a:solidFill>
                  <a:srgbClr val="0A192F"/>
                </a:solidFill>
                <a:latin typeface="Space Grotesk SemiBold" pitchFamily="34" charset="0"/>
                <a:ea typeface="Space Grotesk SemiBold" pitchFamily="34" charset="-122"/>
                <a:cs typeface="Space Grotesk SemiBold" pitchFamily="34" charset="-120"/>
              </a:rPr>
              <a:t>Nicolas Baba Coulibaly</a:t>
            </a:r>
            <a:r>
              <a:rPr lang="en-US" sz="950" dirty="0">
                <a:solidFill>
                  <a:srgbClr val="172A45"/>
                </a:solidFill>
                <a:latin typeface="Space Grotesk" pitchFamily="34" charset="0"/>
                <a:ea typeface="Space Grotesk" pitchFamily="34" charset="-122"/>
                <a:cs typeface="Space Grotesk" pitchFamily="34" charset="-120"/>
              </a:rPr>
              <a:t>, Directeur de l'Information, de la Communication </a:t>
            </a:r>
            <a:r>
              <a:rPr lang="en-US" sz="950" dirty="0">
                <a:solidFill>
                  <a:srgbClr val="172A45"/>
                </a:solidFill>
                <a:latin typeface="Space Grotesk" pitchFamily="34" charset="0"/>
                <a:ea typeface="Space Grotesk" pitchFamily="34" charset="-122"/>
                <a:cs typeface="Space Grotesk" pitchFamily="34" charset="-120"/>
              </a:rPr>
              <a:t>et des TIC, affirme :</a:t>
            </a:r>
            <a:endParaRPr lang="en-US" sz="950" dirty="0"/>
          </a:p>
        </p:txBody>
      </p:sp>
      <p:sp>
        <p:nvSpPr>
          <p:cNvPr id="7" name="Shape 3"/>
          <p:cNvSpPr/>
          <p:nvPr/>
        </p:nvSpPr>
        <p:spPr>
          <a:xfrm>
            <a:off x="428625" y="2319542"/>
            <a:ext cx="4772025" cy="1107253"/>
          </a:xfrm>
          <a:prstGeom prst="rect">
            <a:avLst/>
          </a:prstGeom>
          <a:solidFill>
            <a:srgbClr val="4ECDC4">
              <a:alpha val="5000"/>
            </a:srgbClr>
          </a:solidFill>
          <a:ln/>
        </p:spPr>
      </p:sp>
      <p:sp>
        <p:nvSpPr>
          <p:cNvPr id="8" name="Shape 4"/>
          <p:cNvSpPr/>
          <p:nvPr/>
        </p:nvSpPr>
        <p:spPr>
          <a:xfrm>
            <a:off x="428625" y="2319542"/>
            <a:ext cx="28575" cy="1107253"/>
          </a:xfrm>
          <a:prstGeom prst="rect">
            <a:avLst/>
          </a:prstGeom>
          <a:solidFill>
            <a:srgbClr val="4ECDC4"/>
          </a:solidFill>
          <a:ln/>
        </p:spPr>
      </p:sp>
      <p:sp>
        <p:nvSpPr>
          <p:cNvPr id="9" name="Text 5"/>
          <p:cNvSpPr/>
          <p:nvPr/>
        </p:nvSpPr>
        <p:spPr>
          <a:xfrm>
            <a:off x="535781" y="2405267"/>
            <a:ext cx="4557713" cy="900085"/>
          </a:xfrm>
          <a:prstGeom prst="rect">
            <a:avLst/>
          </a:prstGeom>
          <a:noFill/>
          <a:ln/>
        </p:spPr>
        <p:txBody>
          <a:bodyPr wrap="square" lIns="0" tIns="0" rIns="0" bIns="0" rtlCol="0" anchor="t">
            <a:spAutoFit/>
          </a:bodyPr>
          <a:lstStyle/>
          <a:p>
            <a:pPr algn="l" indent="0" marL="0">
              <a:lnSpc>
                <a:spcPct val="112000"/>
              </a:lnSpc>
              <a:buNone/>
            </a:pPr>
            <a:r>
              <a:rPr lang="en-US" sz="900" dirty="0">
                <a:solidFill>
                  <a:srgbClr val="0A192F"/>
                </a:solidFill>
                <a:latin typeface="Roboto Mono SemiBold" pitchFamily="34" charset="0"/>
                <a:ea typeface="Roboto Mono SemiBold" pitchFamily="34" charset="-122"/>
                <a:cs typeface="Roboto Mono SemiBold" pitchFamily="34" charset="-120"/>
              </a:rPr>
              <a:t>« L'opération avait été annoncée depuis plusieurs mois aux habitants concernés. Elle a également été précédée de nombreuses séances de sensibilisation destinées à informer les populations sur les enjeux sécuritaires et sanitaires liés à leur maintien dans cette zone. »</a:t>
            </a:r>
            <a:endParaRPr lang="en-US" sz="900" dirty="0"/>
          </a:p>
        </p:txBody>
      </p:sp>
      <p:sp>
        <p:nvSpPr>
          <p:cNvPr id="10" name="Shape 6"/>
          <p:cNvSpPr/>
          <p:nvPr/>
        </p:nvSpPr>
        <p:spPr>
          <a:xfrm>
            <a:off x="428625" y="3641108"/>
            <a:ext cx="4772025" cy="567203"/>
          </a:xfrm>
          <a:prstGeom prst="rect">
            <a:avLst/>
          </a:prstGeom>
          <a:solidFill>
            <a:srgbClr val="FF6B6B">
              <a:alpha val="5000"/>
            </a:srgbClr>
          </a:solidFill>
          <a:ln/>
        </p:spPr>
      </p:sp>
      <p:sp>
        <p:nvSpPr>
          <p:cNvPr id="11" name="Shape 7"/>
          <p:cNvSpPr/>
          <p:nvPr/>
        </p:nvSpPr>
        <p:spPr>
          <a:xfrm>
            <a:off x="428625" y="3641108"/>
            <a:ext cx="28575" cy="567203"/>
          </a:xfrm>
          <a:prstGeom prst="rect">
            <a:avLst/>
          </a:prstGeom>
          <a:solidFill>
            <a:srgbClr val="FF6B6B"/>
          </a:solidFill>
          <a:ln/>
        </p:spPr>
      </p:sp>
      <p:sp>
        <p:nvSpPr>
          <p:cNvPr id="12" name="Text 8"/>
          <p:cNvSpPr/>
          <p:nvPr/>
        </p:nvSpPr>
        <p:spPr>
          <a:xfrm>
            <a:off x="535781" y="3726833"/>
            <a:ext cx="4557713" cy="360034"/>
          </a:xfrm>
          <a:prstGeom prst="rect">
            <a:avLst/>
          </a:prstGeom>
          <a:noFill/>
          <a:ln/>
        </p:spPr>
        <p:txBody>
          <a:bodyPr wrap="square" lIns="0" tIns="0" rIns="0" bIns="0" rtlCol="0" anchor="t">
            <a:spAutoFit/>
          </a:bodyPr>
          <a:lstStyle/>
          <a:p>
            <a:pPr algn="l" indent="0" marL="0">
              <a:lnSpc>
                <a:spcPct val="112000"/>
              </a:lnSpc>
              <a:buNone/>
            </a:pPr>
            <a:r>
              <a:rPr lang="en-US" sz="900" dirty="0">
                <a:solidFill>
                  <a:srgbClr val="0A192F"/>
                </a:solidFill>
                <a:latin typeface="Roboto Mono SemiBold" pitchFamily="34" charset="0"/>
                <a:ea typeface="Roboto Mono SemiBold" pitchFamily="34" charset="-122"/>
                <a:cs typeface="Roboto Mono SemiBold" pitchFamily="34" charset="-120"/>
              </a:rPr>
              <a:t>« L'opération s'est déroulée dans le strict respect des procédures en vigueur. »</a:t>
            </a:r>
            <a:endParaRPr lang="en-US" sz="900" dirty="0"/>
          </a:p>
        </p:txBody>
      </p:sp>
      <p:sp>
        <p:nvSpPr>
          <p:cNvPr id="13" name="Text 9"/>
          <p:cNvSpPr/>
          <p:nvPr/>
        </p:nvSpPr>
        <p:spPr>
          <a:xfrm>
            <a:off x="428625" y="4315467"/>
            <a:ext cx="4772025" cy="578644"/>
          </a:xfrm>
          <a:prstGeom prst="rect">
            <a:avLst/>
          </a:prstGeom>
          <a:noFill/>
          <a:ln/>
        </p:spPr>
        <p:txBody>
          <a:bodyPr wrap="square" lIns="0"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Le District réaffirme son engagement en faveur d'un </a:t>
            </a:r>
            <a:r>
              <a:rPr lang="en-US" sz="900" dirty="0">
                <a:solidFill>
                  <a:srgbClr val="0A192F"/>
                </a:solidFill>
                <a:latin typeface="Space Grotesk SemiBold" pitchFamily="34" charset="0"/>
                <a:ea typeface="Space Grotesk SemiBold" pitchFamily="34" charset="-122"/>
                <a:cs typeface="Space Grotesk SemiBold" pitchFamily="34" charset="-120"/>
              </a:rPr>
              <a:t>développement urbain </a:t>
            </a:r>
            <a:r>
              <a:rPr lang="en-US" sz="900" dirty="0">
                <a:solidFill>
                  <a:srgbClr val="0A192F"/>
                </a:solidFill>
                <a:latin typeface="Space Grotesk SemiBold" pitchFamily="34" charset="0"/>
                <a:ea typeface="Space Grotesk SemiBold" pitchFamily="34" charset="-122"/>
                <a:cs typeface="Space Grotesk SemiBold" pitchFamily="34" charset="-120"/>
              </a:rPr>
              <a:t>durable et résilient</a:t>
            </a:r>
            <a:r>
              <a:rPr lang="en-US" sz="950" dirty="0">
                <a:solidFill>
                  <a:srgbClr val="172A45"/>
                </a:solidFill>
                <a:latin typeface="Space Grotesk" pitchFamily="34" charset="0"/>
                <a:ea typeface="Space Grotesk" pitchFamily="34" charset="-122"/>
                <a:cs typeface="Space Grotesk" pitchFamily="34" charset="-120"/>
              </a:rPr>
              <a:t>, face aux effets croissants du changement climatique, </a:t>
            </a:r>
            <a:r>
              <a:rPr lang="en-US" sz="950" dirty="0">
                <a:solidFill>
                  <a:srgbClr val="172A45"/>
                </a:solidFill>
                <a:latin typeface="Space Grotesk" pitchFamily="34" charset="0"/>
                <a:ea typeface="Space Grotesk" pitchFamily="34" charset="-122"/>
                <a:cs typeface="Space Grotesk" pitchFamily="34" charset="-120"/>
              </a:rPr>
              <a:t>pour bâtir une capitale mieux préparée aux aléas environnementaux.</a:t>
            </a:r>
            <a:endParaRPr lang="en-US" sz="950" dirty="0"/>
          </a:p>
        </p:txBody>
      </p:sp>
      <p:sp>
        <p:nvSpPr>
          <p:cNvPr id="14" name="Text 10"/>
          <p:cNvSpPr/>
          <p:nvPr/>
        </p:nvSpPr>
        <p:spPr>
          <a:xfrm>
            <a:off x="428625" y="5001267"/>
            <a:ext cx="4772025" cy="126802"/>
          </a:xfrm>
          <a:prstGeom prst="rect">
            <a:avLst/>
          </a:prstGeom>
          <a:noFill/>
          <a:ln/>
        </p:spPr>
        <p:txBody>
          <a:bodyPr wrap="square" lIns="0" tIns="0" rIns="0" bIns="0" rtlCol="0" anchor="t">
            <a:spAutoFit/>
          </a:bodyPr>
          <a:lstStyle/>
          <a:p>
            <a:pPr algn="l" indent="0" marL="0">
              <a:buNone/>
            </a:pPr>
            <a:r>
              <a:rPr lang="en-US" sz="750" dirty="0">
                <a:solidFill>
                  <a:srgbClr val="172A45">
                    <a:alpha val="60000"/>
                  </a:srgbClr>
                </a:solidFill>
                <a:latin typeface="Space Grotesk" pitchFamily="34" charset="0"/>
                <a:ea typeface="Space Grotesk" pitchFamily="34" charset="-122"/>
                <a:cs typeface="Space Grotesk" pitchFamily="34" charset="-120"/>
              </a:rPr>
              <a:t>Source : Koaci.com 02/06/2026</a:t>
            </a:r>
            <a:endParaRPr lang="en-US" sz="750" dirty="0"/>
          </a:p>
        </p:txBody>
      </p:sp>
      <p:sp>
        <p:nvSpPr>
          <p:cNvPr id="15" name="Shape 11"/>
          <p:cNvSpPr/>
          <p:nvPr/>
        </p:nvSpPr>
        <p:spPr>
          <a:xfrm>
            <a:off x="5486400" y="0"/>
            <a:ext cx="3657600" cy="5163787"/>
          </a:xfrm>
          <a:prstGeom prst="rect">
            <a:avLst/>
          </a:prstGeom>
          <a:solidFill>
            <a:srgbClr val="4ECDC4">
              <a:alpha val="5000"/>
            </a:srgbClr>
          </a:solidFill>
          <a:ln/>
        </p:spPr>
      </p:sp>
      <p:sp>
        <p:nvSpPr>
          <p:cNvPr id="16" name="Shape 12"/>
          <p:cNvSpPr/>
          <p:nvPr/>
        </p:nvSpPr>
        <p:spPr>
          <a:xfrm>
            <a:off x="5486400" y="0"/>
            <a:ext cx="7144" cy="5163787"/>
          </a:xfrm>
          <a:prstGeom prst="rect">
            <a:avLst/>
          </a:prstGeom>
          <a:solidFill>
            <a:srgbClr val="E7E8EA"/>
          </a:solidFill>
          <a:ln/>
        </p:spPr>
      </p:sp>
      <p:pic>
        <p:nvPicPr>
          <p:cNvPr id="17" name="Image 1" descr="preencoded.png">    </p:cNvPr>
          <p:cNvPicPr>
            <a:picLocks noChangeAspect="1"/>
          </p:cNvPicPr>
          <p:nvPr/>
        </p:nvPicPr>
        <p:blipFill>
          <a:blip r:embed="rId2"/>
          <a:stretch>
            <a:fillRect/>
          </a:stretch>
        </p:blipFill>
        <p:spPr>
          <a:xfrm>
            <a:off x="6672263" y="1938942"/>
            <a:ext cx="1285875" cy="1285875"/>
          </a:xfrm>
          <a:prstGeom prst="rect">
            <a:avLst/>
          </a:prstGeom>
        </p:spPr>
      </p:pic>
      <p:sp>
        <p:nvSpPr>
          <p:cNvPr id="18" name="Shape 13"/>
          <p:cNvSpPr/>
          <p:nvPr/>
        </p:nvSpPr>
        <p:spPr>
          <a:xfrm>
            <a:off x="7688461" y="4622648"/>
            <a:ext cx="1169789" cy="255389"/>
          </a:xfrm>
          <a:prstGeom prst="rect">
            <a:avLst/>
          </a:prstGeom>
          <a:solidFill>
            <a:srgbClr val="4ECDC4">
              <a:alpha val="20000"/>
            </a:srgbClr>
          </a:solidFill>
          <a:ln/>
        </p:spPr>
      </p:sp>
      <p:sp>
        <p:nvSpPr>
          <p:cNvPr id="19" name="Text 14"/>
          <p:cNvSpPr/>
          <p:nvPr/>
        </p:nvSpPr>
        <p:spPr>
          <a:xfrm>
            <a:off x="7688461" y="4622648"/>
            <a:ext cx="1169789" cy="255389"/>
          </a:xfrm>
          <a:prstGeom prst="rect">
            <a:avLst/>
          </a:prstGeom>
          <a:noFill/>
          <a:ln/>
        </p:spPr>
        <p:txBody>
          <a:bodyPr wrap="none" lIns="102108" tIns="51054" rIns="102108" bIns="51054" rtlCol="0" anchor="t">
            <a:spAutoFit/>
          </a:bodyPr>
          <a:lstStyle/>
          <a:p>
            <a:pPr algn="l" indent="0" marL="0">
              <a:buNone/>
            </a:pPr>
            <a:r>
              <a:rPr lang="en-US" sz="900" dirty="0">
                <a:solidFill>
                  <a:srgbClr val="0A192F"/>
                </a:solidFill>
                <a:latin typeface="Roboto Mono SemiBold" pitchFamily="34" charset="0"/>
                <a:ea typeface="Roboto Mono SemiBold" pitchFamily="34" charset="-122"/>
                <a:cs typeface="Roboto Mono SemiBold" pitchFamily="34" charset="-120"/>
              </a:rPr>
              <a:t>Signé : G. C.</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214313"/>
            <a:ext cx="8286750" cy="482873"/>
          </a:xfrm>
          <a:prstGeom prst="rect">
            <a:avLst/>
          </a:prstGeom>
          <a:noFill/>
          <a:ln/>
        </p:spPr>
        <p:txBody>
          <a:bodyPr wrap="square" lIns="0" tIns="0" rIns="0" bIns="0" rtlCol="0" anchor="t">
            <a:spAutoFit/>
          </a:bodyPr>
          <a:lstStyle/>
          <a:p>
            <a:pPr algn="l" indent="0" marL="0">
              <a:lnSpc>
                <a:spcPct val="104000"/>
              </a:lnSpc>
              <a:buNone/>
            </a:pPr>
            <a:r>
              <a:rPr lang="en-US" sz="1300" dirty="0">
                <a:solidFill>
                  <a:srgbClr val="0A192F"/>
                </a:solidFill>
                <a:latin typeface="Roboto Mono SemiBold" pitchFamily="34" charset="0"/>
                <a:ea typeface="Roboto Mono SemiBold" pitchFamily="34" charset="-122"/>
                <a:cs typeface="Roboto Mono SemiBold" pitchFamily="34" charset="-120"/>
              </a:rPr>
              <a:t>Un pattern récurrent : le maire de Port-Bouët absent des solutions, présent dans les polémiques</a:t>
            </a:r>
            <a:endParaRPr lang="en-US" sz="1300" dirty="0"/>
          </a:p>
        </p:txBody>
      </p:sp>
      <p:sp>
        <p:nvSpPr>
          <p:cNvPr id="5" name="Text 1"/>
          <p:cNvSpPr/>
          <p:nvPr/>
        </p:nvSpPr>
        <p:spPr>
          <a:xfrm>
            <a:off x="428625" y="740048"/>
            <a:ext cx="8286750" cy="155377"/>
          </a:xfrm>
          <a:prstGeom prst="rect">
            <a:avLst/>
          </a:prstGeom>
          <a:noFill/>
          <a:ln/>
        </p:spPr>
        <p:txBody>
          <a:bodyPr wrap="square" lIns="0" tIns="0" rIns="0" bIns="0" rtlCol="0" anchor="t">
            <a:spAutoFit/>
          </a:bodyPr>
          <a:lstStyle/>
          <a:p>
            <a:pPr algn="l" indent="0" marL="0">
              <a:buNone/>
            </a:pPr>
            <a:r>
              <a:rPr lang="en-US" sz="850" dirty="0">
                <a:solidFill>
                  <a:srgbClr val="FF6B6B"/>
                </a:solidFill>
                <a:latin typeface="Space Grotesk SemiBold" pitchFamily="34" charset="0"/>
                <a:ea typeface="Space Grotesk SemiBold" pitchFamily="34" charset="-122"/>
                <a:cs typeface="Space Grotesk SemiBold" pitchFamily="34" charset="-120"/>
              </a:rPr>
              <a:t>Bilan comparatif : District Autonome d'Abidjan vs Mairie de Port-Bouët</a:t>
            </a:r>
            <a:endParaRPr lang="en-US" sz="850" dirty="0"/>
          </a:p>
        </p:txBody>
      </p:sp>
      <p:sp>
        <p:nvSpPr>
          <p:cNvPr id="6" name="Shape 2"/>
          <p:cNvSpPr/>
          <p:nvPr/>
        </p:nvSpPr>
        <p:spPr>
          <a:xfrm>
            <a:off x="428625" y="1009724"/>
            <a:ext cx="4150519" cy="771525"/>
          </a:xfrm>
          <a:prstGeom prst="rect">
            <a:avLst/>
          </a:prstGeom>
          <a:solidFill>
            <a:srgbClr val="4ECDC4">
              <a:alpha val="5000"/>
            </a:srgbClr>
          </a:solidFill>
          <a:ln w="18288">
            <a:solidFill>
              <a:srgbClr val="4ECDC4"/>
            </a:solidFill>
            <a:prstDash val="solid"/>
          </a:ln>
        </p:spPr>
      </p:sp>
      <p:pic>
        <p:nvPicPr>
          <p:cNvPr id="7" name="Image 1" descr="preencoded.png">    </p:cNvPr>
          <p:cNvPicPr>
            <a:picLocks noChangeAspect="1"/>
          </p:cNvPicPr>
          <p:nvPr/>
        </p:nvPicPr>
        <p:blipFill>
          <a:blip r:embed="rId2"/>
          <a:stretch>
            <a:fillRect/>
          </a:stretch>
        </p:blipFill>
        <p:spPr>
          <a:xfrm>
            <a:off x="571500" y="1109737"/>
            <a:ext cx="571500" cy="571500"/>
          </a:xfrm>
          <a:prstGeom prst="rect">
            <a:avLst/>
          </a:prstGeom>
        </p:spPr>
      </p:pic>
      <p:sp>
        <p:nvSpPr>
          <p:cNvPr id="8" name="Text 3"/>
          <p:cNvSpPr/>
          <p:nvPr/>
        </p:nvSpPr>
        <p:spPr>
          <a:xfrm>
            <a:off x="1257300" y="1182960"/>
            <a:ext cx="3164681" cy="141089"/>
          </a:xfrm>
          <a:prstGeom prst="rect">
            <a:avLst/>
          </a:prstGeom>
          <a:noFill/>
          <a:ln/>
        </p:spPr>
        <p:txBody>
          <a:bodyPr wrap="square" lIns="0" tIns="0" rIns="0" bIns="0" rtlCol="0" anchor="t">
            <a:spAutoFit/>
          </a:bodyPr>
          <a:lstStyle/>
          <a:p>
            <a:pPr algn="l" indent="0" marL="0">
              <a:buNone/>
            </a:pPr>
            <a:r>
              <a:rPr lang="en-US" sz="750" dirty="0">
                <a:solidFill>
                  <a:srgbClr val="0A192F"/>
                </a:solidFill>
                <a:latin typeface="Roboto Mono SemiBold" pitchFamily="34" charset="0"/>
                <a:ea typeface="Roboto Mono SemiBold" pitchFamily="34" charset="-122"/>
                <a:cs typeface="Roboto Mono SemiBold" pitchFamily="34" charset="-120"/>
              </a:rPr>
              <a:t>Cissé Ibrahima Bacongo</a:t>
            </a:r>
            <a:endParaRPr lang="en-US" sz="750" dirty="0"/>
          </a:p>
        </p:txBody>
      </p:sp>
      <p:sp>
        <p:nvSpPr>
          <p:cNvPr id="9" name="Text 4"/>
          <p:cNvSpPr/>
          <p:nvPr/>
        </p:nvSpPr>
        <p:spPr>
          <a:xfrm>
            <a:off x="1257300" y="1352624"/>
            <a:ext cx="3164681" cy="117872"/>
          </a:xfrm>
          <a:prstGeom prst="rect">
            <a:avLst/>
          </a:prstGeom>
          <a:noFill/>
          <a:ln/>
        </p:spPr>
        <p:txBody>
          <a:bodyPr wrap="square" lIns="0" tIns="0" rIns="0" bIns="0" rtlCol="0" anchor="t">
            <a:spAutoFit/>
          </a:bodyPr>
          <a:lstStyle/>
          <a:p>
            <a:pPr algn="l" indent="0" marL="0">
              <a:buNone/>
            </a:pPr>
            <a:r>
              <a:rPr lang="en-US" sz="650" dirty="0">
                <a:solidFill>
                  <a:srgbClr val="172A45">
                    <a:alpha val="80000"/>
                  </a:srgbClr>
                </a:solidFill>
                <a:latin typeface="Space Grotesk" pitchFamily="34" charset="0"/>
                <a:ea typeface="Space Grotesk" pitchFamily="34" charset="-122"/>
                <a:cs typeface="Space Grotesk" pitchFamily="34" charset="-120"/>
              </a:rPr>
              <a:t>Ministre-Gouverneur, District Autonome d'Abidjan</a:t>
            </a:r>
            <a:endParaRPr lang="en-US" sz="650" dirty="0"/>
          </a:p>
        </p:txBody>
      </p:sp>
      <p:sp>
        <p:nvSpPr>
          <p:cNvPr id="10" name="Text 5"/>
          <p:cNvSpPr/>
          <p:nvPr/>
        </p:nvSpPr>
        <p:spPr>
          <a:xfrm>
            <a:off x="1257300" y="1499071"/>
            <a:ext cx="3164681" cy="108942"/>
          </a:xfrm>
          <a:prstGeom prst="rect">
            <a:avLst/>
          </a:prstGeom>
          <a:noFill/>
          <a:ln/>
        </p:spPr>
        <p:txBody>
          <a:bodyPr wrap="square" lIns="0" tIns="0" rIns="0" bIns="0" rtlCol="0" anchor="t">
            <a:spAutoFit/>
          </a:bodyPr>
          <a:lstStyle/>
          <a:p>
            <a:pPr algn="l" indent="0" marL="0">
              <a:buNone/>
            </a:pPr>
            <a:r>
              <a:rPr lang="en-US" sz="600" dirty="0">
                <a:solidFill>
                  <a:srgbClr val="4ECDC4"/>
                </a:solidFill>
                <a:latin typeface="Space Grotesk SemiBold" pitchFamily="34" charset="0"/>
                <a:ea typeface="Space Grotesk SemiBold" pitchFamily="34" charset="-122"/>
                <a:cs typeface="Space Grotesk SemiBold" pitchFamily="34" charset="-120"/>
              </a:rPr>
              <a:t>ACTION — COURAGE — RÉSULTATS</a:t>
            </a:r>
            <a:endParaRPr lang="en-US" sz="600" dirty="0"/>
          </a:p>
        </p:txBody>
      </p:sp>
      <p:sp>
        <p:nvSpPr>
          <p:cNvPr id="11" name="Shape 6"/>
          <p:cNvSpPr/>
          <p:nvPr/>
        </p:nvSpPr>
        <p:spPr>
          <a:xfrm>
            <a:off x="4550569" y="1009724"/>
            <a:ext cx="4164806" cy="771525"/>
          </a:xfrm>
          <a:prstGeom prst="rect">
            <a:avLst/>
          </a:prstGeom>
          <a:solidFill>
            <a:srgbClr val="FF6B6B">
              <a:alpha val="5000"/>
            </a:srgbClr>
          </a:solidFill>
          <a:ln w="18288">
            <a:solidFill>
              <a:srgbClr val="FF6B6B"/>
            </a:solidFill>
            <a:prstDash val="solid"/>
          </a:ln>
        </p:spPr>
      </p:sp>
      <p:pic>
        <p:nvPicPr>
          <p:cNvPr id="12" name="Image 2" descr="preencoded.png">    </p:cNvPr>
          <p:cNvPicPr>
            <a:picLocks noChangeAspect="1"/>
          </p:cNvPicPr>
          <p:nvPr/>
        </p:nvPicPr>
        <p:blipFill>
          <a:blip r:embed="rId3"/>
          <a:stretch>
            <a:fillRect/>
          </a:stretch>
        </p:blipFill>
        <p:spPr>
          <a:xfrm>
            <a:off x="4707731" y="1095449"/>
            <a:ext cx="571500" cy="571500"/>
          </a:xfrm>
          <a:prstGeom prst="rect">
            <a:avLst/>
          </a:prstGeom>
        </p:spPr>
      </p:pic>
      <p:sp>
        <p:nvSpPr>
          <p:cNvPr id="13" name="Text 7"/>
          <p:cNvSpPr/>
          <p:nvPr/>
        </p:nvSpPr>
        <p:spPr>
          <a:xfrm>
            <a:off x="5393531" y="1168673"/>
            <a:ext cx="3178969" cy="141089"/>
          </a:xfrm>
          <a:prstGeom prst="rect">
            <a:avLst/>
          </a:prstGeom>
          <a:noFill/>
          <a:ln/>
        </p:spPr>
        <p:txBody>
          <a:bodyPr wrap="square" lIns="0" tIns="0" rIns="0" bIns="0" rtlCol="0" anchor="t">
            <a:spAutoFit/>
          </a:bodyPr>
          <a:lstStyle/>
          <a:p>
            <a:pPr algn="l" indent="0" marL="0">
              <a:buNone/>
            </a:pPr>
            <a:r>
              <a:rPr lang="en-US" sz="750" dirty="0">
                <a:solidFill>
                  <a:srgbClr val="0A192F"/>
                </a:solidFill>
                <a:latin typeface="Roboto Mono SemiBold" pitchFamily="34" charset="0"/>
                <a:ea typeface="Roboto Mono SemiBold" pitchFamily="34" charset="-122"/>
                <a:cs typeface="Roboto Mono SemiBold" pitchFamily="34" charset="-120"/>
              </a:rPr>
              <a:t>Georges Sylvestre Emmou Ackah</a:t>
            </a:r>
            <a:endParaRPr lang="en-US" sz="750" dirty="0"/>
          </a:p>
        </p:txBody>
      </p:sp>
      <p:sp>
        <p:nvSpPr>
          <p:cNvPr id="14" name="Text 8"/>
          <p:cNvSpPr/>
          <p:nvPr/>
        </p:nvSpPr>
        <p:spPr>
          <a:xfrm>
            <a:off x="5393531" y="1338337"/>
            <a:ext cx="3178969" cy="117872"/>
          </a:xfrm>
          <a:prstGeom prst="rect">
            <a:avLst/>
          </a:prstGeom>
          <a:noFill/>
          <a:ln/>
        </p:spPr>
        <p:txBody>
          <a:bodyPr wrap="square" lIns="0" tIns="0" rIns="0" bIns="0" rtlCol="0" anchor="t">
            <a:spAutoFit/>
          </a:bodyPr>
          <a:lstStyle/>
          <a:p>
            <a:pPr algn="l" indent="0" marL="0">
              <a:buNone/>
            </a:pPr>
            <a:r>
              <a:rPr lang="en-US" sz="650" dirty="0">
                <a:solidFill>
                  <a:srgbClr val="172A45">
                    <a:alpha val="80000"/>
                  </a:srgbClr>
                </a:solidFill>
                <a:latin typeface="Space Grotesk" pitchFamily="34" charset="0"/>
                <a:ea typeface="Space Grotesk" pitchFamily="34" charset="-122"/>
                <a:cs typeface="Space Grotesk" pitchFamily="34" charset="-120"/>
              </a:rPr>
              <a:t>Député-Maire de Port-Bouët</a:t>
            </a:r>
            <a:endParaRPr lang="en-US" sz="650" dirty="0"/>
          </a:p>
        </p:txBody>
      </p:sp>
      <p:sp>
        <p:nvSpPr>
          <p:cNvPr id="15" name="Text 9"/>
          <p:cNvSpPr/>
          <p:nvPr/>
        </p:nvSpPr>
        <p:spPr>
          <a:xfrm>
            <a:off x="5393531" y="1484784"/>
            <a:ext cx="3178969" cy="108942"/>
          </a:xfrm>
          <a:prstGeom prst="rect">
            <a:avLst/>
          </a:prstGeom>
          <a:noFill/>
          <a:ln/>
        </p:spPr>
        <p:txBody>
          <a:bodyPr wrap="square" lIns="0" tIns="0" rIns="0" bIns="0" rtlCol="0" anchor="t">
            <a:spAutoFit/>
          </a:bodyPr>
          <a:lstStyle/>
          <a:p>
            <a:pPr algn="l" indent="0" marL="0">
              <a:buNone/>
            </a:pPr>
            <a:r>
              <a:rPr lang="en-US" sz="600" dirty="0">
                <a:solidFill>
                  <a:srgbClr val="FF6B6B"/>
                </a:solidFill>
                <a:latin typeface="Space Grotesk SemiBold" pitchFamily="34" charset="0"/>
                <a:ea typeface="Space Grotesk SemiBold" pitchFamily="34" charset="-122"/>
                <a:cs typeface="Space Grotesk SemiBold" pitchFamily="34" charset="-120"/>
              </a:rPr>
              <a:t>PROTESTATIONS — POSTURES — POLÉMIQUES</a:t>
            </a:r>
            <a:endParaRPr lang="en-US" sz="600" dirty="0"/>
          </a:p>
        </p:txBody>
      </p:sp>
      <p:sp>
        <p:nvSpPr>
          <p:cNvPr id="16" name="Shape 10"/>
          <p:cNvSpPr/>
          <p:nvPr/>
        </p:nvSpPr>
        <p:spPr>
          <a:xfrm>
            <a:off x="428625" y="1866974"/>
            <a:ext cx="8286750" cy="1910228"/>
          </a:xfrm>
          <a:prstGeom prst="rect">
            <a:avLst/>
          </a:prstGeom>
          <a:solidFill>
            <a:srgbClr val="FFFFFF"/>
          </a:solidFill>
          <a:ln w="18288">
            <a:solidFill>
              <a:srgbClr val="0A192F"/>
            </a:solidFill>
            <a:prstDash val="solid"/>
          </a:ln>
        </p:spPr>
      </p:sp>
      <p:sp>
        <p:nvSpPr>
          <p:cNvPr id="17" name="Shape 11"/>
          <p:cNvSpPr/>
          <p:nvPr/>
        </p:nvSpPr>
        <p:spPr>
          <a:xfrm>
            <a:off x="432197" y="1870546"/>
            <a:ext cx="1821489" cy="314325"/>
          </a:xfrm>
          <a:prstGeom prst="rect">
            <a:avLst/>
          </a:prstGeom>
          <a:solidFill>
            <a:srgbClr val="0A192F">
              <a:alpha val="5000"/>
            </a:srgbClr>
          </a:solidFill>
          <a:ln w="9144">
            <a:solidFill>
              <a:srgbClr val="0A192F">
                <a:alpha val="20000"/>
              </a:srgbClr>
            </a:solidFill>
            <a:prstDash val="solid"/>
          </a:ln>
        </p:spPr>
      </p:sp>
      <p:sp>
        <p:nvSpPr>
          <p:cNvPr id="18" name="Text 12"/>
          <p:cNvSpPr/>
          <p:nvPr/>
        </p:nvSpPr>
        <p:spPr>
          <a:xfrm>
            <a:off x="432197" y="1870546"/>
            <a:ext cx="1821489" cy="314325"/>
          </a:xfrm>
          <a:prstGeom prst="rect">
            <a:avLst/>
          </a:prstGeom>
          <a:noFill/>
          <a:ln/>
        </p:spPr>
        <p:txBody>
          <a:bodyPr wrap="square" lIns="102108" tIns="68072" rIns="102108" bIns="0" rtlCol="0" anchor="ctr">
            <a:spAutoFit/>
          </a:bodyPr>
          <a:lstStyle/>
          <a:p>
            <a:pPr algn="l" indent="0" marL="0">
              <a:lnSpc>
                <a:spcPct val="112000"/>
              </a:lnSpc>
              <a:buNone/>
            </a:pPr>
            <a:r>
              <a:rPr lang="en-US" sz="700" dirty="0">
                <a:solidFill>
                  <a:srgbClr val="0A192F"/>
                </a:solidFill>
                <a:latin typeface="Roboto Mono SemiBold" pitchFamily="34" charset="0"/>
                <a:ea typeface="Roboto Mono SemiBold" pitchFamily="34" charset="-122"/>
                <a:cs typeface="Roboto Mono SemiBold" pitchFamily="34" charset="-120"/>
              </a:rPr>
              <a:t>Critère</a:t>
            </a:r>
            <a:endParaRPr lang="en-US" sz="700" dirty="0"/>
          </a:p>
        </p:txBody>
      </p:sp>
      <p:sp>
        <p:nvSpPr>
          <p:cNvPr id="19" name="Shape 13"/>
          <p:cNvSpPr/>
          <p:nvPr/>
        </p:nvSpPr>
        <p:spPr>
          <a:xfrm>
            <a:off x="2253686" y="1870546"/>
            <a:ext cx="3229031" cy="314325"/>
          </a:xfrm>
          <a:prstGeom prst="rect">
            <a:avLst/>
          </a:prstGeom>
          <a:solidFill>
            <a:srgbClr val="0A192F">
              <a:alpha val="5000"/>
            </a:srgbClr>
          </a:solidFill>
          <a:ln w="9144">
            <a:solidFill>
              <a:srgbClr val="0A192F">
                <a:alpha val="20000"/>
              </a:srgbClr>
            </a:solidFill>
            <a:prstDash val="solid"/>
          </a:ln>
        </p:spPr>
      </p:sp>
      <p:sp>
        <p:nvSpPr>
          <p:cNvPr id="20" name="Text 14"/>
          <p:cNvSpPr/>
          <p:nvPr/>
        </p:nvSpPr>
        <p:spPr>
          <a:xfrm>
            <a:off x="2253686" y="1870546"/>
            <a:ext cx="3229031" cy="314325"/>
          </a:xfrm>
          <a:prstGeom prst="rect">
            <a:avLst/>
          </a:prstGeom>
          <a:noFill/>
          <a:ln/>
        </p:spPr>
        <p:txBody>
          <a:bodyPr wrap="square" lIns="102108" tIns="68072" rIns="102108" bIns="0" rtlCol="0" anchor="ctr">
            <a:spAutoFit/>
          </a:bodyPr>
          <a:lstStyle/>
          <a:p>
            <a:pPr algn="l" indent="0" marL="0">
              <a:lnSpc>
                <a:spcPct val="112000"/>
              </a:lnSpc>
              <a:buNone/>
            </a:pPr>
            <a:r>
              <a:rPr lang="en-US" sz="700" dirty="0">
                <a:solidFill>
                  <a:srgbClr val="0A192F"/>
                </a:solidFill>
                <a:latin typeface="Roboto Mono SemiBold" pitchFamily="34" charset="0"/>
                <a:ea typeface="Roboto Mono SemiBold" pitchFamily="34" charset="-122"/>
                <a:cs typeface="Roboto Mono SemiBold" pitchFamily="34" charset="-120"/>
              </a:rPr>
              <a:t>District Autonome d'Abidjan</a:t>
            </a:r>
            <a:endParaRPr lang="en-US" sz="700" dirty="0"/>
          </a:p>
        </p:txBody>
      </p:sp>
      <p:sp>
        <p:nvSpPr>
          <p:cNvPr id="21" name="Shape 15"/>
          <p:cNvSpPr/>
          <p:nvPr/>
        </p:nvSpPr>
        <p:spPr>
          <a:xfrm>
            <a:off x="5482717" y="1870546"/>
            <a:ext cx="3229087" cy="314325"/>
          </a:xfrm>
          <a:prstGeom prst="rect">
            <a:avLst/>
          </a:prstGeom>
          <a:solidFill>
            <a:srgbClr val="0A192F">
              <a:alpha val="5000"/>
            </a:srgbClr>
          </a:solidFill>
          <a:ln w="9144">
            <a:solidFill>
              <a:srgbClr val="0A192F">
                <a:alpha val="20000"/>
              </a:srgbClr>
            </a:solidFill>
            <a:prstDash val="solid"/>
          </a:ln>
        </p:spPr>
      </p:sp>
      <p:sp>
        <p:nvSpPr>
          <p:cNvPr id="22" name="Text 16"/>
          <p:cNvSpPr/>
          <p:nvPr/>
        </p:nvSpPr>
        <p:spPr>
          <a:xfrm>
            <a:off x="5482717" y="1870546"/>
            <a:ext cx="3229087" cy="314325"/>
          </a:xfrm>
          <a:prstGeom prst="rect">
            <a:avLst/>
          </a:prstGeom>
          <a:noFill/>
          <a:ln/>
        </p:spPr>
        <p:txBody>
          <a:bodyPr wrap="square" lIns="102108" tIns="68072" rIns="102108" bIns="0" rtlCol="0" anchor="ctr">
            <a:spAutoFit/>
          </a:bodyPr>
          <a:lstStyle/>
          <a:p>
            <a:pPr algn="l" indent="0" marL="0">
              <a:lnSpc>
                <a:spcPct val="112000"/>
              </a:lnSpc>
              <a:buNone/>
            </a:pPr>
            <a:r>
              <a:rPr lang="en-US" sz="700" dirty="0">
                <a:solidFill>
                  <a:srgbClr val="0A192F"/>
                </a:solidFill>
                <a:latin typeface="Roboto Mono SemiBold" pitchFamily="34" charset="0"/>
                <a:ea typeface="Roboto Mono SemiBold" pitchFamily="34" charset="-122"/>
                <a:cs typeface="Roboto Mono SemiBold" pitchFamily="34" charset="-120"/>
              </a:rPr>
              <a:t>Mairie de Port-Bouët</a:t>
            </a:r>
            <a:endParaRPr lang="en-US" sz="700" dirty="0"/>
          </a:p>
        </p:txBody>
      </p:sp>
      <p:sp>
        <p:nvSpPr>
          <p:cNvPr id="23" name="Shape 17"/>
          <p:cNvSpPr/>
          <p:nvPr/>
        </p:nvSpPr>
        <p:spPr>
          <a:xfrm>
            <a:off x="432197" y="2181299"/>
            <a:ext cx="1821489" cy="324315"/>
          </a:xfrm>
          <a:prstGeom prst="rect">
            <a:avLst/>
          </a:prstGeom>
          <a:solidFill>
            <a:srgbClr val="0A192F">
              <a:alpha val="2000"/>
            </a:srgbClr>
          </a:solidFill>
          <a:ln w="9144">
            <a:solidFill>
              <a:srgbClr val="0A192F">
                <a:alpha val="20000"/>
              </a:srgbClr>
            </a:solidFill>
            <a:prstDash val="solid"/>
          </a:ln>
        </p:spPr>
      </p:sp>
      <p:sp>
        <p:nvSpPr>
          <p:cNvPr id="24" name="Text 18"/>
          <p:cNvSpPr/>
          <p:nvPr/>
        </p:nvSpPr>
        <p:spPr>
          <a:xfrm>
            <a:off x="432197" y="2181299"/>
            <a:ext cx="1821489" cy="32431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0A192F"/>
                </a:solidFill>
                <a:latin typeface="Roboto Mono SemiBold" pitchFamily="34" charset="0"/>
                <a:ea typeface="Roboto Mono SemiBold" pitchFamily="34" charset="-122"/>
                <a:cs typeface="Roboto Mono SemiBold" pitchFamily="34" charset="-120"/>
              </a:rPr>
              <a:t>Identification des zones à risques</a:t>
            </a:r>
            <a:endParaRPr lang="en-US" sz="650" dirty="0"/>
          </a:p>
        </p:txBody>
      </p:sp>
      <p:sp>
        <p:nvSpPr>
          <p:cNvPr id="25" name="Text 19"/>
          <p:cNvSpPr/>
          <p:nvPr/>
        </p:nvSpPr>
        <p:spPr>
          <a:xfrm>
            <a:off x="2253686" y="2181299"/>
            <a:ext cx="3229031" cy="320743"/>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172A45"/>
                </a:solidFill>
                <a:latin typeface="Space Grotesk" pitchFamily="34" charset="0"/>
                <a:ea typeface="Space Grotesk" pitchFamily="34" charset="-122"/>
                <a:cs typeface="Space Grotesk" pitchFamily="34" charset="-120"/>
              </a:rPr>
              <a:t>Réalisée avec 6 structures spécialisées dès 2022</a:t>
            </a:r>
            <a:endParaRPr lang="en-US" sz="650" dirty="0"/>
          </a:p>
        </p:txBody>
      </p:sp>
      <p:sp>
        <p:nvSpPr>
          <p:cNvPr id="26" name="Text 20"/>
          <p:cNvSpPr/>
          <p:nvPr/>
        </p:nvSpPr>
        <p:spPr>
          <a:xfrm>
            <a:off x="5482717" y="2181299"/>
            <a:ext cx="3229087" cy="320743"/>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FF6B6B"/>
                </a:solidFill>
                <a:latin typeface="Space Grotesk SemiBold" pitchFamily="34" charset="0"/>
                <a:ea typeface="Space Grotesk SemiBold" pitchFamily="34" charset="-122"/>
                <a:cs typeface="Space Grotesk SemiBold" pitchFamily="34" charset="-120"/>
              </a:rPr>
              <a:t>Aucune initiative propre documentée</a:t>
            </a:r>
            <a:endParaRPr lang="en-US" sz="650" dirty="0"/>
          </a:p>
        </p:txBody>
      </p:sp>
      <p:sp>
        <p:nvSpPr>
          <p:cNvPr id="27" name="Shape 21"/>
          <p:cNvSpPr/>
          <p:nvPr/>
        </p:nvSpPr>
        <p:spPr>
          <a:xfrm>
            <a:off x="432197" y="2502043"/>
            <a:ext cx="1821489" cy="314325"/>
          </a:xfrm>
          <a:prstGeom prst="rect">
            <a:avLst/>
          </a:prstGeom>
          <a:solidFill>
            <a:srgbClr val="0A192F">
              <a:alpha val="2000"/>
            </a:srgbClr>
          </a:solidFill>
          <a:ln w="9144">
            <a:solidFill>
              <a:srgbClr val="0A192F">
                <a:alpha val="20000"/>
              </a:srgbClr>
            </a:solidFill>
            <a:prstDash val="solid"/>
          </a:ln>
        </p:spPr>
      </p:sp>
      <p:sp>
        <p:nvSpPr>
          <p:cNvPr id="28" name="Text 22"/>
          <p:cNvSpPr/>
          <p:nvPr/>
        </p:nvSpPr>
        <p:spPr>
          <a:xfrm>
            <a:off x="432197" y="2502043"/>
            <a:ext cx="1821489"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0A192F"/>
                </a:solidFill>
                <a:latin typeface="Roboto Mono SemiBold" pitchFamily="34" charset="0"/>
                <a:ea typeface="Roboto Mono SemiBold" pitchFamily="34" charset="-122"/>
                <a:cs typeface="Roboto Mono SemiBold" pitchFamily="34" charset="-120"/>
              </a:rPr>
              <a:t>Campagnes de sensibilisation</a:t>
            </a:r>
            <a:endParaRPr lang="en-US" sz="650" dirty="0"/>
          </a:p>
        </p:txBody>
      </p:sp>
      <p:sp>
        <p:nvSpPr>
          <p:cNvPr id="29" name="Text 23"/>
          <p:cNvSpPr/>
          <p:nvPr/>
        </p:nvSpPr>
        <p:spPr>
          <a:xfrm>
            <a:off x="2253686" y="2498471"/>
            <a:ext cx="3229031"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172A45"/>
                </a:solidFill>
                <a:latin typeface="Space Grotesk" pitchFamily="34" charset="0"/>
                <a:ea typeface="Space Grotesk" pitchFamily="34" charset="-122"/>
                <a:cs typeface="Space Grotesk" pitchFamily="34" charset="-120"/>
              </a:rPr>
              <a:t>Menées avant chaque opération</a:t>
            </a:r>
            <a:endParaRPr lang="en-US" sz="650" dirty="0"/>
          </a:p>
        </p:txBody>
      </p:sp>
      <p:sp>
        <p:nvSpPr>
          <p:cNvPr id="30" name="Text 24"/>
          <p:cNvSpPr/>
          <p:nvPr/>
        </p:nvSpPr>
        <p:spPr>
          <a:xfrm>
            <a:off x="5482717" y="2498471"/>
            <a:ext cx="3229087"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FF6B6B"/>
                </a:solidFill>
                <a:latin typeface="Space Grotesk SemiBold" pitchFamily="34" charset="0"/>
                <a:ea typeface="Space Grotesk SemiBold" pitchFamily="34" charset="-122"/>
                <a:cs typeface="Space Grotesk SemiBold" pitchFamily="34" charset="-120"/>
              </a:rPr>
              <a:t>Non organisées par la mairie</a:t>
            </a:r>
            <a:endParaRPr lang="en-US" sz="650" dirty="0"/>
          </a:p>
        </p:txBody>
      </p:sp>
      <p:sp>
        <p:nvSpPr>
          <p:cNvPr id="31" name="Shape 25"/>
          <p:cNvSpPr/>
          <p:nvPr/>
        </p:nvSpPr>
        <p:spPr>
          <a:xfrm>
            <a:off x="432197" y="2812796"/>
            <a:ext cx="1821489" cy="314325"/>
          </a:xfrm>
          <a:prstGeom prst="rect">
            <a:avLst/>
          </a:prstGeom>
          <a:solidFill>
            <a:srgbClr val="0A192F">
              <a:alpha val="2000"/>
            </a:srgbClr>
          </a:solidFill>
          <a:ln w="9144">
            <a:solidFill>
              <a:srgbClr val="0A192F">
                <a:alpha val="20000"/>
              </a:srgbClr>
            </a:solidFill>
            <a:prstDash val="solid"/>
          </a:ln>
        </p:spPr>
      </p:sp>
      <p:sp>
        <p:nvSpPr>
          <p:cNvPr id="32" name="Text 26"/>
          <p:cNvSpPr/>
          <p:nvPr/>
        </p:nvSpPr>
        <p:spPr>
          <a:xfrm>
            <a:off x="432197" y="2812796"/>
            <a:ext cx="1821489"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0A192F"/>
                </a:solidFill>
                <a:latin typeface="Roboto Mono SemiBold" pitchFamily="34" charset="0"/>
                <a:ea typeface="Roboto Mono SemiBold" pitchFamily="34" charset="-122"/>
                <a:cs typeface="Roboto Mono SemiBold" pitchFamily="34" charset="-120"/>
              </a:rPr>
              <a:t>Budget alloué</a:t>
            </a:r>
            <a:endParaRPr lang="en-US" sz="650" dirty="0"/>
          </a:p>
        </p:txBody>
      </p:sp>
      <p:sp>
        <p:nvSpPr>
          <p:cNvPr id="33" name="Text 27"/>
          <p:cNvSpPr/>
          <p:nvPr/>
        </p:nvSpPr>
        <p:spPr>
          <a:xfrm>
            <a:off x="2253686" y="2812796"/>
            <a:ext cx="3229031"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172A45"/>
                </a:solidFill>
                <a:latin typeface="Space Grotesk" pitchFamily="34" charset="0"/>
                <a:ea typeface="Space Grotesk" pitchFamily="34" charset="-122"/>
                <a:cs typeface="Space Grotesk" pitchFamily="34" charset="-120"/>
              </a:rPr>
              <a:t>2,5 milliards FCFA (2022)</a:t>
            </a:r>
            <a:endParaRPr lang="en-US" sz="650" dirty="0"/>
          </a:p>
        </p:txBody>
      </p:sp>
      <p:sp>
        <p:nvSpPr>
          <p:cNvPr id="34" name="Text 28"/>
          <p:cNvSpPr/>
          <p:nvPr/>
        </p:nvSpPr>
        <p:spPr>
          <a:xfrm>
            <a:off x="5482717" y="2812796"/>
            <a:ext cx="3229087"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FF6B6B"/>
                </a:solidFill>
                <a:latin typeface="Space Grotesk SemiBold" pitchFamily="34" charset="0"/>
                <a:ea typeface="Space Grotesk SemiBold" pitchFamily="34" charset="-122"/>
                <a:cs typeface="Space Grotesk SemiBold" pitchFamily="34" charset="-120"/>
              </a:rPr>
              <a:t>Non communiqué</a:t>
            </a:r>
            <a:endParaRPr lang="en-US" sz="650" dirty="0"/>
          </a:p>
        </p:txBody>
      </p:sp>
      <p:sp>
        <p:nvSpPr>
          <p:cNvPr id="35" name="Shape 29"/>
          <p:cNvSpPr/>
          <p:nvPr/>
        </p:nvSpPr>
        <p:spPr>
          <a:xfrm>
            <a:off x="432197" y="3127121"/>
            <a:ext cx="1821489" cy="314325"/>
          </a:xfrm>
          <a:prstGeom prst="rect">
            <a:avLst/>
          </a:prstGeom>
          <a:solidFill>
            <a:srgbClr val="0A192F">
              <a:alpha val="2000"/>
            </a:srgbClr>
          </a:solidFill>
          <a:ln w="9144">
            <a:solidFill>
              <a:srgbClr val="0A192F">
                <a:alpha val="20000"/>
              </a:srgbClr>
            </a:solidFill>
            <a:prstDash val="solid"/>
          </a:ln>
        </p:spPr>
      </p:sp>
      <p:sp>
        <p:nvSpPr>
          <p:cNvPr id="36" name="Text 30"/>
          <p:cNvSpPr/>
          <p:nvPr/>
        </p:nvSpPr>
        <p:spPr>
          <a:xfrm>
            <a:off x="432197" y="3127121"/>
            <a:ext cx="1821489"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0A192F"/>
                </a:solidFill>
                <a:latin typeface="Roboto Mono SemiBold" pitchFamily="34" charset="0"/>
                <a:ea typeface="Roboto Mono SemiBold" pitchFamily="34" charset="-122"/>
                <a:cs typeface="Roboto Mono SemiBold" pitchFamily="34" charset="-120"/>
              </a:rPr>
              <a:t>Réaction aux opérations</a:t>
            </a:r>
            <a:endParaRPr lang="en-US" sz="650" dirty="0"/>
          </a:p>
        </p:txBody>
      </p:sp>
      <p:sp>
        <p:nvSpPr>
          <p:cNvPr id="37" name="Text 31"/>
          <p:cNvSpPr/>
          <p:nvPr/>
        </p:nvSpPr>
        <p:spPr>
          <a:xfrm>
            <a:off x="2253686" y="3127121"/>
            <a:ext cx="3229031"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172A45"/>
                </a:solidFill>
                <a:latin typeface="Space Grotesk" pitchFamily="34" charset="0"/>
                <a:ea typeface="Space Grotesk" pitchFamily="34" charset="-122"/>
                <a:cs typeface="Space Grotesk" pitchFamily="34" charset="-120"/>
              </a:rPr>
              <a:t>Communiqués de justification, poursuite des travaux</a:t>
            </a:r>
            <a:endParaRPr lang="en-US" sz="650" dirty="0"/>
          </a:p>
        </p:txBody>
      </p:sp>
      <p:sp>
        <p:nvSpPr>
          <p:cNvPr id="38" name="Text 32"/>
          <p:cNvSpPr/>
          <p:nvPr/>
        </p:nvSpPr>
        <p:spPr>
          <a:xfrm>
            <a:off x="5482717" y="3127121"/>
            <a:ext cx="3229087"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FF6B6B"/>
                </a:solidFill>
                <a:latin typeface="Space Grotesk SemiBold" pitchFamily="34" charset="0"/>
                <a:ea typeface="Space Grotesk SemiBold" pitchFamily="34" charset="-122"/>
                <a:cs typeface="Space Grotesk SemiBold" pitchFamily="34" charset="-120"/>
              </a:rPr>
              <a:t>Communiqués de protestation (2024, 2026)</a:t>
            </a:r>
            <a:endParaRPr lang="en-US" sz="650" dirty="0"/>
          </a:p>
        </p:txBody>
      </p:sp>
      <p:sp>
        <p:nvSpPr>
          <p:cNvPr id="39" name="Shape 33"/>
          <p:cNvSpPr/>
          <p:nvPr/>
        </p:nvSpPr>
        <p:spPr>
          <a:xfrm>
            <a:off x="432197" y="3441446"/>
            <a:ext cx="1821489" cy="314325"/>
          </a:xfrm>
          <a:prstGeom prst="rect">
            <a:avLst/>
          </a:prstGeom>
          <a:solidFill>
            <a:srgbClr val="0A192F">
              <a:alpha val="2000"/>
            </a:srgbClr>
          </a:solidFill>
          <a:ln w="9144">
            <a:solidFill>
              <a:srgbClr val="0A192F">
                <a:alpha val="20000"/>
              </a:srgbClr>
            </a:solidFill>
            <a:prstDash val="solid"/>
          </a:ln>
        </p:spPr>
      </p:sp>
      <p:sp>
        <p:nvSpPr>
          <p:cNvPr id="40" name="Text 34"/>
          <p:cNvSpPr/>
          <p:nvPr/>
        </p:nvSpPr>
        <p:spPr>
          <a:xfrm>
            <a:off x="432197" y="3441446"/>
            <a:ext cx="1821489"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0A192F"/>
                </a:solidFill>
                <a:latin typeface="Roboto Mono SemiBold" pitchFamily="34" charset="0"/>
                <a:ea typeface="Roboto Mono SemiBold" pitchFamily="34" charset="-122"/>
                <a:cs typeface="Roboto Mono SemiBold" pitchFamily="34" charset="-120"/>
              </a:rPr>
              <a:t>Objectif affiché</a:t>
            </a:r>
            <a:endParaRPr lang="en-US" sz="650" dirty="0"/>
          </a:p>
        </p:txBody>
      </p:sp>
      <p:sp>
        <p:nvSpPr>
          <p:cNvPr id="41" name="Text 35"/>
          <p:cNvSpPr/>
          <p:nvPr/>
        </p:nvSpPr>
        <p:spPr>
          <a:xfrm>
            <a:off x="2250923" y="3441446"/>
            <a:ext cx="3230426"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172A45"/>
                </a:solidFill>
                <a:latin typeface="Space Grotesk" pitchFamily="34" charset="0"/>
                <a:ea typeface="Space Grotesk" pitchFamily="34" charset="-122"/>
                <a:cs typeface="Space Grotesk" pitchFamily="34" charset="-120"/>
              </a:rPr>
              <a:t>Zéro mort en 2026</a:t>
            </a:r>
            <a:endParaRPr lang="en-US" sz="650" dirty="0"/>
          </a:p>
        </p:txBody>
      </p:sp>
      <p:sp>
        <p:nvSpPr>
          <p:cNvPr id="42" name="Text 36"/>
          <p:cNvSpPr/>
          <p:nvPr/>
        </p:nvSpPr>
        <p:spPr>
          <a:xfrm>
            <a:off x="5481349" y="3441446"/>
            <a:ext cx="3230454" cy="314325"/>
          </a:xfrm>
          <a:prstGeom prst="rect">
            <a:avLst/>
          </a:prstGeom>
          <a:noFill/>
          <a:ln/>
        </p:spPr>
        <p:txBody>
          <a:bodyPr wrap="square" lIns="102108" tIns="68072" rIns="102108" bIns="0" rtlCol="0" anchor="ctr">
            <a:spAutoFit/>
          </a:bodyPr>
          <a:lstStyle/>
          <a:p>
            <a:pPr algn="l" indent="0" marL="0">
              <a:lnSpc>
                <a:spcPct val="112000"/>
              </a:lnSpc>
              <a:buNone/>
            </a:pPr>
            <a:r>
              <a:rPr lang="en-US" sz="650" dirty="0">
                <a:solidFill>
                  <a:srgbClr val="FF6B6B"/>
                </a:solidFill>
                <a:latin typeface="Space Grotesk SemiBold" pitchFamily="34" charset="0"/>
                <a:ea typeface="Space Grotesk SemiBold" pitchFamily="34" charset="-122"/>
                <a:cs typeface="Space Grotesk SemiBold" pitchFamily="34" charset="-120"/>
              </a:rPr>
              <a:t>Non défini publiquement</a:t>
            </a:r>
            <a:endParaRPr lang="en-US" sz="650" dirty="0"/>
          </a:p>
        </p:txBody>
      </p:sp>
      <p:sp>
        <p:nvSpPr>
          <p:cNvPr id="43" name="Text 37"/>
          <p:cNvSpPr/>
          <p:nvPr/>
        </p:nvSpPr>
        <p:spPr>
          <a:xfrm>
            <a:off x="428625" y="4828282"/>
            <a:ext cx="4196953" cy="108942"/>
          </a:xfrm>
          <a:prstGeom prst="rect">
            <a:avLst/>
          </a:prstGeom>
          <a:noFill/>
          <a:ln/>
        </p:spPr>
        <p:txBody>
          <a:bodyPr wrap="square" lIns="0" tIns="0" rIns="0" bIns="0" rtlCol="0" anchor="t">
            <a:spAutoFit/>
          </a:bodyPr>
          <a:lstStyle/>
          <a:p>
            <a:pPr algn="l" indent="0" marL="0">
              <a:buNone/>
            </a:pPr>
            <a:r>
              <a:rPr lang="en-US" sz="600" dirty="0">
                <a:solidFill>
                  <a:srgbClr val="172A45">
                    <a:alpha val="60000"/>
                  </a:srgbClr>
                </a:solidFill>
                <a:latin typeface="Space Grotesk" pitchFamily="34" charset="0"/>
                <a:ea typeface="Space Grotesk" pitchFamily="34" charset="-122"/>
                <a:cs typeface="Space Grotesk" pitchFamily="34" charset="-120"/>
              </a:rPr>
              <a:t>Sources croisées : MINHAS, District Autonome d'Abidjan, Fraternité Matin, Koaci, Lavenir.ci, Africa-Press</a:t>
            </a:r>
            <a:endParaRPr lang="en-US" sz="600" dirty="0"/>
          </a:p>
        </p:txBody>
      </p:sp>
      <p:sp>
        <p:nvSpPr>
          <p:cNvPr id="44" name="Shape 38"/>
          <p:cNvSpPr/>
          <p:nvPr/>
        </p:nvSpPr>
        <p:spPr>
          <a:xfrm>
            <a:off x="7633097" y="4764881"/>
            <a:ext cx="1082278" cy="235744"/>
          </a:xfrm>
          <a:prstGeom prst="rect">
            <a:avLst/>
          </a:prstGeom>
          <a:solidFill>
            <a:srgbClr val="4ECDC4">
              <a:alpha val="20000"/>
            </a:srgbClr>
          </a:solidFill>
          <a:ln/>
        </p:spPr>
      </p:sp>
      <p:sp>
        <p:nvSpPr>
          <p:cNvPr id="45" name="Text 39"/>
          <p:cNvSpPr/>
          <p:nvPr/>
        </p:nvSpPr>
        <p:spPr>
          <a:xfrm>
            <a:off x="7633097" y="4764881"/>
            <a:ext cx="1082278" cy="235744"/>
          </a:xfrm>
          <a:prstGeom prst="rect">
            <a:avLst/>
          </a:prstGeom>
          <a:noFill/>
          <a:ln/>
        </p:spPr>
        <p:txBody>
          <a:bodyPr wrap="none" lIns="119126" tIns="51054" rIns="119126" bIns="51054" rtlCol="0" anchor="t">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Signé : G. C.</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264553"/>
          </a:xfrm>
          <a:prstGeom prst="rect">
            <a:avLst/>
          </a:prstGeom>
        </p:spPr>
      </p:pic>
      <p:sp>
        <p:nvSpPr>
          <p:cNvPr id="4" name="Text 0"/>
          <p:cNvSpPr/>
          <p:nvPr/>
        </p:nvSpPr>
        <p:spPr>
          <a:xfrm>
            <a:off x="428625" y="428625"/>
            <a:ext cx="5229225" cy="594327"/>
          </a:xfrm>
          <a:prstGeom prst="rect">
            <a:avLst/>
          </a:prstGeom>
          <a:noFill/>
          <a:ln/>
        </p:spPr>
        <p:txBody>
          <a:bodyPr wrap="square" lIns="0" tIns="0" rIns="0" bIns="0" rtlCol="0" anchor="t">
            <a:spAutoFit/>
          </a:bodyPr>
          <a:lstStyle/>
          <a:p>
            <a:pPr algn="l" indent="0" marL="0">
              <a:lnSpc>
                <a:spcPct val="104000"/>
              </a:lnSpc>
              <a:buNone/>
            </a:pPr>
            <a:r>
              <a:rPr lang="en-US" sz="1600" dirty="0">
                <a:solidFill>
                  <a:srgbClr val="0A192F"/>
                </a:solidFill>
                <a:latin typeface="Roboto Mono SemiBold" pitchFamily="34" charset="0"/>
                <a:ea typeface="Roboto Mono SemiBold" pitchFamily="34" charset="-122"/>
                <a:cs typeface="Roboto Mono SemiBold" pitchFamily="34" charset="-120"/>
              </a:rPr>
              <a:t>Ce que dit la loi : le District a compétence et légitimité</a:t>
            </a:r>
            <a:endParaRPr lang="en-US" sz="1600" dirty="0"/>
          </a:p>
        </p:txBody>
      </p:sp>
      <p:sp>
        <p:nvSpPr>
          <p:cNvPr id="5" name="Text 1"/>
          <p:cNvSpPr/>
          <p:nvPr/>
        </p:nvSpPr>
        <p:spPr>
          <a:xfrm>
            <a:off x="428625" y="1094389"/>
            <a:ext cx="5229225" cy="182166"/>
          </a:xfrm>
          <a:prstGeom prst="rect">
            <a:avLst/>
          </a:prstGeom>
          <a:noFill/>
          <a:ln/>
        </p:spPr>
        <p:txBody>
          <a:bodyPr wrap="square" lIns="0" tIns="0" rIns="0" bIns="0" rtlCol="0" anchor="t">
            <a:spAutoFit/>
          </a:bodyPr>
          <a:lstStyle/>
          <a:p>
            <a:pPr algn="l" indent="0" marL="0">
              <a:buNone/>
            </a:pPr>
            <a:r>
              <a:rPr lang="en-US" sz="1000" dirty="0">
                <a:solidFill>
                  <a:srgbClr val="FF6B6B"/>
                </a:solidFill>
                <a:latin typeface="Space Grotesk SemiBold" pitchFamily="34" charset="0"/>
                <a:ea typeface="Space Grotesk SemiBold" pitchFamily="34" charset="-122"/>
                <a:cs typeface="Space Grotesk SemiBold" pitchFamily="34" charset="-120"/>
              </a:rPr>
              <a:t>Le cadre juridique donne raison au Gouverneur</a:t>
            </a:r>
            <a:endParaRPr lang="en-US" sz="1000" dirty="0"/>
          </a:p>
        </p:txBody>
      </p:sp>
      <p:sp>
        <p:nvSpPr>
          <p:cNvPr id="6" name="Text 2"/>
          <p:cNvSpPr/>
          <p:nvPr/>
        </p:nvSpPr>
        <p:spPr>
          <a:xfrm>
            <a:off x="428625" y="1526586"/>
            <a:ext cx="5229225" cy="385763"/>
          </a:xfrm>
          <a:prstGeom prst="rect">
            <a:avLst/>
          </a:prstGeom>
          <a:noFill/>
          <a:ln/>
        </p:spPr>
        <p:txBody>
          <a:bodyPr wrap="square" lIns="0"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Le District Autonome d'Abidjan, en tant qu'entité administrative de niveau supérieur aux communes, a pleine compétence pour :</a:t>
            </a:r>
            <a:endParaRPr lang="en-US" sz="950" dirty="0"/>
          </a:p>
        </p:txBody>
      </p:sp>
      <p:sp>
        <p:nvSpPr>
          <p:cNvPr id="7" name="Shape 3"/>
          <p:cNvSpPr/>
          <p:nvPr/>
        </p:nvSpPr>
        <p:spPr>
          <a:xfrm>
            <a:off x="500063" y="2076655"/>
            <a:ext cx="57150" cy="57150"/>
          </a:xfrm>
          <a:prstGeom prst="rect">
            <a:avLst/>
          </a:prstGeom>
          <a:solidFill>
            <a:srgbClr val="4ECDC4"/>
          </a:solidFill>
          <a:ln/>
        </p:spPr>
      </p:sp>
      <p:sp>
        <p:nvSpPr>
          <p:cNvPr id="8" name="Text 4"/>
          <p:cNvSpPr/>
          <p:nvPr/>
        </p:nvSpPr>
        <p:spPr>
          <a:xfrm>
            <a:off x="500063" y="2019505"/>
            <a:ext cx="5157788" cy="385763"/>
          </a:xfrm>
          <a:prstGeom prst="rect">
            <a:avLst/>
          </a:prstGeom>
          <a:noFill/>
          <a:ln/>
        </p:spPr>
        <p:txBody>
          <a:bodyPr wrap="square" lIns="170053"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Mener des opérations d'</a:t>
            </a:r>
            <a:r>
              <a:rPr lang="en-US" sz="900" dirty="0">
                <a:solidFill>
                  <a:srgbClr val="0A192F"/>
                </a:solidFill>
                <a:latin typeface="Space Grotesk SemiBold" pitchFamily="34" charset="0"/>
                <a:ea typeface="Space Grotesk SemiBold" pitchFamily="34" charset="-122"/>
                <a:cs typeface="Space Grotesk SemiBold" pitchFamily="34" charset="-120"/>
              </a:rPr>
              <a:t>assainissement et de salubrité</a:t>
            </a:r>
            <a:r>
              <a:rPr lang="en-US" sz="950" dirty="0">
                <a:solidFill>
                  <a:srgbClr val="172A45"/>
                </a:solidFill>
                <a:latin typeface="Space Grotesk" pitchFamily="34" charset="0"/>
                <a:ea typeface="Space Grotesk" pitchFamily="34" charset="-122"/>
                <a:cs typeface="Space Grotesk" pitchFamily="34" charset="-120"/>
              </a:rPr>
              <a:t> sur l'ensemble du territoire du District</a:t>
            </a:r>
            <a:endParaRPr lang="en-US" sz="950" dirty="0"/>
          </a:p>
        </p:txBody>
      </p:sp>
      <p:sp>
        <p:nvSpPr>
          <p:cNvPr id="9" name="Shape 5"/>
          <p:cNvSpPr/>
          <p:nvPr/>
        </p:nvSpPr>
        <p:spPr>
          <a:xfrm>
            <a:off x="500063" y="2533855"/>
            <a:ext cx="57150" cy="57150"/>
          </a:xfrm>
          <a:prstGeom prst="rect">
            <a:avLst/>
          </a:prstGeom>
          <a:solidFill>
            <a:srgbClr val="4ECDC4"/>
          </a:solidFill>
          <a:ln/>
        </p:spPr>
      </p:sp>
      <p:sp>
        <p:nvSpPr>
          <p:cNvPr id="10" name="Text 6"/>
          <p:cNvSpPr/>
          <p:nvPr/>
        </p:nvSpPr>
        <p:spPr>
          <a:xfrm>
            <a:off x="500063" y="2476705"/>
            <a:ext cx="5157788" cy="192881"/>
          </a:xfrm>
          <a:prstGeom prst="rect">
            <a:avLst/>
          </a:prstGeom>
          <a:noFill/>
          <a:ln/>
        </p:spPr>
        <p:txBody>
          <a:bodyPr wrap="none" lIns="170053"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Libérer les </a:t>
            </a:r>
            <a:r>
              <a:rPr lang="en-US" sz="900" dirty="0">
                <a:solidFill>
                  <a:srgbClr val="0A192F"/>
                </a:solidFill>
                <a:latin typeface="Space Grotesk SemiBold" pitchFamily="34" charset="0"/>
                <a:ea typeface="Space Grotesk SemiBold" pitchFamily="34" charset="-122"/>
                <a:cs typeface="Space Grotesk SemiBold" pitchFamily="34" charset="-120"/>
              </a:rPr>
              <a:t>emprises publiques</a:t>
            </a:r>
            <a:r>
              <a:rPr lang="en-US" sz="950" dirty="0">
                <a:solidFill>
                  <a:srgbClr val="172A45"/>
                </a:solidFill>
                <a:latin typeface="Space Grotesk" pitchFamily="34" charset="0"/>
                <a:ea typeface="Space Grotesk" pitchFamily="34" charset="-122"/>
                <a:cs typeface="Space Grotesk" pitchFamily="34" charset="-120"/>
              </a:rPr>
              <a:t> et les zones à risques</a:t>
            </a:r>
            <a:endParaRPr lang="en-US" sz="950" dirty="0"/>
          </a:p>
        </p:txBody>
      </p:sp>
      <p:sp>
        <p:nvSpPr>
          <p:cNvPr id="11" name="Shape 7"/>
          <p:cNvSpPr/>
          <p:nvPr/>
        </p:nvSpPr>
        <p:spPr>
          <a:xfrm>
            <a:off x="500063" y="2798173"/>
            <a:ext cx="57150" cy="57150"/>
          </a:xfrm>
          <a:prstGeom prst="rect">
            <a:avLst/>
          </a:prstGeom>
          <a:solidFill>
            <a:srgbClr val="4ECDC4"/>
          </a:solidFill>
          <a:ln/>
        </p:spPr>
      </p:sp>
      <p:sp>
        <p:nvSpPr>
          <p:cNvPr id="12" name="Text 8"/>
          <p:cNvSpPr/>
          <p:nvPr/>
        </p:nvSpPr>
        <p:spPr>
          <a:xfrm>
            <a:off x="500063" y="2741023"/>
            <a:ext cx="5157788" cy="192881"/>
          </a:xfrm>
          <a:prstGeom prst="rect">
            <a:avLst/>
          </a:prstGeom>
          <a:noFill/>
          <a:ln/>
        </p:spPr>
        <p:txBody>
          <a:bodyPr wrap="none" lIns="170053"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Coordonner les interventions avec les ministères techniques</a:t>
            </a:r>
            <a:endParaRPr lang="en-US" sz="950" dirty="0"/>
          </a:p>
        </p:txBody>
      </p:sp>
      <p:sp>
        <p:nvSpPr>
          <p:cNvPr id="13" name="Shape 9"/>
          <p:cNvSpPr/>
          <p:nvPr/>
        </p:nvSpPr>
        <p:spPr>
          <a:xfrm>
            <a:off x="428625" y="3255373"/>
            <a:ext cx="5229225" cy="942975"/>
          </a:xfrm>
          <a:prstGeom prst="rect">
            <a:avLst/>
          </a:prstGeom>
          <a:solidFill>
            <a:srgbClr val="0A192F">
              <a:alpha val="5000"/>
            </a:srgbClr>
          </a:solidFill>
          <a:ln/>
        </p:spPr>
      </p:sp>
      <p:sp>
        <p:nvSpPr>
          <p:cNvPr id="14" name="Shape 10"/>
          <p:cNvSpPr/>
          <p:nvPr/>
        </p:nvSpPr>
        <p:spPr>
          <a:xfrm>
            <a:off x="428625" y="3255373"/>
            <a:ext cx="28575" cy="942975"/>
          </a:xfrm>
          <a:prstGeom prst="rect">
            <a:avLst/>
          </a:prstGeom>
          <a:solidFill>
            <a:srgbClr val="0A192F"/>
          </a:solidFill>
          <a:ln/>
        </p:spPr>
      </p:sp>
      <p:sp>
        <p:nvSpPr>
          <p:cNvPr id="15" name="Text 11"/>
          <p:cNvSpPr/>
          <p:nvPr/>
        </p:nvSpPr>
        <p:spPr>
          <a:xfrm>
            <a:off x="535781" y="3341098"/>
            <a:ext cx="5014913" cy="771525"/>
          </a:xfrm>
          <a:prstGeom prst="rect">
            <a:avLst/>
          </a:prstGeom>
          <a:noFill/>
          <a:ln/>
        </p:spPr>
        <p:txBody>
          <a:bodyPr wrap="square" lIns="0" tIns="0" rIns="0" bIns="0" rtlCol="0" anchor="t">
            <a:spAutoFit/>
          </a:bodyPr>
          <a:lstStyle/>
          <a:p>
            <a:pPr algn="l" indent="0" marL="0">
              <a:lnSpc>
                <a:spcPct val="120000"/>
              </a:lnSpc>
              <a:buNone/>
            </a:pPr>
            <a:r>
              <a:rPr lang="en-US" sz="950" dirty="0">
                <a:solidFill>
                  <a:srgbClr val="0A192F"/>
                </a:solidFill>
                <a:latin typeface="Space Grotesk" pitchFamily="34" charset="0"/>
                <a:ea typeface="Space Grotesk" pitchFamily="34" charset="-122"/>
                <a:cs typeface="Space Grotesk" pitchFamily="34" charset="-120"/>
              </a:rPr>
              <a:t>Les communes, dont Port-Bouët, sont </a:t>
            </a:r>
            <a:r>
              <a:rPr lang="en-US" sz="900" dirty="0">
                <a:solidFill>
                  <a:srgbClr val="0A192F"/>
                </a:solidFill>
                <a:latin typeface="Space Grotesk SemiBold" pitchFamily="34" charset="0"/>
                <a:ea typeface="Space Grotesk SemiBold" pitchFamily="34" charset="-122"/>
                <a:cs typeface="Space Grotesk SemiBold" pitchFamily="34" charset="-120"/>
              </a:rPr>
              <a:t>dans</a:t>
            </a:r>
            <a:r>
              <a:rPr lang="en-US" sz="950" dirty="0">
                <a:solidFill>
                  <a:srgbClr val="0A192F"/>
                </a:solidFill>
                <a:latin typeface="Space Grotesk" pitchFamily="34" charset="0"/>
                <a:ea typeface="Space Grotesk" pitchFamily="34" charset="-122"/>
                <a:cs typeface="Space Grotesk" pitchFamily="34" charset="-120"/>
              </a:rPr>
              <a:t> le District et non au-dessus de lui. </a:t>
            </a:r>
            <a:r>
              <a:rPr lang="en-US" sz="950" dirty="0">
                <a:solidFill>
                  <a:srgbClr val="0A192F"/>
                </a:solidFill>
                <a:latin typeface="Space Grotesk" pitchFamily="34" charset="0"/>
                <a:ea typeface="Space Grotesk" pitchFamily="34" charset="-122"/>
                <a:cs typeface="Space Grotesk" pitchFamily="34" charset="-120"/>
              </a:rPr>
              <a:t>Le Gouverneur n'a pas à obtenir l'accord du maire pour exercer ses prérogatives </a:t>
            </a:r>
            <a:r>
              <a:rPr lang="en-US" sz="950" dirty="0">
                <a:solidFill>
                  <a:srgbClr val="0A192F"/>
                </a:solidFill>
                <a:latin typeface="Space Grotesk" pitchFamily="34" charset="0"/>
                <a:ea typeface="Space Grotesk" pitchFamily="34" charset="-122"/>
                <a:cs typeface="Space Grotesk" pitchFamily="34" charset="-120"/>
              </a:rPr>
              <a:t>légales. Il lui appartient simplement de </a:t>
            </a:r>
            <a:r>
              <a:rPr lang="en-US" sz="900" dirty="0">
                <a:solidFill>
                  <a:srgbClr val="0A192F"/>
                </a:solidFill>
                <a:latin typeface="Space Grotesk SemiBold" pitchFamily="34" charset="0"/>
                <a:ea typeface="Space Grotesk SemiBold" pitchFamily="34" charset="-122"/>
                <a:cs typeface="Space Grotesk SemiBold" pitchFamily="34" charset="-120"/>
              </a:rPr>
              <a:t>l'informer</a:t>
            </a:r>
            <a:r>
              <a:rPr lang="en-US" sz="950" dirty="0">
                <a:solidFill>
                  <a:srgbClr val="0A192F"/>
                </a:solidFill>
                <a:latin typeface="Space Grotesk" pitchFamily="34" charset="0"/>
                <a:ea typeface="Space Grotesk" pitchFamily="34" charset="-122"/>
                <a:cs typeface="Space Grotesk" pitchFamily="34" charset="-120"/>
              </a:rPr>
              <a:t>, ce que le District affirme avoir </a:t>
            </a:r>
            <a:r>
              <a:rPr lang="en-US" sz="950" dirty="0">
                <a:solidFill>
                  <a:srgbClr val="0A192F"/>
                </a:solidFill>
                <a:latin typeface="Space Grotesk" pitchFamily="34" charset="0"/>
                <a:ea typeface="Space Grotesk" pitchFamily="34" charset="-122"/>
                <a:cs typeface="Space Grotesk" pitchFamily="34" charset="-120"/>
              </a:rPr>
              <a:t>fait.</a:t>
            </a:r>
            <a:endParaRPr lang="en-US" sz="950" dirty="0"/>
          </a:p>
        </p:txBody>
      </p:sp>
      <p:sp>
        <p:nvSpPr>
          <p:cNvPr id="16" name="Shape 12"/>
          <p:cNvSpPr/>
          <p:nvPr/>
        </p:nvSpPr>
        <p:spPr>
          <a:xfrm>
            <a:off x="428625" y="4305505"/>
            <a:ext cx="5229225" cy="510778"/>
          </a:xfrm>
          <a:prstGeom prst="rect">
            <a:avLst/>
          </a:prstGeom>
          <a:solidFill>
            <a:srgbClr val="FF6B6B">
              <a:alpha val="5000"/>
            </a:srgbClr>
          </a:solidFill>
          <a:ln/>
        </p:spPr>
      </p:sp>
      <p:sp>
        <p:nvSpPr>
          <p:cNvPr id="17" name="Shape 13"/>
          <p:cNvSpPr/>
          <p:nvPr/>
        </p:nvSpPr>
        <p:spPr>
          <a:xfrm>
            <a:off x="428625" y="4305505"/>
            <a:ext cx="28575" cy="510778"/>
          </a:xfrm>
          <a:prstGeom prst="rect">
            <a:avLst/>
          </a:prstGeom>
          <a:solidFill>
            <a:srgbClr val="FF6B6B"/>
          </a:solidFill>
          <a:ln/>
        </p:spPr>
      </p:sp>
      <p:sp>
        <p:nvSpPr>
          <p:cNvPr id="18" name="Text 14"/>
          <p:cNvSpPr/>
          <p:nvPr/>
        </p:nvSpPr>
        <p:spPr>
          <a:xfrm>
            <a:off x="535781" y="4391230"/>
            <a:ext cx="5014913" cy="339328"/>
          </a:xfrm>
          <a:prstGeom prst="rect">
            <a:avLst/>
          </a:prstGeom>
          <a:noFill/>
          <a:ln/>
        </p:spPr>
        <p:txBody>
          <a:bodyPr wrap="square" lIns="0" tIns="0" rIns="0" bIns="0" rtlCol="0" anchor="t">
            <a:spAutoFit/>
          </a:bodyPr>
          <a:lstStyle/>
          <a:p>
            <a:pPr algn="l" indent="0" marL="0">
              <a:buNone/>
            </a:pPr>
            <a:r>
              <a:rPr lang="en-US" sz="900" dirty="0">
                <a:solidFill>
                  <a:srgbClr val="0A192F"/>
                </a:solidFill>
                <a:latin typeface="Roboto Mono SemiBold" pitchFamily="34" charset="0"/>
                <a:ea typeface="Roboto Mono SemiBold" pitchFamily="34" charset="-122"/>
                <a:cs typeface="Roboto Mono SemiBold" pitchFamily="34" charset="-120"/>
              </a:rPr>
              <a:t>Le Cadre Permanent de Concertation est un outil de coordination, non un droit de veto accordé aux maires.</a:t>
            </a:r>
            <a:endParaRPr lang="en-US" sz="900" dirty="0"/>
          </a:p>
        </p:txBody>
      </p:sp>
      <p:sp>
        <p:nvSpPr>
          <p:cNvPr id="19" name="Text 15"/>
          <p:cNvSpPr/>
          <p:nvPr/>
        </p:nvSpPr>
        <p:spPr>
          <a:xfrm>
            <a:off x="428625" y="4923439"/>
            <a:ext cx="5229225" cy="126802"/>
          </a:xfrm>
          <a:prstGeom prst="rect">
            <a:avLst/>
          </a:prstGeom>
          <a:noFill/>
          <a:ln/>
        </p:spPr>
        <p:txBody>
          <a:bodyPr wrap="square" lIns="0" tIns="0" rIns="0" bIns="0" rtlCol="0" anchor="t">
            <a:spAutoFit/>
          </a:bodyPr>
          <a:lstStyle/>
          <a:p>
            <a:pPr algn="l" indent="0" marL="0">
              <a:buNone/>
            </a:pPr>
            <a:r>
              <a:rPr lang="en-US" sz="750" dirty="0">
                <a:solidFill>
                  <a:srgbClr val="172A45">
                    <a:alpha val="60000"/>
                  </a:srgbClr>
                </a:solidFill>
                <a:latin typeface="Space Grotesk" pitchFamily="34" charset="0"/>
                <a:ea typeface="Space Grotesk" pitchFamily="34" charset="-122"/>
                <a:cs typeface="Space Grotesk" pitchFamily="34" charset="-120"/>
              </a:rPr>
              <a:t>Source : Cadre institutionnel du District Autonome d'Abidjan</a:t>
            </a:r>
            <a:endParaRPr lang="en-US" sz="750" dirty="0"/>
          </a:p>
        </p:txBody>
      </p:sp>
      <p:sp>
        <p:nvSpPr>
          <p:cNvPr id="20" name="Shape 16"/>
          <p:cNvSpPr/>
          <p:nvPr/>
        </p:nvSpPr>
        <p:spPr>
          <a:xfrm>
            <a:off x="5943600" y="0"/>
            <a:ext cx="3200400" cy="5264553"/>
          </a:xfrm>
          <a:prstGeom prst="rect">
            <a:avLst/>
          </a:prstGeom>
          <a:solidFill>
            <a:srgbClr val="4ECDC4">
              <a:alpha val="5000"/>
            </a:srgbClr>
          </a:solidFill>
          <a:ln/>
        </p:spPr>
      </p:sp>
      <p:sp>
        <p:nvSpPr>
          <p:cNvPr id="21" name="Shape 17"/>
          <p:cNvSpPr/>
          <p:nvPr/>
        </p:nvSpPr>
        <p:spPr>
          <a:xfrm>
            <a:off x="5943600" y="0"/>
            <a:ext cx="7144" cy="5264553"/>
          </a:xfrm>
          <a:prstGeom prst="rect">
            <a:avLst/>
          </a:prstGeom>
          <a:solidFill>
            <a:srgbClr val="E7E8EA"/>
          </a:solidFill>
          <a:ln/>
        </p:spPr>
      </p:sp>
      <p:sp>
        <p:nvSpPr>
          <p:cNvPr id="22" name="Shape 18"/>
          <p:cNvSpPr/>
          <p:nvPr/>
        </p:nvSpPr>
        <p:spPr>
          <a:xfrm>
            <a:off x="7243763" y="1832177"/>
            <a:ext cx="714375" cy="1714500"/>
          </a:xfrm>
          <a:prstGeom prst="rect">
            <a:avLst/>
          </a:prstGeom>
          <a:solidFill>
            <a:srgbClr val="4ECDC4">
              <a:alpha val="10000"/>
            </a:srgbClr>
          </a:solidFill>
          <a:ln/>
        </p:spPr>
      </p:sp>
      <p:sp>
        <p:nvSpPr>
          <p:cNvPr id="23" name="Shape 19"/>
          <p:cNvSpPr/>
          <p:nvPr/>
        </p:nvSpPr>
        <p:spPr>
          <a:xfrm>
            <a:off x="7515225" y="4675194"/>
            <a:ext cx="1343025" cy="303609"/>
          </a:xfrm>
          <a:prstGeom prst="rect">
            <a:avLst/>
          </a:prstGeom>
          <a:solidFill>
            <a:srgbClr val="4ECDC4">
              <a:alpha val="20000"/>
            </a:srgbClr>
          </a:solidFill>
          <a:ln/>
        </p:spPr>
      </p:sp>
      <p:sp>
        <p:nvSpPr>
          <p:cNvPr id="24" name="Text 20"/>
          <p:cNvSpPr/>
          <p:nvPr/>
        </p:nvSpPr>
        <p:spPr>
          <a:xfrm>
            <a:off x="7515225" y="4675194"/>
            <a:ext cx="1343025" cy="303609"/>
          </a:xfrm>
          <a:prstGeom prst="rect">
            <a:avLst/>
          </a:prstGeom>
          <a:noFill/>
          <a:ln/>
        </p:spPr>
        <p:txBody>
          <a:bodyPr wrap="square" lIns="136017" tIns="68072" rIns="136017" bIns="68072" rtlCol="0" anchor="t">
            <a:spAutoFit/>
          </a:bodyPr>
          <a:lstStyle/>
          <a:p>
            <a:pPr algn="l" indent="0" marL="0">
              <a:buNone/>
            </a:pPr>
            <a:r>
              <a:rPr lang="en-US" sz="1000" dirty="0">
                <a:solidFill>
                  <a:srgbClr val="0A192F"/>
                </a:solidFill>
                <a:latin typeface="Roboto Mono SemiBold" pitchFamily="34" charset="0"/>
                <a:ea typeface="Roboto Mono SemiBold" pitchFamily="34" charset="-122"/>
                <a:cs typeface="Roboto Mono SemiBold" pitchFamily="34" charset="-120"/>
              </a:rPr>
              <a:t>Signé : G. C.</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357188"/>
            <a:ext cx="5300663" cy="520043"/>
          </a:xfrm>
          <a:prstGeom prst="rect">
            <a:avLst/>
          </a:prstGeom>
          <a:noFill/>
          <a:ln/>
        </p:spPr>
        <p:txBody>
          <a:bodyPr wrap="square" lIns="0" tIns="0" rIns="0" bIns="0" rtlCol="0" anchor="t">
            <a:spAutoFit/>
          </a:bodyPr>
          <a:lstStyle/>
          <a:p>
            <a:pPr algn="l" indent="0" marL="0">
              <a:lnSpc>
                <a:spcPct val="104000"/>
              </a:lnSpc>
              <a:buNone/>
            </a:pPr>
            <a:r>
              <a:rPr lang="en-US" sz="1400" dirty="0">
                <a:solidFill>
                  <a:srgbClr val="0A192F"/>
                </a:solidFill>
                <a:latin typeface="Roboto Mono SemiBold" pitchFamily="34" charset="0"/>
                <a:ea typeface="Roboto Mono SemiBold" pitchFamily="34" charset="-122"/>
                <a:cs typeface="Roboto Mono SemiBold" pitchFamily="34" charset="-120"/>
              </a:rPr>
              <a:t>Conclusion : Le courage de gouverner face aux postures politiques</a:t>
            </a:r>
            <a:endParaRPr lang="en-US" sz="1400" dirty="0"/>
          </a:p>
        </p:txBody>
      </p:sp>
      <p:sp>
        <p:nvSpPr>
          <p:cNvPr id="5" name="Text 1"/>
          <p:cNvSpPr/>
          <p:nvPr/>
        </p:nvSpPr>
        <p:spPr>
          <a:xfrm>
            <a:off x="428625" y="934380"/>
            <a:ext cx="5300663" cy="164306"/>
          </a:xfrm>
          <a:prstGeom prst="rect">
            <a:avLst/>
          </a:prstGeom>
          <a:noFill/>
          <a:ln/>
        </p:spPr>
        <p:txBody>
          <a:bodyPr wrap="square" lIns="0" tIns="0" rIns="0" bIns="0" rtlCol="0" anchor="t">
            <a:spAutoFit/>
          </a:bodyPr>
          <a:lstStyle/>
          <a:p>
            <a:pPr algn="l" indent="0" marL="0">
              <a:buNone/>
            </a:pPr>
            <a:r>
              <a:rPr lang="en-US" sz="900" dirty="0">
                <a:solidFill>
                  <a:srgbClr val="FF6B6B"/>
                </a:solidFill>
                <a:latin typeface="Space Grotesk SemiBold" pitchFamily="34" charset="0"/>
                <a:ea typeface="Space Grotesk SemiBold" pitchFamily="34" charset="-122"/>
                <a:cs typeface="Space Grotesk SemiBold" pitchFamily="34" charset="-120"/>
              </a:rPr>
              <a:t>L'histoire retiendra qui a protégé les vies</a:t>
            </a:r>
            <a:endParaRPr lang="en-US" sz="900" dirty="0"/>
          </a:p>
        </p:txBody>
      </p:sp>
      <p:sp>
        <p:nvSpPr>
          <p:cNvPr id="6" name="Shape 2"/>
          <p:cNvSpPr/>
          <p:nvPr/>
        </p:nvSpPr>
        <p:spPr>
          <a:xfrm>
            <a:off x="428625" y="1284424"/>
            <a:ext cx="2600325" cy="1470859"/>
          </a:xfrm>
          <a:prstGeom prst="rect">
            <a:avLst/>
          </a:prstGeom>
          <a:solidFill>
            <a:srgbClr val="FFFFFF"/>
          </a:solidFill>
          <a:ln w="18288">
            <a:solidFill>
              <a:srgbClr val="0A192F"/>
            </a:solidFill>
            <a:prstDash val="solid"/>
          </a:ln>
        </p:spPr>
      </p:sp>
      <p:sp>
        <p:nvSpPr>
          <p:cNvPr id="7" name="Text 3"/>
          <p:cNvSpPr/>
          <p:nvPr/>
        </p:nvSpPr>
        <p:spPr>
          <a:xfrm>
            <a:off x="514350" y="1370149"/>
            <a:ext cx="2414588" cy="132159"/>
          </a:xfrm>
          <a:prstGeom prst="rect">
            <a:avLst/>
          </a:prstGeom>
          <a:noFill/>
          <a:ln/>
        </p:spPr>
        <p:txBody>
          <a:bodyPr wrap="square" lIns="0" tIns="0" rIns="0" bIns="0" rtlCol="0" anchor="t">
            <a:spAutoFit/>
          </a:bodyPr>
          <a:lstStyle/>
          <a:p>
            <a:pPr algn="l" indent="0" marL="0">
              <a:buNone/>
            </a:pPr>
            <a:r>
              <a:rPr lang="en-US" sz="700" dirty="0">
                <a:solidFill>
                  <a:srgbClr val="4ECDC4"/>
                </a:solidFill>
                <a:latin typeface="Roboto Mono SemiBold" pitchFamily="34" charset="0"/>
                <a:ea typeface="Roboto Mono SemiBold" pitchFamily="34" charset="-122"/>
                <a:cs typeface="Roboto Mono SemiBold" pitchFamily="34" charset="-120"/>
              </a:rPr>
              <a:t>Ce que le District a accompli :</a:t>
            </a:r>
            <a:endParaRPr lang="en-US" sz="700" dirty="0"/>
          </a:p>
        </p:txBody>
      </p:sp>
      <p:sp>
        <p:nvSpPr>
          <p:cNvPr id="8" name="Shape 4"/>
          <p:cNvSpPr/>
          <p:nvPr/>
        </p:nvSpPr>
        <p:spPr>
          <a:xfrm>
            <a:off x="550069" y="1595177"/>
            <a:ext cx="35719" cy="35719"/>
          </a:xfrm>
          <a:prstGeom prst="rect">
            <a:avLst/>
          </a:prstGeom>
          <a:solidFill>
            <a:srgbClr val="4ECDC4"/>
          </a:solidFill>
          <a:ln/>
        </p:spPr>
      </p:sp>
      <p:sp>
        <p:nvSpPr>
          <p:cNvPr id="9" name="Text 5"/>
          <p:cNvSpPr/>
          <p:nvPr/>
        </p:nvSpPr>
        <p:spPr>
          <a:xfrm>
            <a:off x="550069" y="1559458"/>
            <a:ext cx="2378869" cy="260021"/>
          </a:xfrm>
          <a:prstGeom prst="rect">
            <a:avLst/>
          </a:prstGeom>
          <a:noFill/>
          <a:ln/>
        </p:spPr>
        <p:txBody>
          <a:bodyPr wrap="square" lIns="119126" tIns="0" rIns="0" bIns="0" rtlCol="0" anchor="t">
            <a:spAutoFit/>
          </a:bodyPr>
          <a:lstStyle/>
          <a:p>
            <a:pPr algn="l" indent="0" marL="0">
              <a:lnSpc>
                <a:spcPct val="112000"/>
              </a:lnSpc>
              <a:buNone/>
            </a:pPr>
            <a:r>
              <a:rPr lang="en-US" sz="650" dirty="0">
                <a:solidFill>
                  <a:srgbClr val="172A45"/>
                </a:solidFill>
                <a:latin typeface="Space Grotesk" pitchFamily="34" charset="0"/>
                <a:ea typeface="Space Grotesk" pitchFamily="34" charset="-122"/>
                <a:cs typeface="Space Grotesk" pitchFamily="34" charset="-120"/>
              </a:rPr>
              <a:t>Identification de </a:t>
            </a:r>
            <a:r>
              <a:rPr lang="en-US" sz="650" b="1" dirty="0">
                <a:solidFill>
                  <a:srgbClr val="172A45"/>
                </a:solidFill>
                <a:latin typeface="Space Grotesk SemiBold" pitchFamily="34" charset="0"/>
                <a:ea typeface="Space Grotesk SemiBold" pitchFamily="34" charset="-122"/>
                <a:cs typeface="Space Grotesk SemiBold" pitchFamily="34" charset="-120"/>
              </a:rPr>
              <a:t>54 sites</a:t>
            </a:r>
            <a:r>
              <a:rPr lang="en-US" sz="650" dirty="0">
                <a:solidFill>
                  <a:srgbClr val="172A45"/>
                </a:solidFill>
                <a:latin typeface="Space Grotesk" pitchFamily="34" charset="0"/>
                <a:ea typeface="Space Grotesk" pitchFamily="34" charset="-122"/>
                <a:cs typeface="Space Grotesk" pitchFamily="34" charset="-120"/>
              </a:rPr>
              <a:t> à risques dans 8 communes dès 2022</a:t>
            </a:r>
            <a:endParaRPr lang="en-US" sz="650" dirty="0"/>
          </a:p>
        </p:txBody>
      </p:sp>
      <p:sp>
        <p:nvSpPr>
          <p:cNvPr id="10" name="Shape 6"/>
          <p:cNvSpPr/>
          <p:nvPr/>
        </p:nvSpPr>
        <p:spPr>
          <a:xfrm>
            <a:off x="550069" y="1898061"/>
            <a:ext cx="35719" cy="35719"/>
          </a:xfrm>
          <a:prstGeom prst="rect">
            <a:avLst/>
          </a:prstGeom>
          <a:solidFill>
            <a:srgbClr val="4ECDC4"/>
          </a:solidFill>
          <a:ln/>
        </p:spPr>
      </p:sp>
      <p:sp>
        <p:nvSpPr>
          <p:cNvPr id="11" name="Text 7"/>
          <p:cNvSpPr/>
          <p:nvPr/>
        </p:nvSpPr>
        <p:spPr>
          <a:xfrm>
            <a:off x="550069" y="1862342"/>
            <a:ext cx="2378869" cy="260021"/>
          </a:xfrm>
          <a:prstGeom prst="rect">
            <a:avLst/>
          </a:prstGeom>
          <a:noFill/>
          <a:ln/>
        </p:spPr>
        <p:txBody>
          <a:bodyPr wrap="square" lIns="119126" tIns="0" rIns="0" bIns="0" rtlCol="0" anchor="t">
            <a:spAutoFit/>
          </a:bodyPr>
          <a:lstStyle/>
          <a:p>
            <a:pPr algn="l" indent="0" marL="0">
              <a:lnSpc>
                <a:spcPct val="112000"/>
              </a:lnSpc>
              <a:buNone/>
            </a:pPr>
            <a:r>
              <a:rPr lang="en-US" sz="650" dirty="0">
                <a:solidFill>
                  <a:srgbClr val="172A45"/>
                </a:solidFill>
                <a:latin typeface="Space Grotesk" pitchFamily="34" charset="0"/>
                <a:ea typeface="Space Grotesk" pitchFamily="34" charset="-122"/>
                <a:cs typeface="Space Grotesk" pitchFamily="34" charset="-120"/>
              </a:rPr>
              <a:t>Déguerpissement de </a:t>
            </a:r>
            <a:r>
              <a:rPr lang="en-US" sz="650" b="1" dirty="0">
                <a:solidFill>
                  <a:srgbClr val="172A45"/>
                </a:solidFill>
                <a:latin typeface="Space Grotesk SemiBold" pitchFamily="34" charset="0"/>
                <a:ea typeface="Space Grotesk SemiBold" pitchFamily="34" charset="-122"/>
                <a:cs typeface="Space Grotesk SemiBold" pitchFamily="34" charset="-120"/>
              </a:rPr>
              <a:t>4 000 ménages</a:t>
            </a:r>
            <a:r>
              <a:rPr lang="en-US" sz="650" dirty="0">
                <a:solidFill>
                  <a:srgbClr val="172A45"/>
                </a:solidFill>
                <a:latin typeface="Space Grotesk" pitchFamily="34" charset="0"/>
                <a:ea typeface="Space Grotesk" pitchFamily="34" charset="-122"/>
                <a:cs typeface="Space Grotesk" pitchFamily="34" charset="-120"/>
              </a:rPr>
              <a:t> (25 000 personnes)</a:t>
            </a:r>
            <a:endParaRPr lang="en-US" sz="650" dirty="0"/>
          </a:p>
        </p:txBody>
      </p:sp>
      <p:sp>
        <p:nvSpPr>
          <p:cNvPr id="12" name="Shape 8"/>
          <p:cNvSpPr/>
          <p:nvPr/>
        </p:nvSpPr>
        <p:spPr>
          <a:xfrm>
            <a:off x="550069" y="2200945"/>
            <a:ext cx="35719" cy="35719"/>
          </a:xfrm>
          <a:prstGeom prst="rect">
            <a:avLst/>
          </a:prstGeom>
          <a:solidFill>
            <a:srgbClr val="4ECDC4"/>
          </a:solidFill>
          <a:ln/>
        </p:spPr>
      </p:sp>
      <p:sp>
        <p:nvSpPr>
          <p:cNvPr id="13" name="Text 9"/>
          <p:cNvSpPr/>
          <p:nvPr/>
        </p:nvSpPr>
        <p:spPr>
          <a:xfrm>
            <a:off x="550069" y="2165226"/>
            <a:ext cx="2378869" cy="260021"/>
          </a:xfrm>
          <a:prstGeom prst="rect">
            <a:avLst/>
          </a:prstGeom>
          <a:noFill/>
          <a:ln/>
        </p:spPr>
        <p:txBody>
          <a:bodyPr wrap="square" lIns="119126" tIns="0" rIns="0" bIns="0" rtlCol="0" anchor="t">
            <a:spAutoFit/>
          </a:bodyPr>
          <a:lstStyle/>
          <a:p>
            <a:pPr algn="l" indent="0" marL="0">
              <a:lnSpc>
                <a:spcPct val="112000"/>
              </a:lnSpc>
              <a:buNone/>
            </a:pPr>
            <a:r>
              <a:rPr lang="en-US" sz="650" dirty="0">
                <a:solidFill>
                  <a:srgbClr val="172A45"/>
                </a:solidFill>
                <a:latin typeface="Space Grotesk" pitchFamily="34" charset="0"/>
                <a:ea typeface="Space Grotesk" pitchFamily="34" charset="-122"/>
                <a:cs typeface="Space Grotesk" pitchFamily="34" charset="-120"/>
              </a:rPr>
              <a:t>Opérations menées avec </a:t>
            </a:r>
            <a:r>
              <a:rPr lang="en-US" sz="650" b="1" dirty="0">
                <a:solidFill>
                  <a:srgbClr val="172A45"/>
                </a:solidFill>
                <a:latin typeface="Space Grotesk SemiBold" pitchFamily="34" charset="0"/>
                <a:ea typeface="Space Grotesk SemiBold" pitchFamily="34" charset="-122"/>
                <a:cs typeface="Space Grotesk SemiBold" pitchFamily="34" charset="-120"/>
              </a:rPr>
              <a:t>rigueur et continuité</a:t>
            </a:r>
            <a:r>
              <a:rPr lang="en-US" sz="650" dirty="0">
                <a:solidFill>
                  <a:srgbClr val="172A45"/>
                </a:solidFill>
                <a:latin typeface="Space Grotesk" pitchFamily="34" charset="0"/>
                <a:ea typeface="Space Grotesk" pitchFamily="34" charset="-122"/>
                <a:cs typeface="Space Grotesk" pitchFamily="34" charset="-120"/>
              </a:rPr>
              <a:t> de 2022 à 2026</a:t>
            </a:r>
            <a:endParaRPr lang="en-US" sz="650" dirty="0"/>
          </a:p>
        </p:txBody>
      </p:sp>
      <p:sp>
        <p:nvSpPr>
          <p:cNvPr id="14" name="Shape 10"/>
          <p:cNvSpPr/>
          <p:nvPr/>
        </p:nvSpPr>
        <p:spPr>
          <a:xfrm>
            <a:off x="550069" y="2503829"/>
            <a:ext cx="35719" cy="35719"/>
          </a:xfrm>
          <a:prstGeom prst="rect">
            <a:avLst/>
          </a:prstGeom>
          <a:solidFill>
            <a:srgbClr val="4ECDC4"/>
          </a:solidFill>
          <a:ln/>
        </p:spPr>
      </p:sp>
      <p:sp>
        <p:nvSpPr>
          <p:cNvPr id="15" name="Text 11"/>
          <p:cNvSpPr/>
          <p:nvPr/>
        </p:nvSpPr>
        <p:spPr>
          <a:xfrm>
            <a:off x="550069" y="2468110"/>
            <a:ext cx="2378869" cy="130011"/>
          </a:xfrm>
          <a:prstGeom prst="rect">
            <a:avLst/>
          </a:prstGeom>
          <a:noFill/>
          <a:ln/>
        </p:spPr>
        <p:txBody>
          <a:bodyPr wrap="none" lIns="119126" tIns="0" rIns="0" bIns="0" rtlCol="0" anchor="t">
            <a:spAutoFit/>
          </a:bodyPr>
          <a:lstStyle/>
          <a:p>
            <a:pPr algn="l" indent="0" marL="0">
              <a:lnSpc>
                <a:spcPct val="112000"/>
              </a:lnSpc>
              <a:buNone/>
            </a:pPr>
            <a:r>
              <a:rPr lang="en-US" sz="650" dirty="0">
                <a:solidFill>
                  <a:srgbClr val="172A45"/>
                </a:solidFill>
                <a:latin typeface="Space Grotesk" pitchFamily="34" charset="0"/>
                <a:ea typeface="Space Grotesk" pitchFamily="34" charset="-122"/>
                <a:cs typeface="Space Grotesk" pitchFamily="34" charset="-120"/>
              </a:rPr>
              <a:t>Objectif public et assumé : </a:t>
            </a:r>
            <a:r>
              <a:rPr lang="en-US" sz="650" b="1" dirty="0">
                <a:solidFill>
                  <a:srgbClr val="172A45"/>
                </a:solidFill>
                <a:latin typeface="Space Grotesk SemiBold" pitchFamily="34" charset="0"/>
                <a:ea typeface="Space Grotesk SemiBold" pitchFamily="34" charset="-122"/>
                <a:cs typeface="Space Grotesk SemiBold" pitchFamily="34" charset="-120"/>
              </a:rPr>
              <a:t>« Zéro mort »</a:t>
            </a:r>
            <a:endParaRPr lang="en-US" sz="650" dirty="0"/>
          </a:p>
        </p:txBody>
      </p:sp>
      <p:sp>
        <p:nvSpPr>
          <p:cNvPr id="16" name="Shape 12"/>
          <p:cNvSpPr/>
          <p:nvPr/>
        </p:nvSpPr>
        <p:spPr>
          <a:xfrm>
            <a:off x="3114675" y="1284424"/>
            <a:ext cx="2614613" cy="1442284"/>
          </a:xfrm>
          <a:prstGeom prst="rect">
            <a:avLst/>
          </a:prstGeom>
          <a:solidFill>
            <a:srgbClr val="FFFFFF"/>
          </a:solidFill>
          <a:ln w="18288">
            <a:solidFill>
              <a:srgbClr val="0A192F"/>
            </a:solidFill>
            <a:prstDash val="solid"/>
          </a:ln>
        </p:spPr>
      </p:sp>
      <p:sp>
        <p:nvSpPr>
          <p:cNvPr id="17" name="Text 13"/>
          <p:cNvSpPr/>
          <p:nvPr/>
        </p:nvSpPr>
        <p:spPr>
          <a:xfrm>
            <a:off x="3214688" y="1370149"/>
            <a:ext cx="2428875" cy="132159"/>
          </a:xfrm>
          <a:prstGeom prst="rect">
            <a:avLst/>
          </a:prstGeom>
          <a:noFill/>
          <a:ln/>
        </p:spPr>
        <p:txBody>
          <a:bodyPr wrap="square" lIns="0" tIns="0" rIns="0" bIns="0" rtlCol="0" anchor="t">
            <a:spAutoFit/>
          </a:bodyPr>
          <a:lstStyle/>
          <a:p>
            <a:pPr algn="l" indent="0" marL="0">
              <a:buNone/>
            </a:pPr>
            <a:r>
              <a:rPr lang="en-US" sz="700" dirty="0">
                <a:solidFill>
                  <a:srgbClr val="FF6B6B"/>
                </a:solidFill>
                <a:latin typeface="Roboto Mono SemiBold" pitchFamily="34" charset="0"/>
                <a:ea typeface="Roboto Mono SemiBold" pitchFamily="34" charset="-122"/>
                <a:cs typeface="Roboto Mono SemiBold" pitchFamily="34" charset="-120"/>
              </a:rPr>
              <a:t>Ce que le maire Emmou a produit :</a:t>
            </a:r>
            <a:endParaRPr lang="en-US" sz="700" dirty="0"/>
          </a:p>
        </p:txBody>
      </p:sp>
      <p:sp>
        <p:nvSpPr>
          <p:cNvPr id="18" name="Shape 14"/>
          <p:cNvSpPr/>
          <p:nvPr/>
        </p:nvSpPr>
        <p:spPr>
          <a:xfrm>
            <a:off x="3250406" y="1595177"/>
            <a:ext cx="35719" cy="35719"/>
          </a:xfrm>
          <a:prstGeom prst="rect">
            <a:avLst/>
          </a:prstGeom>
          <a:solidFill>
            <a:srgbClr val="FF6B6B"/>
          </a:solidFill>
          <a:ln/>
        </p:spPr>
      </p:sp>
      <p:sp>
        <p:nvSpPr>
          <p:cNvPr id="19" name="Text 15"/>
          <p:cNvSpPr/>
          <p:nvPr/>
        </p:nvSpPr>
        <p:spPr>
          <a:xfrm>
            <a:off x="3250406" y="1559458"/>
            <a:ext cx="2393156" cy="130011"/>
          </a:xfrm>
          <a:prstGeom prst="rect">
            <a:avLst/>
          </a:prstGeom>
          <a:noFill/>
          <a:ln/>
        </p:spPr>
        <p:txBody>
          <a:bodyPr wrap="none" lIns="119126" tIns="0" rIns="0" bIns="0" rtlCol="0" anchor="t">
            <a:spAutoFit/>
          </a:bodyPr>
          <a:lstStyle/>
          <a:p>
            <a:pPr algn="l" indent="0" marL="0">
              <a:lnSpc>
                <a:spcPct val="112000"/>
              </a:lnSpc>
              <a:buNone/>
            </a:pPr>
            <a:r>
              <a:rPr lang="en-US" sz="650" b="1" dirty="0">
                <a:solidFill>
                  <a:srgbClr val="172A45"/>
                </a:solidFill>
                <a:latin typeface="Space Grotesk SemiBold" pitchFamily="34" charset="0"/>
                <a:ea typeface="Space Grotesk SemiBold" pitchFamily="34" charset="-122"/>
                <a:cs typeface="Space Grotesk SemiBold" pitchFamily="34" charset="-120"/>
              </a:rPr>
              <a:t>Juin 2024</a:t>
            </a:r>
            <a:r>
              <a:rPr lang="en-US" sz="650" dirty="0">
                <a:solidFill>
                  <a:srgbClr val="172A45"/>
                </a:solidFill>
                <a:latin typeface="Space Grotesk" pitchFamily="34" charset="0"/>
                <a:ea typeface="Space Grotesk" pitchFamily="34" charset="-122"/>
                <a:cs typeface="Space Grotesk" pitchFamily="34" charset="-120"/>
              </a:rPr>
              <a:t> : communiqué de protestation (Abattoir)</a:t>
            </a:r>
            <a:endParaRPr lang="en-US" sz="650" dirty="0"/>
          </a:p>
        </p:txBody>
      </p:sp>
      <p:sp>
        <p:nvSpPr>
          <p:cNvPr id="20" name="Shape 16"/>
          <p:cNvSpPr/>
          <p:nvPr/>
        </p:nvSpPr>
        <p:spPr>
          <a:xfrm>
            <a:off x="3250406" y="1768050"/>
            <a:ext cx="35719" cy="35719"/>
          </a:xfrm>
          <a:prstGeom prst="rect">
            <a:avLst/>
          </a:prstGeom>
          <a:solidFill>
            <a:srgbClr val="FF6B6B"/>
          </a:solidFill>
          <a:ln/>
        </p:spPr>
      </p:sp>
      <p:sp>
        <p:nvSpPr>
          <p:cNvPr id="21" name="Text 17"/>
          <p:cNvSpPr/>
          <p:nvPr/>
        </p:nvSpPr>
        <p:spPr>
          <a:xfrm>
            <a:off x="3250406" y="1732331"/>
            <a:ext cx="2393156" cy="130011"/>
          </a:xfrm>
          <a:prstGeom prst="rect">
            <a:avLst/>
          </a:prstGeom>
          <a:noFill/>
          <a:ln/>
        </p:spPr>
        <p:txBody>
          <a:bodyPr wrap="none" lIns="119126" tIns="0" rIns="0" bIns="0" rtlCol="0" anchor="t">
            <a:spAutoFit/>
          </a:bodyPr>
          <a:lstStyle/>
          <a:p>
            <a:pPr algn="l" indent="0" marL="0">
              <a:lnSpc>
                <a:spcPct val="112000"/>
              </a:lnSpc>
              <a:buNone/>
            </a:pPr>
            <a:r>
              <a:rPr lang="en-US" sz="650" b="1" dirty="0">
                <a:solidFill>
                  <a:srgbClr val="172A45"/>
                </a:solidFill>
                <a:latin typeface="Space Grotesk SemiBold" pitchFamily="34" charset="0"/>
                <a:ea typeface="Space Grotesk SemiBold" pitchFamily="34" charset="-122"/>
                <a:cs typeface="Space Grotesk SemiBold" pitchFamily="34" charset="-120"/>
              </a:rPr>
              <a:t>Juin 2026</a:t>
            </a:r>
            <a:r>
              <a:rPr lang="en-US" sz="650" dirty="0">
                <a:solidFill>
                  <a:srgbClr val="172A45"/>
                </a:solidFill>
                <a:latin typeface="Space Grotesk" pitchFamily="34" charset="0"/>
                <a:ea typeface="Space Grotesk" pitchFamily="34" charset="-122"/>
                <a:cs typeface="Space Grotesk" pitchFamily="34" charset="-120"/>
              </a:rPr>
              <a:t> : communiqué de protestation (Vridi 3)</a:t>
            </a:r>
            <a:endParaRPr lang="en-US" sz="650" dirty="0"/>
          </a:p>
        </p:txBody>
      </p:sp>
      <p:sp>
        <p:nvSpPr>
          <p:cNvPr id="22" name="Shape 18"/>
          <p:cNvSpPr/>
          <p:nvPr/>
        </p:nvSpPr>
        <p:spPr>
          <a:xfrm>
            <a:off x="3250406" y="1940923"/>
            <a:ext cx="35719" cy="35719"/>
          </a:xfrm>
          <a:prstGeom prst="rect">
            <a:avLst/>
          </a:prstGeom>
          <a:solidFill>
            <a:srgbClr val="FF6B6B"/>
          </a:solidFill>
          <a:ln/>
        </p:spPr>
      </p:sp>
      <p:sp>
        <p:nvSpPr>
          <p:cNvPr id="23" name="Text 19"/>
          <p:cNvSpPr/>
          <p:nvPr/>
        </p:nvSpPr>
        <p:spPr>
          <a:xfrm>
            <a:off x="3250406" y="1905205"/>
            <a:ext cx="2393156" cy="130011"/>
          </a:xfrm>
          <a:prstGeom prst="rect">
            <a:avLst/>
          </a:prstGeom>
          <a:noFill/>
          <a:ln/>
        </p:spPr>
        <p:txBody>
          <a:bodyPr wrap="none" lIns="119126" tIns="0" rIns="0" bIns="0" rtlCol="0" anchor="t">
            <a:spAutoFit/>
          </a:bodyPr>
          <a:lstStyle/>
          <a:p>
            <a:pPr algn="l" indent="0" marL="0">
              <a:lnSpc>
                <a:spcPct val="112000"/>
              </a:lnSpc>
              <a:buNone/>
            </a:pPr>
            <a:r>
              <a:rPr lang="en-US" sz="650" b="1" dirty="0">
                <a:solidFill>
                  <a:srgbClr val="172A45"/>
                </a:solidFill>
                <a:latin typeface="Space Grotesk SemiBold" pitchFamily="34" charset="0"/>
                <a:ea typeface="Space Grotesk SemiBold" pitchFamily="34" charset="-122"/>
                <a:cs typeface="Space Grotesk SemiBold" pitchFamily="34" charset="-120"/>
              </a:rPr>
              <a:t>Aucune</a:t>
            </a:r>
            <a:r>
              <a:rPr lang="en-US" sz="650" dirty="0">
                <a:solidFill>
                  <a:srgbClr val="172A45"/>
                </a:solidFill>
                <a:latin typeface="Space Grotesk" pitchFamily="34" charset="0"/>
                <a:ea typeface="Space Grotesk" pitchFamily="34" charset="-122"/>
                <a:cs typeface="Space Grotesk" pitchFamily="34" charset="-120"/>
              </a:rPr>
              <a:t> initiative de protection des zones à risques</a:t>
            </a:r>
            <a:endParaRPr lang="en-US" sz="650" dirty="0"/>
          </a:p>
        </p:txBody>
      </p:sp>
      <p:sp>
        <p:nvSpPr>
          <p:cNvPr id="24" name="Shape 20"/>
          <p:cNvSpPr/>
          <p:nvPr/>
        </p:nvSpPr>
        <p:spPr>
          <a:xfrm>
            <a:off x="3250406" y="2113797"/>
            <a:ext cx="35719" cy="35719"/>
          </a:xfrm>
          <a:prstGeom prst="rect">
            <a:avLst/>
          </a:prstGeom>
          <a:solidFill>
            <a:srgbClr val="FF6B6B"/>
          </a:solidFill>
          <a:ln/>
        </p:spPr>
      </p:sp>
      <p:sp>
        <p:nvSpPr>
          <p:cNvPr id="25" name="Text 21"/>
          <p:cNvSpPr/>
          <p:nvPr/>
        </p:nvSpPr>
        <p:spPr>
          <a:xfrm>
            <a:off x="3250406" y="2078078"/>
            <a:ext cx="2393156" cy="130011"/>
          </a:xfrm>
          <a:prstGeom prst="rect">
            <a:avLst/>
          </a:prstGeom>
          <a:noFill/>
          <a:ln/>
        </p:spPr>
        <p:txBody>
          <a:bodyPr wrap="none" lIns="119126" tIns="0" rIns="0" bIns="0" rtlCol="0" anchor="t">
            <a:spAutoFit/>
          </a:bodyPr>
          <a:lstStyle/>
          <a:p>
            <a:pPr algn="l" indent="0" marL="0">
              <a:lnSpc>
                <a:spcPct val="112000"/>
              </a:lnSpc>
              <a:buNone/>
            </a:pPr>
            <a:r>
              <a:rPr lang="en-US" sz="650" b="1" dirty="0">
                <a:solidFill>
                  <a:srgbClr val="172A45"/>
                </a:solidFill>
                <a:latin typeface="Space Grotesk SemiBold" pitchFamily="34" charset="0"/>
                <a:ea typeface="Space Grotesk SemiBold" pitchFamily="34" charset="-122"/>
                <a:cs typeface="Space Grotesk SemiBold" pitchFamily="34" charset="-120"/>
              </a:rPr>
              <a:t>Aucune</a:t>
            </a:r>
            <a:r>
              <a:rPr lang="en-US" sz="650" dirty="0">
                <a:solidFill>
                  <a:srgbClr val="172A45"/>
                </a:solidFill>
                <a:latin typeface="Space Grotesk" pitchFamily="34" charset="0"/>
                <a:ea typeface="Space Grotesk" pitchFamily="34" charset="-122"/>
                <a:cs typeface="Space Grotesk" pitchFamily="34" charset="-120"/>
              </a:rPr>
              <a:t> alternative concrète pour les populations</a:t>
            </a:r>
            <a:endParaRPr lang="en-US" sz="650" dirty="0"/>
          </a:p>
        </p:txBody>
      </p:sp>
      <p:sp>
        <p:nvSpPr>
          <p:cNvPr id="26" name="Shape 22"/>
          <p:cNvSpPr/>
          <p:nvPr/>
        </p:nvSpPr>
        <p:spPr>
          <a:xfrm>
            <a:off x="428625" y="2912445"/>
            <a:ext cx="5300663" cy="439341"/>
          </a:xfrm>
          <a:prstGeom prst="rect">
            <a:avLst/>
          </a:prstGeom>
          <a:solidFill>
            <a:srgbClr val="0A192F">
              <a:alpha val="5000"/>
            </a:srgbClr>
          </a:solidFill>
          <a:ln/>
        </p:spPr>
      </p:sp>
      <p:sp>
        <p:nvSpPr>
          <p:cNvPr id="27" name="Shape 23"/>
          <p:cNvSpPr/>
          <p:nvPr/>
        </p:nvSpPr>
        <p:spPr>
          <a:xfrm>
            <a:off x="428625" y="2912445"/>
            <a:ext cx="28575" cy="439341"/>
          </a:xfrm>
          <a:prstGeom prst="rect">
            <a:avLst/>
          </a:prstGeom>
          <a:solidFill>
            <a:srgbClr val="0A192F"/>
          </a:solidFill>
          <a:ln/>
        </p:spPr>
      </p:sp>
      <p:sp>
        <p:nvSpPr>
          <p:cNvPr id="28" name="Text 24"/>
          <p:cNvSpPr/>
          <p:nvPr/>
        </p:nvSpPr>
        <p:spPr>
          <a:xfrm>
            <a:off x="528638" y="2983883"/>
            <a:ext cx="5100638" cy="150019"/>
          </a:xfrm>
          <a:prstGeom prst="rect">
            <a:avLst/>
          </a:prstGeom>
          <a:noFill/>
          <a:ln/>
        </p:spPr>
        <p:txBody>
          <a:bodyPr wrap="square" lIns="0" tIns="0" rIns="0" bIns="0" rtlCol="0" anchor="t">
            <a:spAutoFit/>
          </a:bodyPr>
          <a:lstStyle/>
          <a:p>
            <a:pPr algn="l" indent="0" marL="0">
              <a:buNone/>
            </a:pPr>
            <a:r>
              <a:rPr lang="en-US" sz="800" i="1" dirty="0">
                <a:solidFill>
                  <a:srgbClr val="0A192F"/>
                </a:solidFill>
                <a:latin typeface="Roboto Mono SemiBold" pitchFamily="34" charset="0"/>
                <a:ea typeface="Roboto Mono SemiBold" pitchFamily="34" charset="-122"/>
                <a:cs typeface="Roboto Mono SemiBold" pitchFamily="34" charset="-120"/>
              </a:rPr>
              <a:t>« Mieux vaut prévenir que guérir. »</a:t>
            </a:r>
            <a:endParaRPr lang="en-US" sz="800" dirty="0"/>
          </a:p>
        </p:txBody>
      </p:sp>
      <p:sp>
        <p:nvSpPr>
          <p:cNvPr id="29" name="Text 25"/>
          <p:cNvSpPr/>
          <p:nvPr/>
        </p:nvSpPr>
        <p:spPr>
          <a:xfrm>
            <a:off x="528638" y="3162477"/>
            <a:ext cx="5100638" cy="117872"/>
          </a:xfrm>
          <a:prstGeom prst="rect">
            <a:avLst/>
          </a:prstGeom>
          <a:noFill/>
          <a:ln/>
        </p:spPr>
        <p:txBody>
          <a:bodyPr wrap="square" lIns="0" tIns="0" rIns="0" bIns="0" rtlCol="0" anchor="t">
            <a:spAutoFit/>
          </a:bodyPr>
          <a:lstStyle/>
          <a:p>
            <a:pPr algn="l" indent="0" marL="0">
              <a:buNone/>
            </a:pPr>
            <a:r>
              <a:rPr lang="en-US" sz="650" dirty="0">
                <a:solidFill>
                  <a:srgbClr val="172A45"/>
                </a:solidFill>
                <a:latin typeface="Space Grotesk SemiBold" pitchFamily="34" charset="0"/>
                <a:ea typeface="Space Grotesk SemiBold" pitchFamily="34" charset="-122"/>
                <a:cs typeface="Space Grotesk SemiBold" pitchFamily="34" charset="-120"/>
              </a:rPr>
              <a:t>— Cissé Ibrahima Bacongo, Ministre-Gouverneur, 04/06/2026</a:t>
            </a:r>
            <a:endParaRPr lang="en-US" sz="650" dirty="0"/>
          </a:p>
        </p:txBody>
      </p:sp>
      <p:sp>
        <p:nvSpPr>
          <p:cNvPr id="30" name="Shape 26"/>
          <p:cNvSpPr/>
          <p:nvPr/>
        </p:nvSpPr>
        <p:spPr>
          <a:xfrm>
            <a:off x="428625" y="3508949"/>
            <a:ext cx="5300663" cy="510778"/>
          </a:xfrm>
          <a:prstGeom prst="rect">
            <a:avLst/>
          </a:prstGeom>
          <a:solidFill>
            <a:srgbClr val="0A192F"/>
          </a:solidFill>
          <a:ln/>
        </p:spPr>
      </p:sp>
      <p:sp>
        <p:nvSpPr>
          <p:cNvPr id="31" name="Text 27"/>
          <p:cNvSpPr/>
          <p:nvPr/>
        </p:nvSpPr>
        <p:spPr>
          <a:xfrm>
            <a:off x="428625" y="3508949"/>
            <a:ext cx="5300663" cy="510778"/>
          </a:xfrm>
          <a:prstGeom prst="rect">
            <a:avLst/>
          </a:prstGeom>
          <a:noFill/>
          <a:ln/>
        </p:spPr>
        <p:txBody>
          <a:bodyPr wrap="square" lIns="170053" tIns="102108" rIns="170053" bIns="102108" rtlCol="0" anchor="t">
            <a:spAutoFit/>
          </a:bodyPr>
          <a:lstStyle/>
          <a:p>
            <a:pPr algn="ctr" indent="0" marL="0">
              <a:buNone/>
            </a:pPr>
            <a:r>
              <a:rPr lang="en-US" sz="900" dirty="0">
                <a:solidFill>
                  <a:srgbClr val="F0F4F8"/>
                </a:solidFill>
                <a:latin typeface="Roboto Mono SemiBold" pitchFamily="34" charset="0"/>
                <a:ea typeface="Roboto Mono SemiBold" pitchFamily="34" charset="-122"/>
                <a:cs typeface="Roboto Mono SemiBold" pitchFamily="34" charset="-120"/>
              </a:rPr>
              <a:t>Gouverner, c'est choisir. Le District a choisi de sauver des vies.</a:t>
            </a:r>
            <a:endParaRPr lang="en-US" sz="900" dirty="0"/>
          </a:p>
        </p:txBody>
      </p:sp>
      <p:sp>
        <p:nvSpPr>
          <p:cNvPr id="32" name="Text 28"/>
          <p:cNvSpPr/>
          <p:nvPr/>
        </p:nvSpPr>
        <p:spPr>
          <a:xfrm>
            <a:off x="428625" y="4900613"/>
            <a:ext cx="5300663" cy="100013"/>
          </a:xfrm>
          <a:prstGeom prst="rect">
            <a:avLst/>
          </a:prstGeom>
          <a:noFill/>
          <a:ln/>
        </p:spPr>
        <p:txBody>
          <a:bodyPr wrap="square" lIns="0" tIns="0" rIns="0" bIns="0" rtlCol="0" anchor="t">
            <a:spAutoFit/>
          </a:bodyPr>
          <a:lstStyle/>
          <a:p>
            <a:pPr algn="l" indent="0" marL="0">
              <a:buNone/>
            </a:pPr>
            <a:r>
              <a:rPr lang="en-US" sz="550" dirty="0">
                <a:solidFill>
                  <a:srgbClr val="172A45">
                    <a:alpha val="60000"/>
                  </a:srgbClr>
                </a:solidFill>
                <a:latin typeface="Space Grotesk" pitchFamily="34" charset="0"/>
                <a:ea typeface="Space Grotesk" pitchFamily="34" charset="-122"/>
                <a:cs typeface="Space Grotesk" pitchFamily="34" charset="-120"/>
              </a:rPr>
              <a:t>Sources : MINHAS • District Autonome d'Abidjan • Fraternité Matin • Koaci.com • Lavenir.ci • Cinews.ci • Africa-Press • AIP</a:t>
            </a:r>
            <a:endParaRPr lang="en-US" sz="550" dirty="0"/>
          </a:p>
        </p:txBody>
      </p:sp>
      <p:sp>
        <p:nvSpPr>
          <p:cNvPr id="33" name="Shape 29"/>
          <p:cNvSpPr/>
          <p:nvPr/>
        </p:nvSpPr>
        <p:spPr>
          <a:xfrm>
            <a:off x="5943600" y="0"/>
            <a:ext cx="3200400" cy="5143500"/>
          </a:xfrm>
          <a:prstGeom prst="rect">
            <a:avLst/>
          </a:prstGeom>
          <a:solidFill>
            <a:srgbClr val="4ECDC4">
              <a:alpha val="5000"/>
            </a:srgbClr>
          </a:solidFill>
          <a:ln/>
        </p:spPr>
      </p:sp>
      <p:sp>
        <p:nvSpPr>
          <p:cNvPr id="34" name="Shape 30"/>
          <p:cNvSpPr/>
          <p:nvPr/>
        </p:nvSpPr>
        <p:spPr>
          <a:xfrm>
            <a:off x="5943600" y="0"/>
            <a:ext cx="7144" cy="5143500"/>
          </a:xfrm>
          <a:prstGeom prst="rect">
            <a:avLst/>
          </a:prstGeom>
          <a:solidFill>
            <a:srgbClr val="E7E8EA"/>
          </a:solidFill>
          <a:ln/>
        </p:spPr>
      </p:sp>
      <p:pic>
        <p:nvPicPr>
          <p:cNvPr id="35" name="Image 1" descr="preencoded.png">    </p:cNvPr>
          <p:cNvPicPr>
            <a:picLocks noChangeAspect="1"/>
          </p:cNvPicPr>
          <p:nvPr/>
        </p:nvPicPr>
        <p:blipFill>
          <a:blip r:embed="rId2"/>
          <a:stretch>
            <a:fillRect/>
          </a:stretch>
        </p:blipFill>
        <p:spPr>
          <a:xfrm>
            <a:off x="7079456" y="999623"/>
            <a:ext cx="928688" cy="928688"/>
          </a:xfrm>
          <a:prstGeom prst="rect">
            <a:avLst/>
          </a:prstGeom>
        </p:spPr>
      </p:pic>
      <p:sp>
        <p:nvSpPr>
          <p:cNvPr id="36" name="Text 31"/>
          <p:cNvSpPr/>
          <p:nvPr/>
        </p:nvSpPr>
        <p:spPr>
          <a:xfrm>
            <a:off x="6974086" y="1971173"/>
            <a:ext cx="1139428" cy="222852"/>
          </a:xfrm>
          <a:prstGeom prst="rect">
            <a:avLst/>
          </a:prstGeom>
          <a:noFill/>
          <a:ln/>
        </p:spPr>
        <p:txBody>
          <a:bodyPr wrap="square" lIns="0" tIns="0" rIns="0" bIns="0" rtlCol="0" anchor="t">
            <a:spAutoFit/>
          </a:bodyPr>
          <a:lstStyle/>
          <a:p>
            <a:pPr algn="ctr" indent="0" marL="0">
              <a:lnSpc>
                <a:spcPct val="104000"/>
              </a:lnSpc>
              <a:buNone/>
            </a:pPr>
            <a:r>
              <a:rPr lang="en-US" sz="600" dirty="0">
                <a:solidFill>
                  <a:srgbClr val="0A192F"/>
                </a:solidFill>
                <a:latin typeface="Roboto Mono SemiBold" pitchFamily="34" charset="0"/>
                <a:ea typeface="Roboto Mono SemiBold" pitchFamily="34" charset="-122"/>
                <a:cs typeface="Roboto Mono SemiBold" pitchFamily="34" charset="-120"/>
              </a:rPr>
              <a:t>Cissé Ibrahima Bacongo</a:t>
            </a:r>
            <a:r>
              <a:rPr lang="en-US" sz="600" dirty="0">
                <a:solidFill>
                  <a:srgbClr val="0A192F"/>
                </a:solidFill>
                <a:latin typeface="Roboto Mono SemiBold" pitchFamily="34" charset="0"/>
                <a:ea typeface="Roboto Mono SemiBold" pitchFamily="34" charset="-122"/>
                <a:cs typeface="Roboto Mono SemiBold" pitchFamily="34" charset="-120"/>
              </a:rPr>
              <a:t>
</a:t>
            </a:r>
            <a:r>
              <a:rPr lang="en-US" sz="600" dirty="0">
                <a:solidFill>
                  <a:srgbClr val="0A192F"/>
                </a:solidFill>
                <a:latin typeface="Roboto Mono SemiBold" pitchFamily="34" charset="0"/>
                <a:ea typeface="Roboto Mono SemiBold" pitchFamily="34" charset="-122"/>
                <a:cs typeface="Roboto Mono SemiBold" pitchFamily="34" charset="-120"/>
              </a:rPr>
              <a:t>Ministre-Gouverneur</a:t>
            </a:r>
            <a:endParaRPr lang="en-US" sz="600" dirty="0"/>
          </a:p>
        </p:txBody>
      </p:sp>
      <p:sp>
        <p:nvSpPr>
          <p:cNvPr id="37" name="Text 32"/>
          <p:cNvSpPr/>
          <p:nvPr/>
        </p:nvSpPr>
        <p:spPr>
          <a:xfrm>
            <a:off x="7180362" y="2215455"/>
            <a:ext cx="726877" cy="100013"/>
          </a:xfrm>
          <a:prstGeom prst="rect">
            <a:avLst/>
          </a:prstGeom>
          <a:noFill/>
          <a:ln/>
        </p:spPr>
        <p:txBody>
          <a:bodyPr wrap="none" lIns="0" tIns="0" rIns="0" bIns="0" rtlCol="0" anchor="t">
            <a:spAutoFit/>
          </a:bodyPr>
          <a:lstStyle/>
          <a:p>
            <a:pPr algn="ctr" indent="0" marL="0">
              <a:buNone/>
            </a:pPr>
            <a:r>
              <a:rPr lang="en-US" sz="550" dirty="0">
                <a:solidFill>
                  <a:srgbClr val="4ECDC4"/>
                </a:solidFill>
                <a:latin typeface="Space Grotesk SemiBold" pitchFamily="34" charset="0"/>
                <a:ea typeface="Space Grotesk SemiBold" pitchFamily="34" charset="-122"/>
                <a:cs typeface="Space Grotesk SemiBold" pitchFamily="34" charset="-120"/>
              </a:rPr>
              <a:t>ACTION — COURAGE</a:t>
            </a:r>
            <a:endParaRPr lang="en-US" sz="550" dirty="0"/>
          </a:p>
        </p:txBody>
      </p:sp>
      <p:pic>
        <p:nvPicPr>
          <p:cNvPr id="38" name="Image 2" descr="preencoded.png">    </p:cNvPr>
          <p:cNvPicPr>
            <a:picLocks noChangeAspect="1"/>
          </p:cNvPicPr>
          <p:nvPr/>
        </p:nvPicPr>
        <p:blipFill>
          <a:blip r:embed="rId3"/>
          <a:stretch>
            <a:fillRect/>
          </a:stretch>
        </p:blipFill>
        <p:spPr>
          <a:xfrm>
            <a:off x="7079456" y="2429768"/>
            <a:ext cx="928688" cy="928688"/>
          </a:xfrm>
          <a:prstGeom prst="rect">
            <a:avLst/>
          </a:prstGeom>
        </p:spPr>
      </p:pic>
      <p:sp>
        <p:nvSpPr>
          <p:cNvPr id="39" name="Text 33"/>
          <p:cNvSpPr/>
          <p:nvPr/>
        </p:nvSpPr>
        <p:spPr>
          <a:xfrm>
            <a:off x="6870502" y="3401318"/>
            <a:ext cx="1346597" cy="222852"/>
          </a:xfrm>
          <a:prstGeom prst="rect">
            <a:avLst/>
          </a:prstGeom>
          <a:noFill/>
          <a:ln/>
        </p:spPr>
        <p:txBody>
          <a:bodyPr wrap="square" lIns="0" tIns="0" rIns="0" bIns="0" rtlCol="0" anchor="t">
            <a:spAutoFit/>
          </a:bodyPr>
          <a:lstStyle/>
          <a:p>
            <a:pPr algn="ctr" indent="0" marL="0">
              <a:lnSpc>
                <a:spcPct val="104000"/>
              </a:lnSpc>
              <a:buNone/>
            </a:pPr>
            <a:r>
              <a:rPr lang="en-US" sz="600" dirty="0">
                <a:solidFill>
                  <a:srgbClr val="0A192F"/>
                </a:solidFill>
                <a:latin typeface="Roboto Mono SemiBold" pitchFamily="34" charset="0"/>
                <a:ea typeface="Roboto Mono SemiBold" pitchFamily="34" charset="-122"/>
                <a:cs typeface="Roboto Mono SemiBold" pitchFamily="34" charset="-120"/>
              </a:rPr>
              <a:t>Georges Sylvestre Emmou</a:t>
            </a:r>
            <a:r>
              <a:rPr lang="en-US" sz="600" dirty="0">
                <a:solidFill>
                  <a:srgbClr val="0A192F"/>
                </a:solidFill>
                <a:latin typeface="Roboto Mono SemiBold" pitchFamily="34" charset="0"/>
                <a:ea typeface="Roboto Mono SemiBold" pitchFamily="34" charset="-122"/>
                <a:cs typeface="Roboto Mono SemiBold" pitchFamily="34" charset="-120"/>
              </a:rPr>
              <a:t>
</a:t>
            </a:r>
            <a:r>
              <a:rPr lang="en-US" sz="600" dirty="0">
                <a:solidFill>
                  <a:srgbClr val="0A192F"/>
                </a:solidFill>
                <a:latin typeface="Roboto Mono SemiBold" pitchFamily="34" charset="0"/>
                <a:ea typeface="Roboto Mono SemiBold" pitchFamily="34" charset="-122"/>
                <a:cs typeface="Roboto Mono SemiBold" pitchFamily="34" charset="-120"/>
              </a:rPr>
              <a:t>Député-Maire de Port-Bouët</a:t>
            </a:r>
            <a:endParaRPr lang="en-US" sz="600" dirty="0"/>
          </a:p>
        </p:txBody>
      </p:sp>
      <p:sp>
        <p:nvSpPr>
          <p:cNvPr id="40" name="Text 34"/>
          <p:cNvSpPr/>
          <p:nvPr/>
        </p:nvSpPr>
        <p:spPr>
          <a:xfrm>
            <a:off x="7058918" y="3645601"/>
            <a:ext cx="969764" cy="100013"/>
          </a:xfrm>
          <a:prstGeom prst="rect">
            <a:avLst/>
          </a:prstGeom>
          <a:noFill/>
          <a:ln/>
        </p:spPr>
        <p:txBody>
          <a:bodyPr wrap="none" lIns="0" tIns="0" rIns="0" bIns="0" rtlCol="0" anchor="t">
            <a:spAutoFit/>
          </a:bodyPr>
          <a:lstStyle/>
          <a:p>
            <a:pPr algn="ctr" indent="0" marL="0">
              <a:buNone/>
            </a:pPr>
            <a:r>
              <a:rPr lang="en-US" sz="550" dirty="0">
                <a:solidFill>
                  <a:srgbClr val="FF6B6B"/>
                </a:solidFill>
                <a:latin typeface="Space Grotesk SemiBold" pitchFamily="34" charset="0"/>
                <a:ea typeface="Space Grotesk SemiBold" pitchFamily="34" charset="-122"/>
                <a:cs typeface="Space Grotesk SemiBold" pitchFamily="34" charset="-120"/>
              </a:rPr>
              <a:t>POSTURES — POLÉMIQUES</a:t>
            </a:r>
            <a:endParaRPr lang="en-US" sz="550" dirty="0"/>
          </a:p>
        </p:txBody>
      </p:sp>
      <p:sp>
        <p:nvSpPr>
          <p:cNvPr id="41" name="Shape 35"/>
          <p:cNvSpPr/>
          <p:nvPr/>
        </p:nvSpPr>
        <p:spPr>
          <a:xfrm>
            <a:off x="7040166" y="3917063"/>
            <a:ext cx="1007269" cy="226814"/>
          </a:xfrm>
          <a:prstGeom prst="rect">
            <a:avLst/>
          </a:prstGeom>
          <a:solidFill>
            <a:srgbClr val="4ECDC4">
              <a:alpha val="20000"/>
            </a:srgbClr>
          </a:solidFill>
          <a:ln/>
        </p:spPr>
      </p:sp>
      <p:sp>
        <p:nvSpPr>
          <p:cNvPr id="42" name="Text 36"/>
          <p:cNvSpPr/>
          <p:nvPr/>
        </p:nvSpPr>
        <p:spPr>
          <a:xfrm>
            <a:off x="7040166" y="3917063"/>
            <a:ext cx="1007269" cy="226814"/>
          </a:xfrm>
          <a:prstGeom prst="rect">
            <a:avLst/>
          </a:prstGeom>
          <a:noFill/>
          <a:ln/>
        </p:spPr>
        <p:txBody>
          <a:bodyPr wrap="none" lIns="102108" tIns="51054" rIns="102108" bIns="51054" rtlCol="0" anchor="t">
            <a:spAutoFit/>
          </a:bodyPr>
          <a:lstStyle/>
          <a:p>
            <a:pPr algn="l" indent="0" marL="0">
              <a:buNone/>
            </a:pPr>
            <a:r>
              <a:rPr lang="en-US" sz="750" dirty="0">
                <a:solidFill>
                  <a:srgbClr val="0A192F"/>
                </a:solidFill>
                <a:latin typeface="Roboto Mono SemiBold" pitchFamily="34" charset="0"/>
                <a:ea typeface="Roboto Mono SemiBold" pitchFamily="34" charset="-122"/>
                <a:cs typeface="Roboto Mono SemiBold" pitchFamily="34" charset="-120"/>
              </a:rPr>
              <a:t>Signé : G. C.</a:t>
            </a:r>
            <a:endParaRPr lang="en-US" sz="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4772025" cy="891490"/>
          </a:xfrm>
          <a:prstGeom prst="rect">
            <a:avLst/>
          </a:prstGeom>
          <a:noFill/>
          <a:ln/>
        </p:spPr>
        <p:txBody>
          <a:bodyPr wrap="square" lIns="0" tIns="0" rIns="0" bIns="0" rtlCol="0" anchor="t">
            <a:spAutoFit/>
          </a:bodyPr>
          <a:lstStyle/>
          <a:p>
            <a:pPr algn="l" indent="0" marL="0">
              <a:lnSpc>
                <a:spcPct val="104000"/>
              </a:lnSpc>
              <a:buNone/>
            </a:pPr>
            <a:r>
              <a:rPr lang="en-US" sz="1600" dirty="0">
                <a:solidFill>
                  <a:srgbClr val="0A192F"/>
                </a:solidFill>
                <a:latin typeface="Roboto Mono SemiBold" pitchFamily="34" charset="0"/>
                <a:ea typeface="Roboto Mono SemiBold" pitchFamily="34" charset="-122"/>
                <a:cs typeface="Roboto Mono SemiBold" pitchFamily="34" charset="-120"/>
              </a:rPr>
              <a:t>Le constat alarmant : 95 % des morts surviennent dans les zones à risques</a:t>
            </a:r>
            <a:endParaRPr lang="en-US" sz="1600" dirty="0"/>
          </a:p>
        </p:txBody>
      </p:sp>
      <p:sp>
        <p:nvSpPr>
          <p:cNvPr id="5" name="Text 1"/>
          <p:cNvSpPr/>
          <p:nvPr/>
        </p:nvSpPr>
        <p:spPr>
          <a:xfrm>
            <a:off x="428625" y="1391552"/>
            <a:ext cx="4772025" cy="182166"/>
          </a:xfrm>
          <a:prstGeom prst="rect">
            <a:avLst/>
          </a:prstGeom>
          <a:noFill/>
          <a:ln/>
        </p:spPr>
        <p:txBody>
          <a:bodyPr wrap="square" lIns="0" tIns="0" rIns="0" bIns="0" rtlCol="0" anchor="t">
            <a:spAutoFit/>
          </a:bodyPr>
          <a:lstStyle/>
          <a:p>
            <a:pPr algn="l" indent="0" marL="0">
              <a:buNone/>
            </a:pPr>
            <a:r>
              <a:rPr lang="en-US" sz="1000" dirty="0">
                <a:solidFill>
                  <a:srgbClr val="FF6B6B"/>
                </a:solidFill>
                <a:latin typeface="Space Grotesk SemiBold" pitchFamily="34" charset="0"/>
                <a:ea typeface="Space Grotesk SemiBold" pitchFamily="34" charset="-122"/>
                <a:cs typeface="Space Grotesk SemiBold" pitchFamily="34" charset="-120"/>
              </a:rPr>
              <a:t>Un cycle infernal de drames que le District veut briser</a:t>
            </a:r>
            <a:endParaRPr lang="en-US" sz="1000" dirty="0"/>
          </a:p>
        </p:txBody>
      </p:sp>
      <p:sp>
        <p:nvSpPr>
          <p:cNvPr id="6" name="Text 2"/>
          <p:cNvSpPr/>
          <p:nvPr/>
        </p:nvSpPr>
        <p:spPr>
          <a:xfrm>
            <a:off x="428625" y="1859468"/>
            <a:ext cx="4772025" cy="1371600"/>
          </a:xfrm>
          <a:prstGeom prst="rect">
            <a:avLst/>
          </a:prstGeom>
          <a:noFill/>
          <a:ln/>
        </p:spPr>
        <p:txBody>
          <a:bodyPr wrap="square" lIns="0" tIns="0" rIns="0" bIns="0" rtlCol="0" anchor="t">
            <a:spAutoFit/>
          </a:bodyPr>
          <a:lstStyle/>
          <a:p>
            <a:pPr algn="l" indent="0" marL="0">
              <a:lnSpc>
                <a:spcPct val="128000"/>
              </a:lnSpc>
              <a:buNone/>
            </a:pPr>
            <a:r>
              <a:rPr lang="en-US" sz="1050" dirty="0">
                <a:solidFill>
                  <a:srgbClr val="172A45"/>
                </a:solidFill>
                <a:latin typeface="Space Grotesk" pitchFamily="34" charset="0"/>
                <a:ea typeface="Space Grotesk" pitchFamily="34" charset="-122"/>
                <a:cs typeface="Space Grotesk" pitchFamily="34" charset="-120"/>
              </a:rPr>
              <a:t>Chaque saison des pluies à Abidjan rime avec des inondations, des éboulements et des pertes en vies humaines. Ces zones sont occupées illégalement pour une large part, car elles ne sont pas aménagées pour accueillir des populations. Les changements climatiques et une urbanisation difficilement maîtrisée aggravent chaque année la situation.</a:t>
            </a:r>
            <a:endParaRPr lang="en-US" sz="1050" dirty="0"/>
          </a:p>
        </p:txBody>
      </p:sp>
      <p:sp>
        <p:nvSpPr>
          <p:cNvPr id="7" name="Shape 3"/>
          <p:cNvSpPr/>
          <p:nvPr/>
        </p:nvSpPr>
        <p:spPr>
          <a:xfrm>
            <a:off x="428625" y="3516818"/>
            <a:ext cx="4772025" cy="1069777"/>
          </a:xfrm>
          <a:prstGeom prst="rect">
            <a:avLst/>
          </a:prstGeom>
          <a:solidFill>
            <a:srgbClr val="FF6B6B">
              <a:alpha val="5000"/>
            </a:srgbClr>
          </a:solidFill>
          <a:ln/>
        </p:spPr>
      </p:sp>
      <p:sp>
        <p:nvSpPr>
          <p:cNvPr id="8" name="Shape 4"/>
          <p:cNvSpPr/>
          <p:nvPr/>
        </p:nvSpPr>
        <p:spPr>
          <a:xfrm>
            <a:off x="428625" y="3516818"/>
            <a:ext cx="28575" cy="1069777"/>
          </a:xfrm>
          <a:prstGeom prst="rect">
            <a:avLst/>
          </a:prstGeom>
          <a:solidFill>
            <a:srgbClr val="FF6B6B"/>
          </a:solidFill>
          <a:ln/>
        </p:spPr>
      </p:sp>
      <p:sp>
        <p:nvSpPr>
          <p:cNvPr id="9" name="Text 5"/>
          <p:cNvSpPr/>
          <p:nvPr/>
        </p:nvSpPr>
        <p:spPr>
          <a:xfrm>
            <a:off x="571500" y="3602543"/>
            <a:ext cx="4486275" cy="680442"/>
          </a:xfrm>
          <a:prstGeom prst="rect">
            <a:avLst/>
          </a:prstGeom>
          <a:noFill/>
          <a:ln/>
        </p:spPr>
        <p:txBody>
          <a:bodyPr wrap="square" lIns="0" tIns="0" rIns="0" bIns="0" rtlCol="0" anchor="t">
            <a:spAutoFit/>
          </a:bodyPr>
          <a:lstStyle/>
          <a:p>
            <a:pPr algn="l" indent="0" marL="0">
              <a:buNone/>
            </a:pPr>
            <a:r>
              <a:rPr lang="en-US" sz="1200" dirty="0">
                <a:solidFill>
                  <a:srgbClr val="0A192F"/>
                </a:solidFill>
                <a:latin typeface="Roboto Mono SemiBold" pitchFamily="34" charset="0"/>
                <a:ea typeface="Roboto Mono SemiBold" pitchFamily="34" charset="-122"/>
                <a:cs typeface="Roboto Mono SemiBold" pitchFamily="34" charset="-120"/>
              </a:rPr>
              <a:t>« 95 % des morts et des drames en saison des pluies surviennent dans les 54 zones à déguerpir. »</a:t>
            </a:r>
            <a:endParaRPr lang="en-US" sz="1200" dirty="0"/>
          </a:p>
        </p:txBody>
      </p:sp>
      <p:sp>
        <p:nvSpPr>
          <p:cNvPr id="10" name="Text 6"/>
          <p:cNvSpPr/>
          <p:nvPr/>
        </p:nvSpPr>
        <p:spPr>
          <a:xfrm>
            <a:off x="571500" y="4354423"/>
            <a:ext cx="4486275" cy="146447"/>
          </a:xfrm>
          <a:prstGeom prst="rect">
            <a:avLst/>
          </a:prstGeom>
          <a:noFill/>
          <a:ln/>
        </p:spPr>
        <p:txBody>
          <a:bodyPr wrap="square" lIns="0" tIns="0" rIns="0" bIns="0" rtlCol="0" anchor="t">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 Ministre Bouaké Fofana (MINHAS, 27 mai 2022)</a:t>
            </a:r>
            <a:endParaRPr lang="en-US" sz="800" dirty="0"/>
          </a:p>
        </p:txBody>
      </p:sp>
      <p:sp>
        <p:nvSpPr>
          <p:cNvPr id="11" name="Text 7"/>
          <p:cNvSpPr/>
          <p:nvPr/>
        </p:nvSpPr>
        <p:spPr>
          <a:xfrm>
            <a:off x="428625" y="4730948"/>
            <a:ext cx="3348633" cy="126802"/>
          </a:xfrm>
          <a:prstGeom prst="rect">
            <a:avLst/>
          </a:prstGeom>
          <a:noFill/>
          <a:ln/>
        </p:spPr>
        <p:txBody>
          <a:bodyPr wrap="square" lIns="0" tIns="0" rIns="0" bIns="0" rtlCol="0" anchor="t">
            <a:spAutoFit/>
          </a:bodyPr>
          <a:lstStyle/>
          <a:p>
            <a:pPr algn="l" indent="0" marL="0">
              <a:buNone/>
            </a:pPr>
            <a:r>
              <a:rPr lang="en-US" sz="750" dirty="0">
                <a:solidFill>
                  <a:srgbClr val="172A45">
                    <a:alpha val="60000"/>
                  </a:srgbClr>
                </a:solidFill>
                <a:latin typeface="Space Grotesk" pitchFamily="34" charset="0"/>
                <a:ea typeface="Space Grotesk" pitchFamily="34" charset="-122"/>
                <a:cs typeface="Space Grotesk" pitchFamily="34" charset="-120"/>
              </a:rPr>
              <a:t>Source : Fraternité Matin, 28/05/2022 — salubrite.gouv.ci, 30/05/2022</a:t>
            </a:r>
            <a:endParaRPr lang="en-US" sz="750" dirty="0"/>
          </a:p>
        </p:txBody>
      </p:sp>
      <p:sp>
        <p:nvSpPr>
          <p:cNvPr id="12" name="Shape 8"/>
          <p:cNvSpPr/>
          <p:nvPr/>
        </p:nvSpPr>
        <p:spPr>
          <a:xfrm>
            <a:off x="5486400" y="0"/>
            <a:ext cx="3657600" cy="5143500"/>
          </a:xfrm>
          <a:prstGeom prst="rect">
            <a:avLst/>
          </a:prstGeom>
          <a:solidFill>
            <a:srgbClr val="4ECDC4">
              <a:alpha val="5000"/>
            </a:srgbClr>
          </a:solidFill>
          <a:ln/>
        </p:spPr>
      </p:sp>
      <p:sp>
        <p:nvSpPr>
          <p:cNvPr id="13" name="Shape 9"/>
          <p:cNvSpPr/>
          <p:nvPr/>
        </p:nvSpPr>
        <p:spPr>
          <a:xfrm>
            <a:off x="5486400" y="0"/>
            <a:ext cx="7144" cy="5143500"/>
          </a:xfrm>
          <a:prstGeom prst="rect">
            <a:avLst/>
          </a:prstGeom>
          <a:solidFill>
            <a:srgbClr val="E7E8EA"/>
          </a:solidFill>
          <a:ln/>
        </p:spPr>
      </p:sp>
      <p:sp>
        <p:nvSpPr>
          <p:cNvPr id="14" name="Text 10"/>
          <p:cNvSpPr/>
          <p:nvPr/>
        </p:nvSpPr>
        <p:spPr>
          <a:xfrm>
            <a:off x="6543675" y="2006501"/>
            <a:ext cx="1543050" cy="1130498"/>
          </a:xfrm>
          <a:prstGeom prst="rect">
            <a:avLst/>
          </a:prstGeom>
          <a:noFill/>
          <a:ln/>
        </p:spPr>
        <p:txBody>
          <a:bodyPr wrap="square" lIns="0" tIns="0" rIns="0" bIns="0" rtlCol="0" anchor="t">
            <a:spAutoFit/>
          </a:bodyPr>
          <a:lstStyle/>
          <a:p>
            <a:pPr algn="l" indent="0" marL="0">
              <a:buNone/>
            </a:pPr>
            <a:r>
              <a:rPr lang="en-US" sz="6200" dirty="0">
                <a:solidFill>
                  <a:srgbClr val="0A192F">
                    <a:alpha val="5000"/>
                  </a:srgbClr>
                </a:solidFill>
                <a:latin typeface="Roboto Mono SemiBold" pitchFamily="34" charset="0"/>
                <a:ea typeface="Roboto Mono SemiBold" pitchFamily="34" charset="-122"/>
                <a:cs typeface="Roboto Mono SemiBold" pitchFamily="34" charset="-120"/>
              </a:rPr>
              <a:t>95%</a:t>
            </a:r>
            <a:endParaRPr lang="en-US" sz="6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285750" y="428625"/>
            <a:ext cx="4914900" cy="891490"/>
          </a:xfrm>
          <a:prstGeom prst="rect">
            <a:avLst/>
          </a:prstGeom>
          <a:noFill/>
          <a:ln/>
        </p:spPr>
        <p:txBody>
          <a:bodyPr wrap="square" lIns="0" tIns="0" rIns="0" bIns="0" rtlCol="0" anchor="t">
            <a:spAutoFit/>
          </a:bodyPr>
          <a:lstStyle/>
          <a:p>
            <a:pPr algn="l" indent="0" marL="0">
              <a:lnSpc>
                <a:spcPct val="104000"/>
              </a:lnSpc>
              <a:buNone/>
            </a:pPr>
            <a:r>
              <a:rPr lang="en-US" sz="1600" dirty="0">
                <a:solidFill>
                  <a:srgbClr val="0A192F"/>
                </a:solidFill>
                <a:latin typeface="Roboto Mono SemiBold" pitchFamily="34" charset="0"/>
                <a:ea typeface="Roboto Mono SemiBold" pitchFamily="34" charset="-122"/>
                <a:cs typeface="Roboto Mono SemiBold" pitchFamily="34" charset="-120"/>
              </a:rPr>
              <a:t>2022 : L'opération « Pour sauver ma vie, je quitte les zones à risques »</a:t>
            </a:r>
            <a:endParaRPr lang="en-US" sz="1600" dirty="0"/>
          </a:p>
        </p:txBody>
      </p:sp>
      <p:sp>
        <p:nvSpPr>
          <p:cNvPr id="5" name="Text 1"/>
          <p:cNvSpPr/>
          <p:nvPr/>
        </p:nvSpPr>
        <p:spPr>
          <a:xfrm>
            <a:off x="285750" y="1391552"/>
            <a:ext cx="4914900" cy="182166"/>
          </a:xfrm>
          <a:prstGeom prst="rect">
            <a:avLst/>
          </a:prstGeom>
          <a:noFill/>
          <a:ln/>
        </p:spPr>
        <p:txBody>
          <a:bodyPr wrap="square" lIns="0" tIns="0" rIns="0" bIns="0" rtlCol="0" anchor="t">
            <a:spAutoFit/>
          </a:bodyPr>
          <a:lstStyle/>
          <a:p>
            <a:pPr algn="l" indent="0" marL="0">
              <a:buNone/>
            </a:pPr>
            <a:r>
              <a:rPr lang="en-US" sz="1000" dirty="0">
                <a:solidFill>
                  <a:srgbClr val="4ECDC4"/>
                </a:solidFill>
                <a:latin typeface="Space Grotesk SemiBold" pitchFamily="34" charset="0"/>
                <a:ea typeface="Space Grotesk SemiBold" pitchFamily="34" charset="-122"/>
                <a:cs typeface="Space Grotesk SemiBold" pitchFamily="34" charset="-120"/>
              </a:rPr>
              <a:t>Une décision interministérielle concertée, préparée et documentée</a:t>
            </a:r>
            <a:endParaRPr lang="en-US" sz="1000" dirty="0"/>
          </a:p>
        </p:txBody>
      </p:sp>
      <p:sp>
        <p:nvSpPr>
          <p:cNvPr id="6" name="Text 2"/>
          <p:cNvSpPr/>
          <p:nvPr/>
        </p:nvSpPr>
        <p:spPr>
          <a:xfrm>
            <a:off x="285750" y="1716593"/>
            <a:ext cx="4914900" cy="685800"/>
          </a:xfrm>
          <a:prstGeom prst="rect">
            <a:avLst/>
          </a:prstGeom>
          <a:noFill/>
          <a:ln/>
        </p:spPr>
        <p:txBody>
          <a:bodyPr wrap="square" lIns="0" tIns="0" rIns="0" bIns="0" rtlCol="0" anchor="t">
            <a:spAutoFit/>
          </a:bodyPr>
          <a:lstStyle/>
          <a:p>
            <a:pPr algn="l" indent="0" marL="0">
              <a:lnSpc>
                <a:spcPct val="128000"/>
              </a:lnSpc>
              <a:buNone/>
            </a:pPr>
            <a:r>
              <a:rPr lang="en-US" sz="1050" dirty="0">
                <a:solidFill>
                  <a:srgbClr val="172A45"/>
                </a:solidFill>
                <a:latin typeface="Space Grotesk" pitchFamily="34" charset="0"/>
                <a:ea typeface="Space Grotesk" pitchFamily="34" charset="-122"/>
                <a:cs typeface="Space Grotesk" pitchFamily="34" charset="-120"/>
              </a:rPr>
              <a:t>Le 27 mai 2022, à l'auditorium de la Primature au Plateau, le ministre de l'Hydraulique, de l'Assainissement et de la Salubrité (MINHAS), Bouaké Fofana, lance officiellement l'opération.</a:t>
            </a:r>
            <a:endParaRPr lang="en-US" sz="1050" dirty="0"/>
          </a:p>
        </p:txBody>
      </p:sp>
      <p:sp>
        <p:nvSpPr>
          <p:cNvPr id="7" name="Text 3"/>
          <p:cNvSpPr/>
          <p:nvPr/>
        </p:nvSpPr>
        <p:spPr>
          <a:xfrm>
            <a:off x="292894" y="2480974"/>
            <a:ext cx="1960234" cy="242888"/>
          </a:xfrm>
          <a:prstGeom prst="rect">
            <a:avLst/>
          </a:prstGeom>
          <a:noFill/>
          <a:ln/>
        </p:spPr>
        <p:txBody>
          <a:bodyPr wrap="square" lIns="85090" tIns="51054" rIns="85090" bIns="51054" rtlCol="0" anchor="ctr">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Date de lancement officiel</a:t>
            </a:r>
            <a:endParaRPr lang="en-US" sz="800" dirty="0"/>
          </a:p>
        </p:txBody>
      </p:sp>
      <p:sp>
        <p:nvSpPr>
          <p:cNvPr id="8" name="Text 4"/>
          <p:cNvSpPr/>
          <p:nvPr/>
        </p:nvSpPr>
        <p:spPr>
          <a:xfrm>
            <a:off x="2253128" y="2480974"/>
            <a:ext cx="2940379" cy="242888"/>
          </a:xfrm>
          <a:prstGeom prst="rect">
            <a:avLst/>
          </a:prstGeom>
          <a:noFill/>
          <a:ln/>
        </p:spPr>
        <p:txBody>
          <a:bodyPr wrap="square" lIns="85090" tIns="51054" rIns="85090" bIns="51054"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27 mai 2022</a:t>
            </a:r>
            <a:endParaRPr lang="en-US" sz="850" dirty="0"/>
          </a:p>
        </p:txBody>
      </p:sp>
      <p:sp>
        <p:nvSpPr>
          <p:cNvPr id="9" name="Text 5"/>
          <p:cNvSpPr/>
          <p:nvPr/>
        </p:nvSpPr>
        <p:spPr>
          <a:xfrm>
            <a:off x="292894" y="2723862"/>
            <a:ext cx="1960234" cy="385763"/>
          </a:xfrm>
          <a:prstGeom prst="rect">
            <a:avLst/>
          </a:prstGeom>
          <a:noFill/>
          <a:ln/>
        </p:spPr>
        <p:txBody>
          <a:bodyPr wrap="square" lIns="85090" tIns="51054" rIns="85090" bIns="51054" rtlCol="0" anchor="ctr">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Date de démarrage des opérations</a:t>
            </a:r>
            <a:endParaRPr lang="en-US" sz="800" dirty="0"/>
          </a:p>
        </p:txBody>
      </p:sp>
      <p:sp>
        <p:nvSpPr>
          <p:cNvPr id="10" name="Text 6"/>
          <p:cNvSpPr/>
          <p:nvPr/>
        </p:nvSpPr>
        <p:spPr>
          <a:xfrm>
            <a:off x="2253128" y="2723862"/>
            <a:ext cx="2940379" cy="385763"/>
          </a:xfrm>
          <a:prstGeom prst="rect">
            <a:avLst/>
          </a:prstGeom>
          <a:noFill/>
          <a:ln/>
        </p:spPr>
        <p:txBody>
          <a:bodyPr wrap="square" lIns="85090" tIns="51054" rIns="85090" bIns="51054"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5 juin 2022 (simultané)</a:t>
            </a:r>
            <a:endParaRPr lang="en-US" sz="850" dirty="0"/>
          </a:p>
        </p:txBody>
      </p:sp>
      <p:sp>
        <p:nvSpPr>
          <p:cNvPr id="11" name="Text 7"/>
          <p:cNvSpPr/>
          <p:nvPr/>
        </p:nvSpPr>
        <p:spPr>
          <a:xfrm>
            <a:off x="292894" y="3109624"/>
            <a:ext cx="1960234" cy="239316"/>
          </a:xfrm>
          <a:prstGeom prst="rect">
            <a:avLst/>
          </a:prstGeom>
          <a:noFill/>
          <a:ln/>
        </p:spPr>
        <p:txBody>
          <a:bodyPr wrap="square" lIns="85090" tIns="51054" rIns="85090" bIns="51054" rtlCol="0" anchor="ctr">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Nombre de sites identifiés</a:t>
            </a:r>
            <a:endParaRPr lang="en-US" sz="800" dirty="0"/>
          </a:p>
        </p:txBody>
      </p:sp>
      <p:sp>
        <p:nvSpPr>
          <p:cNvPr id="12" name="Text 8"/>
          <p:cNvSpPr/>
          <p:nvPr/>
        </p:nvSpPr>
        <p:spPr>
          <a:xfrm>
            <a:off x="2253128" y="3109624"/>
            <a:ext cx="2940379" cy="239316"/>
          </a:xfrm>
          <a:prstGeom prst="rect">
            <a:avLst/>
          </a:prstGeom>
          <a:noFill/>
          <a:ln/>
        </p:spPr>
        <p:txBody>
          <a:bodyPr wrap="square" lIns="85090" tIns="51054" rIns="85090" bIns="51054"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54 sites (certaines sources indiquent 55)</a:t>
            </a:r>
            <a:endParaRPr lang="en-US" sz="850" dirty="0"/>
          </a:p>
        </p:txBody>
      </p:sp>
      <p:sp>
        <p:nvSpPr>
          <p:cNvPr id="13" name="Text 9"/>
          <p:cNvSpPr/>
          <p:nvPr/>
        </p:nvSpPr>
        <p:spPr>
          <a:xfrm>
            <a:off x="292894" y="3348940"/>
            <a:ext cx="1960234" cy="239316"/>
          </a:xfrm>
          <a:prstGeom prst="rect">
            <a:avLst/>
          </a:prstGeom>
          <a:noFill/>
          <a:ln/>
        </p:spPr>
        <p:txBody>
          <a:bodyPr wrap="square" lIns="85090" tIns="51054" rIns="85090" bIns="51054" rtlCol="0" anchor="ctr">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Communes concernées</a:t>
            </a:r>
            <a:endParaRPr lang="en-US" sz="800" dirty="0"/>
          </a:p>
        </p:txBody>
      </p:sp>
      <p:sp>
        <p:nvSpPr>
          <p:cNvPr id="14" name="Text 10"/>
          <p:cNvSpPr/>
          <p:nvPr/>
        </p:nvSpPr>
        <p:spPr>
          <a:xfrm>
            <a:off x="2253128" y="3348940"/>
            <a:ext cx="2940379" cy="239316"/>
          </a:xfrm>
          <a:prstGeom prst="rect">
            <a:avLst/>
          </a:prstGeom>
          <a:noFill/>
          <a:ln/>
        </p:spPr>
        <p:txBody>
          <a:bodyPr wrap="square" lIns="85090" tIns="51054" rIns="85090" bIns="51054"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8 communes du District d'Abidjan</a:t>
            </a:r>
            <a:endParaRPr lang="en-US" sz="850" dirty="0"/>
          </a:p>
        </p:txBody>
      </p:sp>
      <p:sp>
        <p:nvSpPr>
          <p:cNvPr id="15" name="Text 11"/>
          <p:cNvSpPr/>
          <p:nvPr/>
        </p:nvSpPr>
        <p:spPr>
          <a:xfrm>
            <a:off x="292894" y="3588255"/>
            <a:ext cx="1960234" cy="239316"/>
          </a:xfrm>
          <a:prstGeom prst="rect">
            <a:avLst/>
          </a:prstGeom>
          <a:noFill/>
          <a:ln/>
        </p:spPr>
        <p:txBody>
          <a:bodyPr wrap="square" lIns="85090" tIns="51054" rIns="85090" bIns="51054" rtlCol="0" anchor="ctr">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Ménages touchés</a:t>
            </a:r>
            <a:endParaRPr lang="en-US" sz="800" dirty="0"/>
          </a:p>
        </p:txBody>
      </p:sp>
      <p:sp>
        <p:nvSpPr>
          <p:cNvPr id="16" name="Text 12"/>
          <p:cNvSpPr/>
          <p:nvPr/>
        </p:nvSpPr>
        <p:spPr>
          <a:xfrm>
            <a:off x="2253128" y="3588255"/>
            <a:ext cx="2940379" cy="239316"/>
          </a:xfrm>
          <a:prstGeom prst="rect">
            <a:avLst/>
          </a:prstGeom>
          <a:noFill/>
          <a:ln/>
        </p:spPr>
        <p:txBody>
          <a:bodyPr wrap="square" lIns="85090" tIns="51054" rIns="85090" bIns="51054"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4 000 ménages</a:t>
            </a:r>
            <a:endParaRPr lang="en-US" sz="850" dirty="0"/>
          </a:p>
        </p:txBody>
      </p:sp>
      <p:sp>
        <p:nvSpPr>
          <p:cNvPr id="17" name="Text 13"/>
          <p:cNvSpPr/>
          <p:nvPr/>
        </p:nvSpPr>
        <p:spPr>
          <a:xfrm>
            <a:off x="292894" y="3827571"/>
            <a:ext cx="1960234" cy="239316"/>
          </a:xfrm>
          <a:prstGeom prst="rect">
            <a:avLst/>
          </a:prstGeom>
          <a:noFill/>
          <a:ln/>
        </p:spPr>
        <p:txBody>
          <a:bodyPr wrap="square" lIns="85090" tIns="51054" rIns="85090" bIns="51054" rtlCol="0" anchor="ctr">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Personnes impactées</a:t>
            </a:r>
            <a:endParaRPr lang="en-US" sz="800" dirty="0"/>
          </a:p>
        </p:txBody>
      </p:sp>
      <p:sp>
        <p:nvSpPr>
          <p:cNvPr id="18" name="Text 14"/>
          <p:cNvSpPr/>
          <p:nvPr/>
        </p:nvSpPr>
        <p:spPr>
          <a:xfrm>
            <a:off x="2253128" y="3827571"/>
            <a:ext cx="2940379" cy="239316"/>
          </a:xfrm>
          <a:prstGeom prst="rect">
            <a:avLst/>
          </a:prstGeom>
          <a:noFill/>
          <a:ln/>
        </p:spPr>
        <p:txBody>
          <a:bodyPr wrap="square" lIns="85090" tIns="51054" rIns="85090" bIns="51054"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~25 000 personnes</a:t>
            </a:r>
            <a:endParaRPr lang="en-US" sz="850" dirty="0"/>
          </a:p>
        </p:txBody>
      </p:sp>
      <p:sp>
        <p:nvSpPr>
          <p:cNvPr id="19" name="Text 15"/>
          <p:cNvSpPr/>
          <p:nvPr/>
        </p:nvSpPr>
        <p:spPr>
          <a:xfrm>
            <a:off x="292894" y="4066887"/>
            <a:ext cx="1960234" cy="239316"/>
          </a:xfrm>
          <a:prstGeom prst="rect">
            <a:avLst/>
          </a:prstGeom>
          <a:noFill/>
          <a:ln/>
        </p:spPr>
        <p:txBody>
          <a:bodyPr wrap="square" lIns="85090" tIns="51054" rIns="85090" bIns="51054" rtlCol="0" anchor="ctr">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Coût global de l'opération</a:t>
            </a:r>
            <a:endParaRPr lang="en-US" sz="800" dirty="0"/>
          </a:p>
        </p:txBody>
      </p:sp>
      <p:sp>
        <p:nvSpPr>
          <p:cNvPr id="20" name="Text 16"/>
          <p:cNvSpPr/>
          <p:nvPr/>
        </p:nvSpPr>
        <p:spPr>
          <a:xfrm>
            <a:off x="2253128" y="4066887"/>
            <a:ext cx="2940379" cy="239316"/>
          </a:xfrm>
          <a:prstGeom prst="rect">
            <a:avLst/>
          </a:prstGeom>
          <a:noFill/>
          <a:ln/>
        </p:spPr>
        <p:txBody>
          <a:bodyPr wrap="square" lIns="85090" tIns="51054" rIns="85090" bIns="51054"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2,5 milliards de FCFA</a:t>
            </a:r>
            <a:endParaRPr lang="en-US" sz="850" dirty="0"/>
          </a:p>
        </p:txBody>
      </p:sp>
      <p:sp>
        <p:nvSpPr>
          <p:cNvPr id="21" name="Text 17"/>
          <p:cNvSpPr/>
          <p:nvPr/>
        </p:nvSpPr>
        <p:spPr>
          <a:xfrm>
            <a:off x="292894" y="4306202"/>
            <a:ext cx="1960234" cy="242888"/>
          </a:xfrm>
          <a:prstGeom prst="rect">
            <a:avLst/>
          </a:prstGeom>
          <a:noFill/>
          <a:ln/>
        </p:spPr>
        <p:txBody>
          <a:bodyPr wrap="square" lIns="85090" tIns="51054" rIns="85090" bIns="51054" rtlCol="0" anchor="ctr">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Durée prévue</a:t>
            </a:r>
            <a:endParaRPr lang="en-US" sz="800" dirty="0"/>
          </a:p>
        </p:txBody>
      </p:sp>
      <p:sp>
        <p:nvSpPr>
          <p:cNvPr id="22" name="Text 18"/>
          <p:cNvSpPr/>
          <p:nvPr/>
        </p:nvSpPr>
        <p:spPr>
          <a:xfrm>
            <a:off x="2253128" y="4306202"/>
            <a:ext cx="2940379" cy="242888"/>
          </a:xfrm>
          <a:prstGeom prst="rect">
            <a:avLst/>
          </a:prstGeom>
          <a:noFill/>
          <a:ln/>
        </p:spPr>
        <p:txBody>
          <a:bodyPr wrap="square" lIns="85090" tIns="51054" rIns="85090" bIns="51054" rtlCol="0" anchor="ctr">
            <a:spAutoFit/>
          </a:bodyPr>
          <a:lstStyle/>
          <a:p>
            <a:pPr algn="l" indent="0" marL="0">
              <a:buNone/>
            </a:pPr>
            <a:r>
              <a:rPr lang="en-US" sz="850" dirty="0">
                <a:solidFill>
                  <a:srgbClr val="172A45"/>
                </a:solidFill>
                <a:latin typeface="Space Grotesk" pitchFamily="34" charset="0"/>
                <a:ea typeface="Space Grotesk" pitchFamily="34" charset="-122"/>
                <a:cs typeface="Space Grotesk" pitchFamily="34" charset="-120"/>
              </a:rPr>
              <a:t>Tout le 2e semestre 2022</a:t>
            </a:r>
            <a:endParaRPr lang="en-US" sz="850" dirty="0"/>
          </a:p>
        </p:txBody>
      </p:sp>
      <p:sp>
        <p:nvSpPr>
          <p:cNvPr id="23" name="Shape 19"/>
          <p:cNvSpPr/>
          <p:nvPr/>
        </p:nvSpPr>
        <p:spPr>
          <a:xfrm>
            <a:off x="5486400" y="0"/>
            <a:ext cx="3657600" cy="5143500"/>
          </a:xfrm>
          <a:prstGeom prst="rect">
            <a:avLst/>
          </a:prstGeom>
          <a:solidFill>
            <a:srgbClr val="FF6B6B">
              <a:alpha val="5000"/>
            </a:srgbClr>
          </a:solidFill>
          <a:ln/>
        </p:spPr>
      </p:sp>
      <p:sp>
        <p:nvSpPr>
          <p:cNvPr id="24" name="Shape 20"/>
          <p:cNvSpPr/>
          <p:nvPr/>
        </p:nvSpPr>
        <p:spPr>
          <a:xfrm>
            <a:off x="5486400" y="0"/>
            <a:ext cx="7144" cy="5143500"/>
          </a:xfrm>
          <a:prstGeom prst="rect">
            <a:avLst/>
          </a:prstGeom>
          <a:solidFill>
            <a:srgbClr val="E7E8EA"/>
          </a:solidFill>
          <a:ln/>
        </p:spPr>
      </p:sp>
      <p:sp>
        <p:nvSpPr>
          <p:cNvPr id="25" name="Text 21"/>
          <p:cNvSpPr/>
          <p:nvPr/>
        </p:nvSpPr>
        <p:spPr>
          <a:xfrm>
            <a:off x="5486400" y="4604147"/>
            <a:ext cx="3371850" cy="253603"/>
          </a:xfrm>
          <a:prstGeom prst="rect">
            <a:avLst/>
          </a:prstGeom>
          <a:noFill/>
          <a:ln/>
        </p:spPr>
        <p:txBody>
          <a:bodyPr wrap="square" lIns="0" tIns="0" rIns="0" bIns="0" rtlCol="0" anchor="t">
            <a:spAutoFit/>
          </a:bodyPr>
          <a:lstStyle/>
          <a:p>
            <a:pPr algn="l" indent="0" marL="0">
              <a:buNone/>
            </a:pPr>
            <a:r>
              <a:rPr lang="en-US" sz="750" dirty="0">
                <a:solidFill>
                  <a:srgbClr val="172A45">
                    <a:alpha val="60000"/>
                  </a:srgbClr>
                </a:solidFill>
                <a:latin typeface="Space Grotesk" pitchFamily="34" charset="0"/>
                <a:ea typeface="Space Grotesk" pitchFamily="34" charset="-122"/>
                <a:cs typeface="Space Grotesk" pitchFamily="34" charset="-120"/>
              </a:rPr>
              <a:t>Source : MINHAS (salubrite.gouv.ci), Fraternité Matin 28/05/2022, District Autonome d'Abidjan (AIP, 09/06/2022)</a:t>
            </a:r>
            <a:endParaRPr lang="en-US" sz="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357188"/>
            <a:ext cx="5229225" cy="520043"/>
          </a:xfrm>
          <a:prstGeom prst="rect">
            <a:avLst/>
          </a:prstGeom>
          <a:noFill/>
          <a:ln/>
        </p:spPr>
        <p:txBody>
          <a:bodyPr wrap="square" lIns="0" tIns="0" rIns="0" bIns="0" rtlCol="0" anchor="t">
            <a:spAutoFit/>
          </a:bodyPr>
          <a:lstStyle/>
          <a:p>
            <a:pPr algn="l" indent="0" marL="0">
              <a:lnSpc>
                <a:spcPct val="104000"/>
              </a:lnSpc>
              <a:buNone/>
            </a:pPr>
            <a:r>
              <a:rPr lang="en-US" sz="1400" dirty="0">
                <a:solidFill>
                  <a:srgbClr val="0A192F"/>
                </a:solidFill>
                <a:latin typeface="Roboto Mono SemiBold" pitchFamily="34" charset="0"/>
                <a:ea typeface="Roboto Mono SemiBold" pitchFamily="34" charset="-122"/>
                <a:cs typeface="Roboto Mono SemiBold" pitchFamily="34" charset="-120"/>
              </a:rPr>
              <a:t>Les 54 sites identifiés : toutes les communes concernées, Port-Bouët inclus</a:t>
            </a:r>
            <a:endParaRPr lang="en-US" sz="1400" dirty="0"/>
          </a:p>
        </p:txBody>
      </p:sp>
      <p:sp>
        <p:nvSpPr>
          <p:cNvPr id="5" name="Text 1"/>
          <p:cNvSpPr/>
          <p:nvPr/>
        </p:nvSpPr>
        <p:spPr>
          <a:xfrm>
            <a:off x="428625" y="948668"/>
            <a:ext cx="5229225" cy="328613"/>
          </a:xfrm>
          <a:prstGeom prst="rect">
            <a:avLst/>
          </a:prstGeom>
          <a:noFill/>
          <a:ln/>
        </p:spPr>
        <p:txBody>
          <a:bodyPr wrap="square" lIns="0" tIns="0" rIns="0" bIns="0" rtlCol="0" anchor="t">
            <a:spAutoFit/>
          </a:bodyPr>
          <a:lstStyle/>
          <a:p>
            <a:pPr algn="l" indent="0" marL="0">
              <a:buNone/>
            </a:pPr>
            <a:r>
              <a:rPr lang="en-US" sz="900" dirty="0">
                <a:solidFill>
                  <a:srgbClr val="FF6B6B"/>
                </a:solidFill>
                <a:latin typeface="Space Grotesk SemiBold" pitchFamily="34" charset="0"/>
                <a:ea typeface="Space Grotesk SemiBold" pitchFamily="34" charset="-122"/>
                <a:cs typeface="Space Grotesk SemiBold" pitchFamily="34" charset="-120"/>
              </a:rPr>
              <a:t>Une cartographie officielle établie par des experts — aucune commune n'est épargnée</a:t>
            </a:r>
            <a:endParaRPr lang="en-US" sz="900" dirty="0"/>
          </a:p>
        </p:txBody>
      </p:sp>
      <p:sp>
        <p:nvSpPr>
          <p:cNvPr id="6" name="Text 2"/>
          <p:cNvSpPr/>
          <p:nvPr/>
        </p:nvSpPr>
        <p:spPr>
          <a:xfrm>
            <a:off x="428625" y="1527311"/>
            <a:ext cx="5229225" cy="342900"/>
          </a:xfrm>
          <a:prstGeom prst="rect">
            <a:avLst/>
          </a:prstGeom>
          <a:noFill/>
          <a:ln/>
        </p:spPr>
        <p:txBody>
          <a:bodyPr wrap="square" lIns="0"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Les zones à risques ont été identifiées par le MINHAS en collaboration avec : l'ONAD, l'ONPC, le BNETD, le GSPM et la SODEXAM.</a:t>
            </a:r>
            <a:endParaRPr lang="en-US" sz="850" dirty="0"/>
          </a:p>
        </p:txBody>
      </p:sp>
      <p:sp>
        <p:nvSpPr>
          <p:cNvPr id="7" name="Shape 3"/>
          <p:cNvSpPr/>
          <p:nvPr/>
        </p:nvSpPr>
        <p:spPr>
          <a:xfrm>
            <a:off x="428625" y="1977368"/>
            <a:ext cx="5229225" cy="1821656"/>
          </a:xfrm>
          <a:prstGeom prst="rect">
            <a:avLst/>
          </a:prstGeom>
          <a:solidFill>
            <a:srgbClr val="FFFFFF"/>
          </a:solidFill>
          <a:ln w="18288">
            <a:solidFill>
              <a:srgbClr val="0A192F"/>
            </a:solidFill>
            <a:prstDash val="solid"/>
          </a:ln>
        </p:spPr>
      </p:sp>
      <p:sp>
        <p:nvSpPr>
          <p:cNvPr id="8" name="Shape 4"/>
          <p:cNvSpPr/>
          <p:nvPr/>
        </p:nvSpPr>
        <p:spPr>
          <a:xfrm>
            <a:off x="432197" y="1980940"/>
            <a:ext cx="1305520" cy="225028"/>
          </a:xfrm>
          <a:prstGeom prst="rect">
            <a:avLst/>
          </a:prstGeom>
          <a:solidFill>
            <a:srgbClr val="0A192F">
              <a:alpha val="2000"/>
            </a:srgbClr>
          </a:solidFill>
          <a:ln w="9144">
            <a:solidFill>
              <a:srgbClr val="0A192F">
                <a:alpha val="20000"/>
              </a:srgbClr>
            </a:solidFill>
            <a:prstDash val="solid"/>
          </a:ln>
        </p:spPr>
      </p:sp>
      <p:sp>
        <p:nvSpPr>
          <p:cNvPr id="9" name="Text 5"/>
          <p:cNvSpPr/>
          <p:nvPr/>
        </p:nvSpPr>
        <p:spPr>
          <a:xfrm>
            <a:off x="432197" y="1980940"/>
            <a:ext cx="1305520" cy="225028"/>
          </a:xfrm>
          <a:prstGeom prst="rect">
            <a:avLst/>
          </a:prstGeom>
          <a:noFill/>
          <a:ln/>
        </p:spPr>
        <p:txBody>
          <a:bodyPr wrap="square" lIns="85090" tIns="51054" rIns="85090" bIns="51054" rtlCol="0" anchor="ctr">
            <a:spAutoFit/>
          </a:bodyPr>
          <a:lstStyle/>
          <a:p>
            <a:pPr algn="l" indent="0" marL="0">
              <a:buNone/>
            </a:pPr>
            <a:r>
              <a:rPr lang="en-US" sz="700" dirty="0">
                <a:solidFill>
                  <a:srgbClr val="0A192F"/>
                </a:solidFill>
                <a:latin typeface="Roboto Mono SemiBold" pitchFamily="34" charset="0"/>
                <a:ea typeface="Roboto Mono SemiBold" pitchFamily="34" charset="-122"/>
                <a:cs typeface="Roboto Mono SemiBold" pitchFamily="34" charset="-120"/>
              </a:rPr>
              <a:t>Adjamé</a:t>
            </a:r>
            <a:endParaRPr lang="en-US" sz="700" dirty="0"/>
          </a:p>
        </p:txBody>
      </p:sp>
      <p:sp>
        <p:nvSpPr>
          <p:cNvPr id="10" name="Text 6"/>
          <p:cNvSpPr/>
          <p:nvPr/>
        </p:nvSpPr>
        <p:spPr>
          <a:xfrm>
            <a:off x="1737717" y="1980940"/>
            <a:ext cx="3916561" cy="221456"/>
          </a:xfrm>
          <a:prstGeom prst="rect">
            <a:avLst/>
          </a:prstGeom>
          <a:noFill/>
          <a:ln/>
        </p:spPr>
        <p:txBody>
          <a:bodyPr wrap="square" lIns="85090" tIns="51054" rIns="85090" bIns="51054" rtlCol="0" anchor="ctr">
            <a:spAutoFit/>
          </a:bodyPr>
          <a:lstStyle/>
          <a:p>
            <a:pPr algn="l" indent="0" marL="0">
              <a:buNone/>
            </a:pPr>
            <a:r>
              <a:rPr lang="en-US" sz="750" dirty="0">
                <a:solidFill>
                  <a:srgbClr val="172A45"/>
                </a:solidFill>
                <a:latin typeface="Space Grotesk" pitchFamily="34" charset="0"/>
                <a:ea typeface="Space Grotesk" pitchFamily="34" charset="-122"/>
                <a:cs typeface="Space Grotesk" pitchFamily="34" charset="-120"/>
              </a:rPr>
              <a:t>Bracodi (pont piéton)</a:t>
            </a:r>
            <a:endParaRPr lang="en-US" sz="750" dirty="0"/>
          </a:p>
        </p:txBody>
      </p:sp>
      <p:sp>
        <p:nvSpPr>
          <p:cNvPr id="11" name="Shape 7"/>
          <p:cNvSpPr/>
          <p:nvPr/>
        </p:nvSpPr>
        <p:spPr>
          <a:xfrm>
            <a:off x="432197" y="2202396"/>
            <a:ext cx="1305520" cy="225028"/>
          </a:xfrm>
          <a:prstGeom prst="rect">
            <a:avLst/>
          </a:prstGeom>
          <a:solidFill>
            <a:srgbClr val="0A192F">
              <a:alpha val="2000"/>
            </a:srgbClr>
          </a:solidFill>
          <a:ln w="9144">
            <a:solidFill>
              <a:srgbClr val="0A192F">
                <a:alpha val="20000"/>
              </a:srgbClr>
            </a:solidFill>
            <a:prstDash val="solid"/>
          </a:ln>
        </p:spPr>
      </p:sp>
      <p:sp>
        <p:nvSpPr>
          <p:cNvPr id="12" name="Text 8"/>
          <p:cNvSpPr/>
          <p:nvPr/>
        </p:nvSpPr>
        <p:spPr>
          <a:xfrm>
            <a:off x="432197" y="2202396"/>
            <a:ext cx="1305520" cy="225028"/>
          </a:xfrm>
          <a:prstGeom prst="rect">
            <a:avLst/>
          </a:prstGeom>
          <a:noFill/>
          <a:ln/>
        </p:spPr>
        <p:txBody>
          <a:bodyPr wrap="square" lIns="85090" tIns="51054" rIns="85090" bIns="51054" rtlCol="0" anchor="ctr">
            <a:spAutoFit/>
          </a:bodyPr>
          <a:lstStyle/>
          <a:p>
            <a:pPr algn="l" indent="0" marL="0">
              <a:buNone/>
            </a:pPr>
            <a:r>
              <a:rPr lang="en-US" sz="700" dirty="0">
                <a:solidFill>
                  <a:srgbClr val="0A192F"/>
                </a:solidFill>
                <a:latin typeface="Roboto Mono SemiBold" pitchFamily="34" charset="0"/>
                <a:ea typeface="Roboto Mono SemiBold" pitchFamily="34" charset="-122"/>
                <a:cs typeface="Roboto Mono SemiBold" pitchFamily="34" charset="-120"/>
              </a:rPr>
              <a:t>Attécoubé</a:t>
            </a:r>
            <a:endParaRPr lang="en-US" sz="700" dirty="0"/>
          </a:p>
        </p:txBody>
      </p:sp>
      <p:sp>
        <p:nvSpPr>
          <p:cNvPr id="13" name="Text 9"/>
          <p:cNvSpPr/>
          <p:nvPr/>
        </p:nvSpPr>
        <p:spPr>
          <a:xfrm>
            <a:off x="1737717" y="2200610"/>
            <a:ext cx="3916561" cy="221456"/>
          </a:xfrm>
          <a:prstGeom prst="rect">
            <a:avLst/>
          </a:prstGeom>
          <a:noFill/>
          <a:ln/>
        </p:spPr>
        <p:txBody>
          <a:bodyPr wrap="square" lIns="85090" tIns="51054" rIns="85090" bIns="51054" rtlCol="0" anchor="ctr">
            <a:spAutoFit/>
          </a:bodyPr>
          <a:lstStyle/>
          <a:p>
            <a:pPr algn="l" indent="0" marL="0">
              <a:buNone/>
            </a:pPr>
            <a:r>
              <a:rPr lang="en-US" sz="750" dirty="0">
                <a:solidFill>
                  <a:srgbClr val="172A45"/>
                </a:solidFill>
                <a:latin typeface="Space Grotesk" pitchFamily="34" charset="0"/>
                <a:ea typeface="Space Grotesk" pitchFamily="34" charset="-122"/>
                <a:cs typeface="Space Grotesk" pitchFamily="34" charset="-120"/>
              </a:rPr>
              <a:t>Agban-Attié, Mossikro</a:t>
            </a:r>
            <a:endParaRPr lang="en-US" sz="750" dirty="0"/>
          </a:p>
        </p:txBody>
      </p:sp>
      <p:sp>
        <p:nvSpPr>
          <p:cNvPr id="14" name="Shape 10"/>
          <p:cNvSpPr/>
          <p:nvPr/>
        </p:nvSpPr>
        <p:spPr>
          <a:xfrm>
            <a:off x="432197" y="2422066"/>
            <a:ext cx="1305520" cy="225028"/>
          </a:xfrm>
          <a:prstGeom prst="rect">
            <a:avLst/>
          </a:prstGeom>
          <a:solidFill>
            <a:srgbClr val="0A192F">
              <a:alpha val="2000"/>
            </a:srgbClr>
          </a:solidFill>
          <a:ln w="9144">
            <a:solidFill>
              <a:srgbClr val="0A192F">
                <a:alpha val="20000"/>
              </a:srgbClr>
            </a:solidFill>
            <a:prstDash val="solid"/>
          </a:ln>
        </p:spPr>
      </p:sp>
      <p:sp>
        <p:nvSpPr>
          <p:cNvPr id="15" name="Text 11"/>
          <p:cNvSpPr/>
          <p:nvPr/>
        </p:nvSpPr>
        <p:spPr>
          <a:xfrm>
            <a:off x="432197" y="2422066"/>
            <a:ext cx="1305520" cy="225028"/>
          </a:xfrm>
          <a:prstGeom prst="rect">
            <a:avLst/>
          </a:prstGeom>
          <a:noFill/>
          <a:ln/>
        </p:spPr>
        <p:txBody>
          <a:bodyPr wrap="square" lIns="85090" tIns="51054" rIns="85090" bIns="51054" rtlCol="0" anchor="ctr">
            <a:spAutoFit/>
          </a:bodyPr>
          <a:lstStyle/>
          <a:p>
            <a:pPr algn="l" indent="0" marL="0">
              <a:buNone/>
            </a:pPr>
            <a:r>
              <a:rPr lang="en-US" sz="700" dirty="0">
                <a:solidFill>
                  <a:srgbClr val="0A192F"/>
                </a:solidFill>
                <a:latin typeface="Roboto Mono SemiBold" pitchFamily="34" charset="0"/>
                <a:ea typeface="Roboto Mono SemiBold" pitchFamily="34" charset="-122"/>
                <a:cs typeface="Roboto Mono SemiBold" pitchFamily="34" charset="-120"/>
              </a:rPr>
              <a:t>Anyama</a:t>
            </a:r>
            <a:endParaRPr lang="en-US" sz="700" dirty="0"/>
          </a:p>
        </p:txBody>
      </p:sp>
      <p:sp>
        <p:nvSpPr>
          <p:cNvPr id="16" name="Text 12"/>
          <p:cNvSpPr/>
          <p:nvPr/>
        </p:nvSpPr>
        <p:spPr>
          <a:xfrm>
            <a:off x="1737717" y="2420280"/>
            <a:ext cx="3916561" cy="221456"/>
          </a:xfrm>
          <a:prstGeom prst="rect">
            <a:avLst/>
          </a:prstGeom>
          <a:noFill/>
          <a:ln/>
        </p:spPr>
        <p:txBody>
          <a:bodyPr wrap="square" lIns="85090" tIns="51054" rIns="85090" bIns="51054" rtlCol="0" anchor="ctr">
            <a:spAutoFit/>
          </a:bodyPr>
          <a:lstStyle/>
          <a:p>
            <a:pPr algn="l" indent="0" marL="0">
              <a:buNone/>
            </a:pPr>
            <a:r>
              <a:rPr lang="en-US" sz="750" dirty="0">
                <a:solidFill>
                  <a:srgbClr val="172A45"/>
                </a:solidFill>
                <a:latin typeface="Space Grotesk" pitchFamily="34" charset="0"/>
                <a:ea typeface="Space Grotesk" pitchFamily="34" charset="-122"/>
                <a:cs typeface="Space Grotesk" pitchFamily="34" charset="-120"/>
              </a:rPr>
              <a:t>Pmfa village, Abbeh-Broukoi</a:t>
            </a:r>
            <a:endParaRPr lang="en-US" sz="750" dirty="0"/>
          </a:p>
        </p:txBody>
      </p:sp>
      <p:sp>
        <p:nvSpPr>
          <p:cNvPr id="17" name="Shape 13"/>
          <p:cNvSpPr/>
          <p:nvPr/>
        </p:nvSpPr>
        <p:spPr>
          <a:xfrm>
            <a:off x="432197" y="2641736"/>
            <a:ext cx="1305520" cy="225028"/>
          </a:xfrm>
          <a:prstGeom prst="rect">
            <a:avLst/>
          </a:prstGeom>
          <a:solidFill>
            <a:srgbClr val="0A192F">
              <a:alpha val="2000"/>
            </a:srgbClr>
          </a:solidFill>
          <a:ln w="9144">
            <a:solidFill>
              <a:srgbClr val="0A192F">
                <a:alpha val="20000"/>
              </a:srgbClr>
            </a:solidFill>
            <a:prstDash val="solid"/>
          </a:ln>
        </p:spPr>
      </p:sp>
      <p:sp>
        <p:nvSpPr>
          <p:cNvPr id="18" name="Text 14"/>
          <p:cNvSpPr/>
          <p:nvPr/>
        </p:nvSpPr>
        <p:spPr>
          <a:xfrm>
            <a:off x="432197" y="2641736"/>
            <a:ext cx="1305520" cy="225028"/>
          </a:xfrm>
          <a:prstGeom prst="rect">
            <a:avLst/>
          </a:prstGeom>
          <a:noFill/>
          <a:ln/>
        </p:spPr>
        <p:txBody>
          <a:bodyPr wrap="square" lIns="85090" tIns="51054" rIns="85090" bIns="51054" rtlCol="0" anchor="ctr">
            <a:spAutoFit/>
          </a:bodyPr>
          <a:lstStyle/>
          <a:p>
            <a:pPr algn="l" indent="0" marL="0">
              <a:buNone/>
            </a:pPr>
            <a:r>
              <a:rPr lang="en-US" sz="700" dirty="0">
                <a:solidFill>
                  <a:srgbClr val="0A192F"/>
                </a:solidFill>
                <a:latin typeface="Roboto Mono SemiBold" pitchFamily="34" charset="0"/>
                <a:ea typeface="Roboto Mono SemiBold" pitchFamily="34" charset="-122"/>
                <a:cs typeface="Roboto Mono SemiBold" pitchFamily="34" charset="-120"/>
              </a:rPr>
              <a:t>Abobo</a:t>
            </a:r>
            <a:endParaRPr lang="en-US" sz="700" dirty="0"/>
          </a:p>
        </p:txBody>
      </p:sp>
      <p:sp>
        <p:nvSpPr>
          <p:cNvPr id="19" name="Text 15"/>
          <p:cNvSpPr/>
          <p:nvPr/>
        </p:nvSpPr>
        <p:spPr>
          <a:xfrm>
            <a:off x="1737717" y="2639950"/>
            <a:ext cx="3916561" cy="221456"/>
          </a:xfrm>
          <a:prstGeom prst="rect">
            <a:avLst/>
          </a:prstGeom>
          <a:noFill/>
          <a:ln/>
        </p:spPr>
        <p:txBody>
          <a:bodyPr wrap="square" lIns="85090" tIns="51054" rIns="85090" bIns="51054" rtlCol="0" anchor="ctr">
            <a:spAutoFit/>
          </a:bodyPr>
          <a:lstStyle/>
          <a:p>
            <a:pPr algn="l" indent="0" marL="0">
              <a:buNone/>
            </a:pPr>
            <a:r>
              <a:rPr lang="en-US" sz="750" dirty="0">
                <a:solidFill>
                  <a:srgbClr val="172A45"/>
                </a:solidFill>
                <a:latin typeface="Space Grotesk" pitchFamily="34" charset="0"/>
                <a:ea typeface="Space Grotesk" pitchFamily="34" charset="-122"/>
                <a:cs typeface="Space Grotesk" pitchFamily="34" charset="-120"/>
              </a:rPr>
              <a:t>Cloetcha 1 &amp; 2, Abobo désert, Banco, Avocatier dépôt 9</a:t>
            </a:r>
            <a:endParaRPr lang="en-US" sz="750" dirty="0"/>
          </a:p>
        </p:txBody>
      </p:sp>
      <p:sp>
        <p:nvSpPr>
          <p:cNvPr id="20" name="Shape 16"/>
          <p:cNvSpPr/>
          <p:nvPr/>
        </p:nvSpPr>
        <p:spPr>
          <a:xfrm>
            <a:off x="432197" y="2861407"/>
            <a:ext cx="1305520" cy="225028"/>
          </a:xfrm>
          <a:prstGeom prst="rect">
            <a:avLst/>
          </a:prstGeom>
          <a:solidFill>
            <a:srgbClr val="0A192F">
              <a:alpha val="2000"/>
            </a:srgbClr>
          </a:solidFill>
          <a:ln w="9144">
            <a:solidFill>
              <a:srgbClr val="0A192F">
                <a:alpha val="20000"/>
              </a:srgbClr>
            </a:solidFill>
            <a:prstDash val="solid"/>
          </a:ln>
        </p:spPr>
      </p:sp>
      <p:sp>
        <p:nvSpPr>
          <p:cNvPr id="21" name="Text 17"/>
          <p:cNvSpPr/>
          <p:nvPr/>
        </p:nvSpPr>
        <p:spPr>
          <a:xfrm>
            <a:off x="432197" y="2861407"/>
            <a:ext cx="1305520" cy="225028"/>
          </a:xfrm>
          <a:prstGeom prst="rect">
            <a:avLst/>
          </a:prstGeom>
          <a:noFill/>
          <a:ln/>
        </p:spPr>
        <p:txBody>
          <a:bodyPr wrap="square" lIns="85090" tIns="51054" rIns="85090" bIns="51054" rtlCol="0" anchor="ctr">
            <a:spAutoFit/>
          </a:bodyPr>
          <a:lstStyle/>
          <a:p>
            <a:pPr algn="l" indent="0" marL="0">
              <a:buNone/>
            </a:pPr>
            <a:r>
              <a:rPr lang="en-US" sz="700" dirty="0">
                <a:solidFill>
                  <a:srgbClr val="0A192F"/>
                </a:solidFill>
                <a:latin typeface="Roboto Mono SemiBold" pitchFamily="34" charset="0"/>
                <a:ea typeface="Roboto Mono SemiBold" pitchFamily="34" charset="-122"/>
                <a:cs typeface="Roboto Mono SemiBold" pitchFamily="34" charset="-120"/>
              </a:rPr>
              <a:t>Cocody</a:t>
            </a:r>
            <a:endParaRPr lang="en-US" sz="700" dirty="0"/>
          </a:p>
        </p:txBody>
      </p:sp>
      <p:sp>
        <p:nvSpPr>
          <p:cNvPr id="22" name="Text 18"/>
          <p:cNvSpPr/>
          <p:nvPr/>
        </p:nvSpPr>
        <p:spPr>
          <a:xfrm>
            <a:off x="1737717" y="2859621"/>
            <a:ext cx="3916561" cy="221456"/>
          </a:xfrm>
          <a:prstGeom prst="rect">
            <a:avLst/>
          </a:prstGeom>
          <a:noFill/>
          <a:ln/>
        </p:spPr>
        <p:txBody>
          <a:bodyPr wrap="square" lIns="85090" tIns="51054" rIns="85090" bIns="51054" rtlCol="0" anchor="ctr">
            <a:spAutoFit/>
          </a:bodyPr>
          <a:lstStyle/>
          <a:p>
            <a:pPr algn="l" indent="0" marL="0">
              <a:buNone/>
            </a:pPr>
            <a:r>
              <a:rPr lang="en-US" sz="750" dirty="0">
                <a:solidFill>
                  <a:srgbClr val="172A45"/>
                </a:solidFill>
                <a:latin typeface="Space Grotesk" pitchFamily="34" charset="0"/>
                <a:ea typeface="Space Grotesk" pitchFamily="34" charset="-122"/>
                <a:cs typeface="Space Grotesk" pitchFamily="34" charset="-120"/>
              </a:rPr>
              <a:t>Akouédo, Jacques Prévert, Laurier 9 et 15</a:t>
            </a:r>
            <a:endParaRPr lang="en-US" sz="750" dirty="0"/>
          </a:p>
        </p:txBody>
      </p:sp>
      <p:sp>
        <p:nvSpPr>
          <p:cNvPr id="23" name="Shape 19"/>
          <p:cNvSpPr/>
          <p:nvPr/>
        </p:nvSpPr>
        <p:spPr>
          <a:xfrm>
            <a:off x="432197" y="3081077"/>
            <a:ext cx="1305520" cy="225028"/>
          </a:xfrm>
          <a:prstGeom prst="rect">
            <a:avLst/>
          </a:prstGeom>
          <a:solidFill>
            <a:srgbClr val="0A192F">
              <a:alpha val="2000"/>
            </a:srgbClr>
          </a:solidFill>
          <a:ln w="9144">
            <a:solidFill>
              <a:srgbClr val="0A192F">
                <a:alpha val="20000"/>
              </a:srgbClr>
            </a:solidFill>
            <a:prstDash val="solid"/>
          </a:ln>
        </p:spPr>
      </p:sp>
      <p:sp>
        <p:nvSpPr>
          <p:cNvPr id="24" name="Text 20"/>
          <p:cNvSpPr/>
          <p:nvPr/>
        </p:nvSpPr>
        <p:spPr>
          <a:xfrm>
            <a:off x="432197" y="3081077"/>
            <a:ext cx="1305520" cy="225028"/>
          </a:xfrm>
          <a:prstGeom prst="rect">
            <a:avLst/>
          </a:prstGeom>
          <a:noFill/>
          <a:ln/>
        </p:spPr>
        <p:txBody>
          <a:bodyPr wrap="square" lIns="85090" tIns="51054" rIns="85090" bIns="51054" rtlCol="0" anchor="ctr">
            <a:spAutoFit/>
          </a:bodyPr>
          <a:lstStyle/>
          <a:p>
            <a:pPr algn="l" indent="0" marL="0">
              <a:buNone/>
            </a:pPr>
            <a:r>
              <a:rPr lang="en-US" sz="700" dirty="0">
                <a:solidFill>
                  <a:srgbClr val="0A192F"/>
                </a:solidFill>
                <a:latin typeface="Roboto Mono SemiBold" pitchFamily="34" charset="0"/>
                <a:ea typeface="Roboto Mono SemiBold" pitchFamily="34" charset="-122"/>
                <a:cs typeface="Roboto Mono SemiBold" pitchFamily="34" charset="-120"/>
              </a:rPr>
              <a:t>Port-Bouët</a:t>
            </a:r>
            <a:endParaRPr lang="en-US" sz="700" dirty="0"/>
          </a:p>
        </p:txBody>
      </p:sp>
      <p:sp>
        <p:nvSpPr>
          <p:cNvPr id="25" name="Text 21"/>
          <p:cNvSpPr/>
          <p:nvPr/>
        </p:nvSpPr>
        <p:spPr>
          <a:xfrm>
            <a:off x="1737717" y="3079291"/>
            <a:ext cx="3916561" cy="221456"/>
          </a:xfrm>
          <a:prstGeom prst="rect">
            <a:avLst/>
          </a:prstGeom>
          <a:noFill/>
          <a:ln/>
        </p:spPr>
        <p:txBody>
          <a:bodyPr wrap="square" lIns="85090" tIns="51054" rIns="85090" bIns="51054" rtlCol="0" anchor="ctr">
            <a:spAutoFit/>
          </a:bodyPr>
          <a:lstStyle/>
          <a:p>
            <a:pPr algn="l" indent="0" marL="0">
              <a:buNone/>
            </a:pPr>
            <a:r>
              <a:rPr lang="en-US" sz="750" dirty="0">
                <a:solidFill>
                  <a:srgbClr val="172A45"/>
                </a:solidFill>
                <a:latin typeface="Space Grotesk" pitchFamily="34" charset="0"/>
                <a:ea typeface="Space Grotesk" pitchFamily="34" charset="-122"/>
                <a:cs typeface="Space Grotesk" pitchFamily="34" charset="-120"/>
              </a:rPr>
              <a:t>Tobiato (sous-quartier, 2,5 km), Benogosso (Gonzagueville)</a:t>
            </a:r>
            <a:endParaRPr lang="en-US" sz="750" dirty="0"/>
          </a:p>
        </p:txBody>
      </p:sp>
      <p:sp>
        <p:nvSpPr>
          <p:cNvPr id="26" name="Shape 22"/>
          <p:cNvSpPr/>
          <p:nvPr/>
        </p:nvSpPr>
        <p:spPr>
          <a:xfrm>
            <a:off x="432197" y="3300747"/>
            <a:ext cx="1305520" cy="225028"/>
          </a:xfrm>
          <a:prstGeom prst="rect">
            <a:avLst/>
          </a:prstGeom>
          <a:solidFill>
            <a:srgbClr val="0A192F">
              <a:alpha val="2000"/>
            </a:srgbClr>
          </a:solidFill>
          <a:ln w="9144">
            <a:solidFill>
              <a:srgbClr val="0A192F">
                <a:alpha val="20000"/>
              </a:srgbClr>
            </a:solidFill>
            <a:prstDash val="solid"/>
          </a:ln>
        </p:spPr>
      </p:sp>
      <p:sp>
        <p:nvSpPr>
          <p:cNvPr id="27" name="Text 23"/>
          <p:cNvSpPr/>
          <p:nvPr/>
        </p:nvSpPr>
        <p:spPr>
          <a:xfrm>
            <a:off x="432197" y="3300747"/>
            <a:ext cx="1305520" cy="225028"/>
          </a:xfrm>
          <a:prstGeom prst="rect">
            <a:avLst/>
          </a:prstGeom>
          <a:noFill/>
          <a:ln/>
        </p:spPr>
        <p:txBody>
          <a:bodyPr wrap="square" lIns="85090" tIns="51054" rIns="85090" bIns="51054" rtlCol="0" anchor="ctr">
            <a:spAutoFit/>
          </a:bodyPr>
          <a:lstStyle/>
          <a:p>
            <a:pPr algn="l" indent="0" marL="0">
              <a:buNone/>
            </a:pPr>
            <a:r>
              <a:rPr lang="en-US" sz="700" dirty="0">
                <a:solidFill>
                  <a:srgbClr val="0A192F"/>
                </a:solidFill>
                <a:latin typeface="Roboto Mono SemiBold" pitchFamily="34" charset="0"/>
                <a:ea typeface="Roboto Mono SemiBold" pitchFamily="34" charset="-122"/>
                <a:cs typeface="Roboto Mono SemiBold" pitchFamily="34" charset="-120"/>
              </a:rPr>
              <a:t>Yopougon</a:t>
            </a:r>
            <a:endParaRPr lang="en-US" sz="700" dirty="0"/>
          </a:p>
        </p:txBody>
      </p:sp>
      <p:sp>
        <p:nvSpPr>
          <p:cNvPr id="28" name="Text 24"/>
          <p:cNvSpPr/>
          <p:nvPr/>
        </p:nvSpPr>
        <p:spPr>
          <a:xfrm>
            <a:off x="1737717" y="3298961"/>
            <a:ext cx="3916561" cy="221456"/>
          </a:xfrm>
          <a:prstGeom prst="rect">
            <a:avLst/>
          </a:prstGeom>
          <a:noFill/>
          <a:ln/>
        </p:spPr>
        <p:txBody>
          <a:bodyPr wrap="square" lIns="85090" tIns="51054" rIns="85090" bIns="51054" rtlCol="0" anchor="ctr">
            <a:spAutoFit/>
          </a:bodyPr>
          <a:lstStyle/>
          <a:p>
            <a:pPr algn="l" indent="0" marL="0">
              <a:buNone/>
            </a:pPr>
            <a:r>
              <a:rPr lang="en-US" sz="750" dirty="0">
                <a:solidFill>
                  <a:srgbClr val="172A45"/>
                </a:solidFill>
                <a:latin typeface="Space Grotesk" pitchFamily="34" charset="0"/>
                <a:ea typeface="Space Grotesk" pitchFamily="34" charset="-122"/>
                <a:cs typeface="Space Grotesk" pitchFamily="34" charset="-120"/>
              </a:rPr>
              <a:t>Camp militaire, Banco, Bouguinisso</a:t>
            </a:r>
            <a:endParaRPr lang="en-US" sz="750" dirty="0"/>
          </a:p>
        </p:txBody>
      </p:sp>
      <p:sp>
        <p:nvSpPr>
          <p:cNvPr id="29" name="Shape 25"/>
          <p:cNvSpPr/>
          <p:nvPr/>
        </p:nvSpPr>
        <p:spPr>
          <a:xfrm>
            <a:off x="432197" y="3520418"/>
            <a:ext cx="1305520" cy="225028"/>
          </a:xfrm>
          <a:prstGeom prst="rect">
            <a:avLst/>
          </a:prstGeom>
          <a:solidFill>
            <a:srgbClr val="0A192F">
              <a:alpha val="2000"/>
            </a:srgbClr>
          </a:solidFill>
          <a:ln w="9144">
            <a:solidFill>
              <a:srgbClr val="0A192F">
                <a:alpha val="20000"/>
              </a:srgbClr>
            </a:solidFill>
            <a:prstDash val="solid"/>
          </a:ln>
        </p:spPr>
      </p:sp>
      <p:sp>
        <p:nvSpPr>
          <p:cNvPr id="30" name="Text 26"/>
          <p:cNvSpPr/>
          <p:nvPr/>
        </p:nvSpPr>
        <p:spPr>
          <a:xfrm>
            <a:off x="432197" y="3520418"/>
            <a:ext cx="1305520" cy="225028"/>
          </a:xfrm>
          <a:prstGeom prst="rect">
            <a:avLst/>
          </a:prstGeom>
          <a:noFill/>
          <a:ln/>
        </p:spPr>
        <p:txBody>
          <a:bodyPr wrap="square" lIns="85090" tIns="51054" rIns="85090" bIns="51054" rtlCol="0" anchor="ctr">
            <a:spAutoFit/>
          </a:bodyPr>
          <a:lstStyle/>
          <a:p>
            <a:pPr algn="l" indent="0" marL="0">
              <a:buNone/>
            </a:pPr>
            <a:r>
              <a:rPr lang="en-US" sz="700" dirty="0">
                <a:solidFill>
                  <a:srgbClr val="0A192F"/>
                </a:solidFill>
                <a:latin typeface="Roboto Mono SemiBold" pitchFamily="34" charset="0"/>
                <a:ea typeface="Roboto Mono SemiBold" pitchFamily="34" charset="-122"/>
                <a:cs typeface="Roboto Mono SemiBold" pitchFamily="34" charset="-120"/>
              </a:rPr>
              <a:t>Bingerville</a:t>
            </a:r>
            <a:endParaRPr lang="en-US" sz="700" dirty="0"/>
          </a:p>
        </p:txBody>
      </p:sp>
      <p:sp>
        <p:nvSpPr>
          <p:cNvPr id="31" name="Text 27"/>
          <p:cNvSpPr/>
          <p:nvPr/>
        </p:nvSpPr>
        <p:spPr>
          <a:xfrm>
            <a:off x="1735038" y="3518632"/>
            <a:ext cx="3919240" cy="219670"/>
          </a:xfrm>
          <a:prstGeom prst="rect">
            <a:avLst/>
          </a:prstGeom>
          <a:noFill/>
          <a:ln/>
        </p:spPr>
        <p:txBody>
          <a:bodyPr wrap="square" lIns="85090" tIns="51054" rIns="85090" bIns="51054" rtlCol="0" anchor="ctr">
            <a:spAutoFit/>
          </a:bodyPr>
          <a:lstStyle/>
          <a:p>
            <a:pPr algn="l" indent="0" marL="0">
              <a:buNone/>
            </a:pPr>
            <a:r>
              <a:rPr lang="en-US" sz="750" dirty="0">
                <a:solidFill>
                  <a:srgbClr val="172A45"/>
                </a:solidFill>
                <a:latin typeface="Space Grotesk" pitchFamily="34" charset="0"/>
                <a:ea typeface="Space Grotesk" pitchFamily="34" charset="-122"/>
                <a:cs typeface="Space Grotesk" pitchFamily="34" charset="-120"/>
              </a:rPr>
              <a:t>Gbagba, pont Dougou, carrefour Cme</a:t>
            </a:r>
            <a:endParaRPr lang="en-US" sz="750" dirty="0"/>
          </a:p>
        </p:txBody>
      </p:sp>
      <p:sp>
        <p:nvSpPr>
          <p:cNvPr id="32" name="Shape 28"/>
          <p:cNvSpPr/>
          <p:nvPr/>
        </p:nvSpPr>
        <p:spPr>
          <a:xfrm>
            <a:off x="428625" y="3849030"/>
            <a:ext cx="5229225" cy="442913"/>
          </a:xfrm>
          <a:prstGeom prst="rect">
            <a:avLst/>
          </a:prstGeom>
          <a:solidFill>
            <a:srgbClr val="4ECDC4">
              <a:alpha val="10000"/>
            </a:srgbClr>
          </a:solidFill>
          <a:ln/>
        </p:spPr>
      </p:sp>
      <p:sp>
        <p:nvSpPr>
          <p:cNvPr id="33" name="Shape 29"/>
          <p:cNvSpPr/>
          <p:nvPr/>
        </p:nvSpPr>
        <p:spPr>
          <a:xfrm>
            <a:off x="428625" y="3849030"/>
            <a:ext cx="28575" cy="442913"/>
          </a:xfrm>
          <a:prstGeom prst="rect">
            <a:avLst/>
          </a:prstGeom>
          <a:solidFill>
            <a:srgbClr val="4ECDC4"/>
          </a:solidFill>
          <a:ln/>
        </p:spPr>
      </p:sp>
      <p:sp>
        <p:nvSpPr>
          <p:cNvPr id="34" name="Text 30"/>
          <p:cNvSpPr/>
          <p:nvPr/>
        </p:nvSpPr>
        <p:spPr>
          <a:xfrm>
            <a:off x="535781" y="3920468"/>
            <a:ext cx="5014913" cy="300038"/>
          </a:xfrm>
          <a:prstGeom prst="rect">
            <a:avLst/>
          </a:prstGeom>
          <a:noFill/>
          <a:ln/>
        </p:spPr>
        <p:txBody>
          <a:bodyPr wrap="square" lIns="0" tIns="0" rIns="0" bIns="0" rtlCol="0" anchor="t">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Port-Bouët figure explicitement dans la liste officielle depuis le 27 mai 2022.</a:t>
            </a:r>
            <a:endParaRPr lang="en-US" sz="800" dirty="0"/>
          </a:p>
        </p:txBody>
      </p:sp>
      <p:sp>
        <p:nvSpPr>
          <p:cNvPr id="35" name="Text 31"/>
          <p:cNvSpPr/>
          <p:nvPr/>
        </p:nvSpPr>
        <p:spPr>
          <a:xfrm>
            <a:off x="428625" y="4820245"/>
            <a:ext cx="5229225" cy="108942"/>
          </a:xfrm>
          <a:prstGeom prst="rect">
            <a:avLst/>
          </a:prstGeom>
          <a:noFill/>
          <a:ln/>
        </p:spPr>
        <p:txBody>
          <a:bodyPr wrap="square" lIns="0" tIns="0" rIns="0" bIns="0" rtlCol="0" anchor="t">
            <a:spAutoFit/>
          </a:bodyPr>
          <a:lstStyle/>
          <a:p>
            <a:pPr algn="l" indent="0" marL="0">
              <a:buNone/>
            </a:pPr>
            <a:r>
              <a:rPr lang="en-US" sz="600" dirty="0">
                <a:solidFill>
                  <a:srgbClr val="172A45">
                    <a:alpha val="60000"/>
                  </a:srgbClr>
                </a:solidFill>
                <a:latin typeface="Space Grotesk" pitchFamily="34" charset="0"/>
                <a:ea typeface="Space Grotesk" pitchFamily="34" charset="-122"/>
                <a:cs typeface="Space Grotesk" pitchFamily="34" charset="-120"/>
              </a:rPr>
              <a:t>Source : Fraternité Matin 31/05/2022 — MINHAS salubrite.gouv.ci 30/05/2022</a:t>
            </a:r>
            <a:endParaRPr lang="en-US" sz="600" dirty="0"/>
          </a:p>
        </p:txBody>
      </p:sp>
      <p:sp>
        <p:nvSpPr>
          <p:cNvPr id="36" name="Shape 32"/>
          <p:cNvSpPr/>
          <p:nvPr/>
        </p:nvSpPr>
        <p:spPr>
          <a:xfrm>
            <a:off x="5943600" y="0"/>
            <a:ext cx="3200400" cy="5143500"/>
          </a:xfrm>
          <a:prstGeom prst="rect">
            <a:avLst/>
          </a:prstGeom>
          <a:solidFill>
            <a:srgbClr val="4ECDC4">
              <a:alpha val="5000"/>
            </a:srgbClr>
          </a:solidFill>
          <a:ln/>
        </p:spPr>
      </p:sp>
      <p:sp>
        <p:nvSpPr>
          <p:cNvPr id="37" name="Shape 33"/>
          <p:cNvSpPr/>
          <p:nvPr/>
        </p:nvSpPr>
        <p:spPr>
          <a:xfrm>
            <a:off x="5943600" y="0"/>
            <a:ext cx="7144" cy="5143500"/>
          </a:xfrm>
          <a:prstGeom prst="rect">
            <a:avLst/>
          </a:prstGeom>
          <a:solidFill>
            <a:srgbClr val="E7E8EA"/>
          </a:solidFill>
          <a:ln/>
        </p:spPr>
      </p:sp>
      <p:sp>
        <p:nvSpPr>
          <p:cNvPr id="38" name="Shape 34"/>
          <p:cNvSpPr/>
          <p:nvPr/>
        </p:nvSpPr>
        <p:spPr>
          <a:xfrm>
            <a:off x="7515225" y="4554141"/>
            <a:ext cx="1343025" cy="303609"/>
          </a:xfrm>
          <a:prstGeom prst="rect">
            <a:avLst/>
          </a:prstGeom>
          <a:solidFill>
            <a:srgbClr val="FF6B6B">
              <a:alpha val="20000"/>
            </a:srgbClr>
          </a:solidFill>
          <a:ln/>
        </p:spPr>
      </p:sp>
      <p:sp>
        <p:nvSpPr>
          <p:cNvPr id="39" name="Text 35"/>
          <p:cNvSpPr/>
          <p:nvPr/>
        </p:nvSpPr>
        <p:spPr>
          <a:xfrm>
            <a:off x="7515225" y="4554141"/>
            <a:ext cx="1343025" cy="303609"/>
          </a:xfrm>
          <a:prstGeom prst="rect">
            <a:avLst/>
          </a:prstGeom>
          <a:noFill/>
          <a:ln/>
        </p:spPr>
        <p:txBody>
          <a:bodyPr wrap="square" lIns="136017" tIns="68072" rIns="136017" bIns="68072" rtlCol="0" anchor="t">
            <a:spAutoFit/>
          </a:bodyPr>
          <a:lstStyle/>
          <a:p>
            <a:pPr algn="l" indent="0" marL="0">
              <a:buNone/>
            </a:pPr>
            <a:r>
              <a:rPr lang="en-US" sz="1000" dirty="0">
                <a:solidFill>
                  <a:srgbClr val="0A192F"/>
                </a:solidFill>
                <a:latin typeface="Roboto Mono SemiBold" pitchFamily="34" charset="0"/>
                <a:ea typeface="Roboto Mono SemiBold" pitchFamily="34" charset="-122"/>
                <a:cs typeface="Roboto Mono SemiBold" pitchFamily="34" charset="-120"/>
              </a:rPr>
              <a:t>Signé : G. C.</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352762"/>
          </a:xfrm>
          <a:prstGeom prst="rect">
            <a:avLst/>
          </a:prstGeom>
        </p:spPr>
      </p:pic>
      <p:sp>
        <p:nvSpPr>
          <p:cNvPr id="4" name="Text 0"/>
          <p:cNvSpPr/>
          <p:nvPr/>
        </p:nvSpPr>
        <p:spPr>
          <a:xfrm>
            <a:off x="428625" y="428625"/>
            <a:ext cx="4772025" cy="891490"/>
          </a:xfrm>
          <a:prstGeom prst="rect">
            <a:avLst/>
          </a:prstGeom>
          <a:noFill/>
          <a:ln/>
        </p:spPr>
        <p:txBody>
          <a:bodyPr wrap="square" lIns="0" tIns="0" rIns="0" bIns="0" rtlCol="0" anchor="t">
            <a:spAutoFit/>
          </a:bodyPr>
          <a:lstStyle/>
          <a:p>
            <a:pPr algn="l" indent="0" marL="0">
              <a:lnSpc>
                <a:spcPct val="104000"/>
              </a:lnSpc>
              <a:buNone/>
            </a:pPr>
            <a:r>
              <a:rPr lang="en-US" sz="1600" dirty="0">
                <a:solidFill>
                  <a:srgbClr val="0A192F"/>
                </a:solidFill>
                <a:latin typeface="Roboto Mono SemiBold" pitchFamily="34" charset="0"/>
                <a:ea typeface="Roboto Mono SemiBold" pitchFamily="34" charset="-122"/>
                <a:cs typeface="Roboto Mono SemiBold" pitchFamily="34" charset="-120"/>
              </a:rPr>
              <a:t>Un dispositif interministériel solide : le District ne travaille pas seul</a:t>
            </a:r>
            <a:endParaRPr lang="en-US" sz="1600" dirty="0"/>
          </a:p>
        </p:txBody>
      </p:sp>
      <p:sp>
        <p:nvSpPr>
          <p:cNvPr id="5" name="Text 1"/>
          <p:cNvSpPr/>
          <p:nvPr/>
        </p:nvSpPr>
        <p:spPr>
          <a:xfrm>
            <a:off x="428625" y="1391552"/>
            <a:ext cx="4772025" cy="182166"/>
          </a:xfrm>
          <a:prstGeom prst="rect">
            <a:avLst/>
          </a:prstGeom>
          <a:noFill/>
          <a:ln/>
        </p:spPr>
        <p:txBody>
          <a:bodyPr wrap="square" lIns="0" tIns="0" rIns="0" bIns="0" rtlCol="0" anchor="t">
            <a:spAutoFit/>
          </a:bodyPr>
          <a:lstStyle/>
          <a:p>
            <a:pPr algn="l" indent="0" marL="0">
              <a:buNone/>
            </a:pPr>
            <a:r>
              <a:rPr lang="en-US" sz="1000" dirty="0">
                <a:solidFill>
                  <a:srgbClr val="4ECDC4"/>
                </a:solidFill>
                <a:latin typeface="Space Grotesk SemiBold" pitchFamily="34" charset="0"/>
                <a:ea typeface="Space Grotesk SemiBold" pitchFamily="34" charset="-122"/>
                <a:cs typeface="Space Grotesk SemiBold" pitchFamily="34" charset="-120"/>
              </a:rPr>
              <a:t>Une opération coordonnée par l'ensemble de l'État ivoirien</a:t>
            </a:r>
            <a:endParaRPr lang="en-US" sz="1000" dirty="0"/>
          </a:p>
        </p:txBody>
      </p:sp>
      <p:sp>
        <p:nvSpPr>
          <p:cNvPr id="6" name="Text 2"/>
          <p:cNvSpPr/>
          <p:nvPr/>
        </p:nvSpPr>
        <p:spPr>
          <a:xfrm>
            <a:off x="428625" y="1859468"/>
            <a:ext cx="4772025" cy="385763"/>
          </a:xfrm>
          <a:prstGeom prst="rect">
            <a:avLst/>
          </a:prstGeom>
          <a:noFill/>
          <a:ln/>
        </p:spPr>
        <p:txBody>
          <a:bodyPr wrap="square" lIns="0"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L'opération de 2022 est le fruit d'une concertation interministérielle impliquant :</a:t>
            </a:r>
            <a:endParaRPr lang="en-US" sz="950" dirty="0"/>
          </a:p>
        </p:txBody>
      </p:sp>
      <p:sp>
        <p:nvSpPr>
          <p:cNvPr id="7" name="Shape 3"/>
          <p:cNvSpPr/>
          <p:nvPr/>
        </p:nvSpPr>
        <p:spPr>
          <a:xfrm>
            <a:off x="428625" y="2409537"/>
            <a:ext cx="57150" cy="57150"/>
          </a:xfrm>
          <a:prstGeom prst="rect">
            <a:avLst/>
          </a:prstGeom>
          <a:solidFill>
            <a:srgbClr val="FF6B6B"/>
          </a:solidFill>
          <a:ln/>
        </p:spPr>
      </p:sp>
      <p:sp>
        <p:nvSpPr>
          <p:cNvPr id="8" name="Text 4"/>
          <p:cNvSpPr/>
          <p:nvPr/>
        </p:nvSpPr>
        <p:spPr>
          <a:xfrm>
            <a:off x="428625" y="2352387"/>
            <a:ext cx="4772025" cy="192881"/>
          </a:xfrm>
          <a:prstGeom prst="rect">
            <a:avLst/>
          </a:prstGeom>
          <a:noFill/>
          <a:ln/>
        </p:spPr>
        <p:txBody>
          <a:bodyPr wrap="none" lIns="170053"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Le </a:t>
            </a:r>
            <a:r>
              <a:rPr lang="en-US" sz="900" b="1" dirty="0">
                <a:solidFill>
                  <a:srgbClr val="172A45"/>
                </a:solidFill>
                <a:latin typeface="Space Grotesk SemiBold" pitchFamily="34" charset="0"/>
                <a:ea typeface="Space Grotesk SemiBold" pitchFamily="34" charset="-122"/>
                <a:cs typeface="Space Grotesk SemiBold" pitchFamily="34" charset="-120"/>
              </a:rPr>
              <a:t>Comité interministériel</a:t>
            </a:r>
            <a:r>
              <a:rPr lang="en-US" sz="950" dirty="0">
                <a:solidFill>
                  <a:srgbClr val="172A45"/>
                </a:solidFill>
                <a:latin typeface="Space Grotesk" pitchFamily="34" charset="0"/>
                <a:ea typeface="Space Grotesk" pitchFamily="34" charset="-122"/>
                <a:cs typeface="Space Grotesk" pitchFamily="34" charset="-120"/>
              </a:rPr>
              <a:t> en charge de la prévention des catastrophes</a:t>
            </a:r>
            <a:endParaRPr lang="en-US" sz="950" dirty="0"/>
          </a:p>
        </p:txBody>
      </p:sp>
      <p:sp>
        <p:nvSpPr>
          <p:cNvPr id="9" name="Shape 5"/>
          <p:cNvSpPr/>
          <p:nvPr/>
        </p:nvSpPr>
        <p:spPr>
          <a:xfrm>
            <a:off x="428625" y="2673855"/>
            <a:ext cx="57150" cy="57150"/>
          </a:xfrm>
          <a:prstGeom prst="rect">
            <a:avLst/>
          </a:prstGeom>
          <a:solidFill>
            <a:srgbClr val="FF6B6B"/>
          </a:solidFill>
          <a:ln/>
        </p:spPr>
      </p:sp>
      <p:sp>
        <p:nvSpPr>
          <p:cNvPr id="10" name="Text 6"/>
          <p:cNvSpPr/>
          <p:nvPr/>
        </p:nvSpPr>
        <p:spPr>
          <a:xfrm>
            <a:off x="428625" y="2616705"/>
            <a:ext cx="4772025" cy="192881"/>
          </a:xfrm>
          <a:prstGeom prst="rect">
            <a:avLst/>
          </a:prstGeom>
          <a:noFill/>
          <a:ln/>
        </p:spPr>
        <p:txBody>
          <a:bodyPr wrap="none" lIns="170053"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Les </a:t>
            </a:r>
            <a:r>
              <a:rPr lang="en-US" sz="900" b="1" dirty="0">
                <a:solidFill>
                  <a:srgbClr val="172A45"/>
                </a:solidFill>
                <a:latin typeface="Space Grotesk SemiBold" pitchFamily="34" charset="0"/>
                <a:ea typeface="Space Grotesk SemiBold" pitchFamily="34" charset="-122"/>
                <a:cs typeface="Space Grotesk SemiBold" pitchFamily="34" charset="-120"/>
              </a:rPr>
              <a:t>services techniques des communes</a:t>
            </a:r>
            <a:r>
              <a:rPr lang="en-US" sz="950" dirty="0">
                <a:solidFill>
                  <a:srgbClr val="172A45"/>
                </a:solidFill>
                <a:latin typeface="Space Grotesk" pitchFamily="34" charset="0"/>
                <a:ea typeface="Space Grotesk" pitchFamily="34" charset="-122"/>
                <a:cs typeface="Space Grotesk" pitchFamily="34" charset="-120"/>
              </a:rPr>
              <a:t> du District d'Abidjan</a:t>
            </a:r>
            <a:endParaRPr lang="en-US" sz="950" dirty="0"/>
          </a:p>
        </p:txBody>
      </p:sp>
      <p:sp>
        <p:nvSpPr>
          <p:cNvPr id="11" name="Shape 7"/>
          <p:cNvSpPr/>
          <p:nvPr/>
        </p:nvSpPr>
        <p:spPr>
          <a:xfrm>
            <a:off x="428625" y="2938174"/>
            <a:ext cx="57150" cy="57150"/>
          </a:xfrm>
          <a:prstGeom prst="rect">
            <a:avLst/>
          </a:prstGeom>
          <a:solidFill>
            <a:srgbClr val="FF6B6B"/>
          </a:solidFill>
          <a:ln/>
        </p:spPr>
      </p:sp>
      <p:sp>
        <p:nvSpPr>
          <p:cNvPr id="12" name="Text 8"/>
          <p:cNvSpPr/>
          <p:nvPr/>
        </p:nvSpPr>
        <p:spPr>
          <a:xfrm>
            <a:off x="428625" y="2881024"/>
            <a:ext cx="4772025" cy="192881"/>
          </a:xfrm>
          <a:prstGeom prst="rect">
            <a:avLst/>
          </a:prstGeom>
          <a:noFill/>
          <a:ln/>
        </p:spPr>
        <p:txBody>
          <a:bodyPr wrap="none" lIns="170053"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L'</a:t>
            </a:r>
            <a:r>
              <a:rPr lang="en-US" sz="900" b="1" dirty="0">
                <a:solidFill>
                  <a:srgbClr val="172A45"/>
                </a:solidFill>
                <a:latin typeface="Space Grotesk SemiBold" pitchFamily="34" charset="0"/>
                <a:ea typeface="Space Grotesk SemiBold" pitchFamily="34" charset="-122"/>
                <a:cs typeface="Space Grotesk SemiBold" pitchFamily="34" charset="-120"/>
              </a:rPr>
              <a:t>ONAD</a:t>
            </a:r>
            <a:r>
              <a:rPr lang="en-US" sz="950" dirty="0">
                <a:solidFill>
                  <a:srgbClr val="172A45"/>
                </a:solidFill>
                <a:latin typeface="Space Grotesk" pitchFamily="34" charset="0"/>
                <a:ea typeface="Space Grotesk" pitchFamily="34" charset="-122"/>
                <a:cs typeface="Space Grotesk" pitchFamily="34" charset="-120"/>
              </a:rPr>
              <a:t>, l'</a:t>
            </a:r>
            <a:r>
              <a:rPr lang="en-US" sz="900" b="1" dirty="0">
                <a:solidFill>
                  <a:srgbClr val="172A45"/>
                </a:solidFill>
                <a:latin typeface="Space Grotesk SemiBold" pitchFamily="34" charset="0"/>
                <a:ea typeface="Space Grotesk SemiBold" pitchFamily="34" charset="-122"/>
                <a:cs typeface="Space Grotesk SemiBold" pitchFamily="34" charset="-120"/>
              </a:rPr>
              <a:t>ONPC</a:t>
            </a:r>
            <a:r>
              <a:rPr lang="en-US" sz="950" dirty="0">
                <a:solidFill>
                  <a:srgbClr val="172A45"/>
                </a:solidFill>
                <a:latin typeface="Space Grotesk" pitchFamily="34" charset="0"/>
                <a:ea typeface="Space Grotesk" pitchFamily="34" charset="-122"/>
                <a:cs typeface="Space Grotesk" pitchFamily="34" charset="-120"/>
              </a:rPr>
              <a:t>, le </a:t>
            </a:r>
            <a:r>
              <a:rPr lang="en-US" sz="900" b="1" dirty="0">
                <a:solidFill>
                  <a:srgbClr val="172A45"/>
                </a:solidFill>
                <a:latin typeface="Space Grotesk SemiBold" pitchFamily="34" charset="0"/>
                <a:ea typeface="Space Grotesk SemiBold" pitchFamily="34" charset="-122"/>
                <a:cs typeface="Space Grotesk SemiBold" pitchFamily="34" charset="-120"/>
              </a:rPr>
              <a:t>BNETD</a:t>
            </a:r>
            <a:r>
              <a:rPr lang="en-US" sz="950" dirty="0">
                <a:solidFill>
                  <a:srgbClr val="172A45"/>
                </a:solidFill>
                <a:latin typeface="Space Grotesk" pitchFamily="34" charset="0"/>
                <a:ea typeface="Space Grotesk" pitchFamily="34" charset="-122"/>
                <a:cs typeface="Space Grotesk" pitchFamily="34" charset="-120"/>
              </a:rPr>
              <a:t>, le </a:t>
            </a:r>
            <a:r>
              <a:rPr lang="en-US" sz="900" b="1" dirty="0">
                <a:solidFill>
                  <a:srgbClr val="172A45"/>
                </a:solidFill>
                <a:latin typeface="Space Grotesk SemiBold" pitchFamily="34" charset="0"/>
                <a:ea typeface="Space Grotesk SemiBold" pitchFamily="34" charset="-122"/>
                <a:cs typeface="Space Grotesk SemiBold" pitchFamily="34" charset="-120"/>
              </a:rPr>
              <a:t>GSPM</a:t>
            </a:r>
            <a:r>
              <a:rPr lang="en-US" sz="950" dirty="0">
                <a:solidFill>
                  <a:srgbClr val="172A45"/>
                </a:solidFill>
                <a:latin typeface="Space Grotesk" pitchFamily="34" charset="0"/>
                <a:ea typeface="Space Grotesk" pitchFamily="34" charset="-122"/>
                <a:cs typeface="Space Grotesk" pitchFamily="34" charset="-120"/>
              </a:rPr>
              <a:t> et la </a:t>
            </a:r>
            <a:r>
              <a:rPr lang="en-US" sz="900" b="1" dirty="0">
                <a:solidFill>
                  <a:srgbClr val="172A45"/>
                </a:solidFill>
                <a:latin typeface="Space Grotesk SemiBold" pitchFamily="34" charset="0"/>
                <a:ea typeface="Space Grotesk SemiBold" pitchFamily="34" charset="-122"/>
                <a:cs typeface="Space Grotesk SemiBold" pitchFamily="34" charset="-120"/>
              </a:rPr>
              <a:t>SODEXAM</a:t>
            </a:r>
            <a:endParaRPr lang="en-US" sz="950" dirty="0"/>
          </a:p>
        </p:txBody>
      </p:sp>
      <p:sp>
        <p:nvSpPr>
          <p:cNvPr id="13" name="Text 9"/>
          <p:cNvSpPr/>
          <p:nvPr/>
        </p:nvSpPr>
        <p:spPr>
          <a:xfrm>
            <a:off x="428625" y="3288218"/>
            <a:ext cx="4772025" cy="578644"/>
          </a:xfrm>
          <a:prstGeom prst="rect">
            <a:avLst/>
          </a:prstGeom>
          <a:noFill/>
          <a:ln/>
        </p:spPr>
        <p:txBody>
          <a:bodyPr wrap="square" lIns="0" tIns="0" rIns="0" bIns="0" rtlCol="0" anchor="t">
            <a:spAutoFit/>
          </a:bodyPr>
          <a:lstStyle/>
          <a:p>
            <a:pPr algn="l" indent="0" marL="0">
              <a:lnSpc>
                <a:spcPct val="120000"/>
              </a:lnSpc>
              <a:buNone/>
            </a:pPr>
            <a:r>
              <a:rPr lang="en-US" sz="950" dirty="0">
                <a:solidFill>
                  <a:srgbClr val="172A45"/>
                </a:solidFill>
                <a:latin typeface="Space Grotesk" pitchFamily="34" charset="0"/>
                <a:ea typeface="Space Grotesk" pitchFamily="34" charset="-122"/>
                <a:cs typeface="Space Grotesk" pitchFamily="34" charset="-120"/>
              </a:rPr>
              <a:t>La sécurisation est assurée par les Forces de Défense et de Sécurité, la Brigade de l'Assainissement et les Polices Municipales des mairies du District.</a:t>
            </a:r>
            <a:endParaRPr lang="en-US" sz="950" dirty="0"/>
          </a:p>
        </p:txBody>
      </p:sp>
      <p:sp>
        <p:nvSpPr>
          <p:cNvPr id="14" name="Shape 10"/>
          <p:cNvSpPr/>
          <p:nvPr/>
        </p:nvSpPr>
        <p:spPr>
          <a:xfrm>
            <a:off x="428625" y="4152612"/>
            <a:ext cx="4772025" cy="592931"/>
          </a:xfrm>
          <a:prstGeom prst="rect">
            <a:avLst/>
          </a:prstGeom>
          <a:solidFill>
            <a:srgbClr val="FF6B6B">
              <a:alpha val="5000"/>
            </a:srgbClr>
          </a:solidFill>
          <a:ln/>
        </p:spPr>
      </p:sp>
      <p:sp>
        <p:nvSpPr>
          <p:cNvPr id="15" name="Shape 11"/>
          <p:cNvSpPr/>
          <p:nvPr/>
        </p:nvSpPr>
        <p:spPr>
          <a:xfrm>
            <a:off x="428625" y="4152612"/>
            <a:ext cx="28575" cy="592931"/>
          </a:xfrm>
          <a:prstGeom prst="rect">
            <a:avLst/>
          </a:prstGeom>
          <a:solidFill>
            <a:srgbClr val="FF6B6B"/>
          </a:solidFill>
          <a:ln/>
        </p:spPr>
      </p:sp>
      <p:sp>
        <p:nvSpPr>
          <p:cNvPr id="16" name="Text 12"/>
          <p:cNvSpPr/>
          <p:nvPr/>
        </p:nvSpPr>
        <p:spPr>
          <a:xfrm>
            <a:off x="571500" y="4259768"/>
            <a:ext cx="4486275" cy="378619"/>
          </a:xfrm>
          <a:prstGeom prst="rect">
            <a:avLst/>
          </a:prstGeom>
          <a:noFill/>
          <a:ln/>
        </p:spPr>
        <p:txBody>
          <a:bodyPr wrap="square" lIns="0" tIns="0" rIns="0" bIns="0" rtlCol="0" anchor="t">
            <a:spAutoFit/>
          </a:bodyPr>
          <a:lstStyle/>
          <a:p>
            <a:pPr algn="l" indent="0" marL="0">
              <a:buNone/>
            </a:pPr>
            <a:r>
              <a:rPr lang="en-US" sz="1000" dirty="0">
                <a:solidFill>
                  <a:srgbClr val="0A192F"/>
                </a:solidFill>
                <a:latin typeface="Roboto Mono SemiBold" pitchFamily="34" charset="0"/>
                <a:ea typeface="Roboto Mono SemiBold" pitchFamily="34" charset="-122"/>
                <a:cs typeface="Roboto Mono SemiBold" pitchFamily="34" charset="-120"/>
              </a:rPr>
              <a:t>« Les mairies sont donc parties prenantes de ce dispositif dès l'origine. »</a:t>
            </a:r>
            <a:endParaRPr lang="en-US" sz="1000" dirty="0"/>
          </a:p>
        </p:txBody>
      </p:sp>
      <p:sp>
        <p:nvSpPr>
          <p:cNvPr id="17" name="Text 13"/>
          <p:cNvSpPr/>
          <p:nvPr/>
        </p:nvSpPr>
        <p:spPr>
          <a:xfrm>
            <a:off x="428625" y="4940210"/>
            <a:ext cx="1777008" cy="126802"/>
          </a:xfrm>
          <a:prstGeom prst="rect">
            <a:avLst/>
          </a:prstGeom>
          <a:noFill/>
          <a:ln/>
        </p:spPr>
        <p:txBody>
          <a:bodyPr wrap="square" lIns="0" tIns="0" rIns="0" bIns="0" rtlCol="0" anchor="t">
            <a:spAutoFit/>
          </a:bodyPr>
          <a:lstStyle/>
          <a:p>
            <a:pPr algn="l" indent="0" marL="0">
              <a:buNone/>
            </a:pPr>
            <a:r>
              <a:rPr lang="en-US" sz="750" dirty="0">
                <a:solidFill>
                  <a:srgbClr val="172A45">
                    <a:alpha val="60000"/>
                  </a:srgbClr>
                </a:solidFill>
                <a:latin typeface="Space Grotesk" pitchFamily="34" charset="0"/>
                <a:ea typeface="Space Grotesk" pitchFamily="34" charset="-122"/>
                <a:cs typeface="Space Grotesk" pitchFamily="34" charset="-120"/>
              </a:rPr>
              <a:t>Source : Fraternité Matin 28/05/2022</a:t>
            </a:r>
            <a:endParaRPr lang="en-US" sz="750" dirty="0"/>
          </a:p>
        </p:txBody>
      </p:sp>
      <p:sp>
        <p:nvSpPr>
          <p:cNvPr id="18" name="Shape 14"/>
          <p:cNvSpPr/>
          <p:nvPr/>
        </p:nvSpPr>
        <p:spPr>
          <a:xfrm>
            <a:off x="5486400" y="0"/>
            <a:ext cx="3657600" cy="5352762"/>
          </a:xfrm>
          <a:prstGeom prst="rect">
            <a:avLst/>
          </a:prstGeom>
          <a:solidFill>
            <a:srgbClr val="4ECDC4">
              <a:alpha val="5000"/>
            </a:srgbClr>
          </a:solidFill>
          <a:ln/>
        </p:spPr>
      </p:sp>
      <p:sp>
        <p:nvSpPr>
          <p:cNvPr id="19" name="Shape 15"/>
          <p:cNvSpPr/>
          <p:nvPr/>
        </p:nvSpPr>
        <p:spPr>
          <a:xfrm>
            <a:off x="5486400" y="0"/>
            <a:ext cx="7144" cy="5352762"/>
          </a:xfrm>
          <a:prstGeom prst="rect">
            <a:avLst/>
          </a:prstGeom>
          <a:solidFill>
            <a:srgbClr val="E7E8EA"/>
          </a:solidFill>
          <a:ln/>
        </p:spPr>
      </p:sp>
      <p:sp>
        <p:nvSpPr>
          <p:cNvPr id="20" name="Shape 16"/>
          <p:cNvSpPr/>
          <p:nvPr/>
        </p:nvSpPr>
        <p:spPr>
          <a:xfrm>
            <a:off x="7515225" y="4763402"/>
            <a:ext cx="1343025" cy="303609"/>
          </a:xfrm>
          <a:prstGeom prst="rect">
            <a:avLst/>
          </a:prstGeom>
          <a:solidFill>
            <a:srgbClr val="4ECDC4">
              <a:alpha val="20000"/>
            </a:srgbClr>
          </a:solidFill>
          <a:ln/>
        </p:spPr>
      </p:sp>
      <p:sp>
        <p:nvSpPr>
          <p:cNvPr id="21" name="Text 17"/>
          <p:cNvSpPr/>
          <p:nvPr/>
        </p:nvSpPr>
        <p:spPr>
          <a:xfrm>
            <a:off x="7515225" y="4763402"/>
            <a:ext cx="1343025" cy="303609"/>
          </a:xfrm>
          <a:prstGeom prst="rect">
            <a:avLst/>
          </a:prstGeom>
          <a:noFill/>
          <a:ln/>
        </p:spPr>
        <p:txBody>
          <a:bodyPr wrap="square" lIns="136017" tIns="68072" rIns="136017" bIns="68072" rtlCol="0" anchor="t">
            <a:spAutoFit/>
          </a:bodyPr>
          <a:lstStyle/>
          <a:p>
            <a:pPr algn="l" indent="0" marL="0">
              <a:buNone/>
            </a:pPr>
            <a:r>
              <a:rPr lang="en-US" sz="1000" dirty="0">
                <a:solidFill>
                  <a:srgbClr val="0A192F"/>
                </a:solidFill>
                <a:latin typeface="Roboto Mono SemiBold" pitchFamily="34" charset="0"/>
                <a:ea typeface="Roboto Mono SemiBold" pitchFamily="34" charset="-122"/>
                <a:cs typeface="Roboto Mono SemiBold" pitchFamily="34" charset="-120"/>
              </a:rPr>
              <a:t>Signé : G. C.</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4886325" cy="891490"/>
          </a:xfrm>
          <a:prstGeom prst="rect">
            <a:avLst/>
          </a:prstGeom>
          <a:noFill/>
          <a:ln/>
        </p:spPr>
        <p:txBody>
          <a:bodyPr wrap="square" lIns="0" tIns="0" rIns="0" bIns="0" rtlCol="0" anchor="t">
            <a:spAutoFit/>
          </a:bodyPr>
          <a:lstStyle/>
          <a:p>
            <a:pPr algn="l" indent="0" marL="0">
              <a:lnSpc>
                <a:spcPct val="104000"/>
              </a:lnSpc>
              <a:buNone/>
            </a:pPr>
            <a:r>
              <a:rPr lang="en-US" sz="1600" dirty="0">
                <a:solidFill>
                  <a:srgbClr val="0A192F"/>
                </a:solidFill>
                <a:latin typeface="Roboto Mono SemiBold" pitchFamily="34" charset="0"/>
                <a:ea typeface="Roboto Mono SemiBold" pitchFamily="34" charset="-122"/>
                <a:cs typeface="Roboto Mono SemiBold" pitchFamily="34" charset="-120"/>
              </a:rPr>
              <a:t>7 juin 2022 : Les bulldozers entrent en action — Abobo Clouétcha, premier site</a:t>
            </a:r>
            <a:endParaRPr lang="en-US" sz="1600" dirty="0"/>
          </a:p>
        </p:txBody>
      </p:sp>
      <p:sp>
        <p:nvSpPr>
          <p:cNvPr id="5" name="Text 1"/>
          <p:cNvSpPr/>
          <p:nvPr/>
        </p:nvSpPr>
        <p:spPr>
          <a:xfrm>
            <a:off x="428625" y="1377265"/>
            <a:ext cx="4886325" cy="364331"/>
          </a:xfrm>
          <a:prstGeom prst="rect">
            <a:avLst/>
          </a:prstGeom>
          <a:noFill/>
          <a:ln/>
        </p:spPr>
        <p:txBody>
          <a:bodyPr wrap="square" lIns="0" tIns="0" rIns="0" bIns="0" rtlCol="0" anchor="t">
            <a:spAutoFit/>
          </a:bodyPr>
          <a:lstStyle/>
          <a:p>
            <a:pPr algn="l" indent="0" marL="0">
              <a:buNone/>
            </a:pPr>
            <a:r>
              <a:rPr lang="en-US" sz="1000" dirty="0">
                <a:solidFill>
                  <a:srgbClr val="FF6B6B"/>
                </a:solidFill>
                <a:latin typeface="Space Grotesk SemiBold" pitchFamily="34" charset="0"/>
                <a:ea typeface="Space Grotesk SemiBold" pitchFamily="34" charset="-122"/>
                <a:cs typeface="Space Grotesk SemiBold" pitchFamily="34" charset="-120"/>
              </a:rPr>
              <a:t>L'opération passe de la décision à l'acte : le District tient ses engagements</a:t>
            </a:r>
            <a:endParaRPr lang="en-US" sz="1000" dirty="0"/>
          </a:p>
        </p:txBody>
      </p:sp>
      <p:sp>
        <p:nvSpPr>
          <p:cNvPr id="6" name="Text 2"/>
          <p:cNvSpPr/>
          <p:nvPr/>
        </p:nvSpPr>
        <p:spPr>
          <a:xfrm>
            <a:off x="428625" y="1913046"/>
            <a:ext cx="4886325" cy="457200"/>
          </a:xfrm>
          <a:prstGeom prst="rect">
            <a:avLst/>
          </a:prstGeom>
          <a:noFill/>
          <a:ln/>
        </p:spPr>
        <p:txBody>
          <a:bodyPr wrap="square" lIns="0" tIns="0" rIns="0" bIns="0" rtlCol="0" anchor="t">
            <a:spAutoFit/>
          </a:bodyPr>
          <a:lstStyle/>
          <a:p>
            <a:pPr algn="l" indent="0" marL="0">
              <a:lnSpc>
                <a:spcPct val="128000"/>
              </a:lnSpc>
              <a:buNone/>
            </a:pPr>
            <a:r>
              <a:rPr lang="en-US" sz="1050" dirty="0">
                <a:solidFill>
                  <a:srgbClr val="172A45"/>
                </a:solidFill>
                <a:latin typeface="Space Grotesk" pitchFamily="34" charset="0"/>
                <a:ea typeface="Space Grotesk" pitchFamily="34" charset="-122"/>
                <a:cs typeface="Space Grotesk" pitchFamily="34" charset="-120"/>
              </a:rPr>
              <a:t>Le </a:t>
            </a:r>
            <a:r>
              <a:rPr lang="en-US" sz="1000" b="1" dirty="0">
                <a:solidFill>
                  <a:srgbClr val="172A45"/>
                </a:solidFill>
                <a:latin typeface="Space Grotesk SemiBold" pitchFamily="34" charset="0"/>
                <a:ea typeface="Space Grotesk SemiBold" pitchFamily="34" charset="-122"/>
                <a:cs typeface="Space Grotesk SemiBold" pitchFamily="34" charset="-120"/>
              </a:rPr>
              <a:t>7 juin 2022</a:t>
            </a:r>
            <a:r>
              <a:rPr lang="en-US" sz="1050" dirty="0">
                <a:solidFill>
                  <a:srgbClr val="172A45"/>
                </a:solidFill>
                <a:latin typeface="Space Grotesk" pitchFamily="34" charset="0"/>
                <a:ea typeface="Space Grotesk" pitchFamily="34" charset="-122"/>
                <a:cs typeface="Space Grotesk" pitchFamily="34" charset="-120"/>
              </a:rPr>
              <a:t>, les services du MINHAS débutent les démolitions, en </a:t>
            </a:r>
            <a:r>
              <a:rPr lang="en-US" sz="1050" dirty="0">
                <a:solidFill>
                  <a:srgbClr val="172A45"/>
                </a:solidFill>
                <a:latin typeface="Space Grotesk" pitchFamily="34" charset="0"/>
                <a:ea typeface="Space Grotesk" pitchFamily="34" charset="-122"/>
                <a:cs typeface="Space Grotesk" pitchFamily="34" charset="-120"/>
              </a:rPr>
              <a:t>commençant par les maisons au bord des ravins à </a:t>
            </a:r>
            <a:r>
              <a:rPr lang="en-US" sz="1000" b="1" dirty="0">
                <a:solidFill>
                  <a:srgbClr val="172A45"/>
                </a:solidFill>
                <a:latin typeface="Space Grotesk SemiBold" pitchFamily="34" charset="0"/>
                <a:ea typeface="Space Grotesk SemiBold" pitchFamily="34" charset="-122"/>
                <a:cs typeface="Space Grotesk SemiBold" pitchFamily="34" charset="-120"/>
              </a:rPr>
              <a:t>Abobo Clouétcha</a:t>
            </a:r>
            <a:r>
              <a:rPr lang="en-US" sz="1050" dirty="0">
                <a:solidFill>
                  <a:srgbClr val="172A45"/>
                </a:solidFill>
                <a:latin typeface="Space Grotesk" pitchFamily="34" charset="0"/>
                <a:ea typeface="Space Grotesk" pitchFamily="34" charset="-122"/>
                <a:cs typeface="Space Grotesk" pitchFamily="34" charset="-120"/>
              </a:rPr>
              <a:t>.</a:t>
            </a:r>
            <a:endParaRPr lang="en-US" sz="1050" dirty="0"/>
          </a:p>
        </p:txBody>
      </p:sp>
      <p:sp>
        <p:nvSpPr>
          <p:cNvPr id="7" name="Shape 3"/>
          <p:cNvSpPr/>
          <p:nvPr/>
        </p:nvSpPr>
        <p:spPr>
          <a:xfrm>
            <a:off x="428625" y="2541696"/>
            <a:ext cx="4886325" cy="960834"/>
          </a:xfrm>
          <a:prstGeom prst="rect">
            <a:avLst/>
          </a:prstGeom>
          <a:solidFill>
            <a:srgbClr val="FF6B6B">
              <a:alpha val="5000"/>
            </a:srgbClr>
          </a:solidFill>
          <a:ln/>
        </p:spPr>
      </p:sp>
      <p:sp>
        <p:nvSpPr>
          <p:cNvPr id="8" name="Shape 4"/>
          <p:cNvSpPr/>
          <p:nvPr/>
        </p:nvSpPr>
        <p:spPr>
          <a:xfrm>
            <a:off x="428625" y="2541696"/>
            <a:ext cx="28575" cy="960834"/>
          </a:xfrm>
          <a:prstGeom prst="rect">
            <a:avLst/>
          </a:prstGeom>
          <a:solidFill>
            <a:srgbClr val="FF6B6B"/>
          </a:solidFill>
          <a:ln/>
        </p:spPr>
      </p:sp>
      <p:sp>
        <p:nvSpPr>
          <p:cNvPr id="9" name="Text 5"/>
          <p:cNvSpPr/>
          <p:nvPr/>
        </p:nvSpPr>
        <p:spPr>
          <a:xfrm>
            <a:off x="542925" y="2598846"/>
            <a:ext cx="4686300" cy="642938"/>
          </a:xfrm>
          <a:prstGeom prst="rect">
            <a:avLst/>
          </a:prstGeom>
          <a:noFill/>
          <a:ln/>
        </p:spPr>
        <p:txBody>
          <a:bodyPr wrap="square" lIns="0" tIns="0" rIns="0" bIns="0" rtlCol="0" anchor="t">
            <a:spAutoFit/>
          </a:bodyPr>
          <a:lstStyle/>
          <a:p>
            <a:pPr algn="l" indent="0" marL="0">
              <a:lnSpc>
                <a:spcPct val="120000"/>
              </a:lnSpc>
              <a:buNone/>
            </a:pPr>
            <a:r>
              <a:rPr lang="en-US" sz="1000" dirty="0">
                <a:solidFill>
                  <a:srgbClr val="0A192F"/>
                </a:solidFill>
                <a:latin typeface="Roboto Mono SemiBold" pitchFamily="34" charset="0"/>
                <a:ea typeface="Roboto Mono SemiBold" pitchFamily="34" charset="-122"/>
                <a:cs typeface="Roboto Mono SemiBold" pitchFamily="34" charset="-120"/>
              </a:rPr>
              <a:t>« Opération de sauvegarde des vies : les maisons au bord des ravins glissent lors des fortes pluies, causant des pertes humaines. »</a:t>
            </a:r>
            <a:endParaRPr lang="en-US" sz="1000" dirty="0"/>
          </a:p>
        </p:txBody>
      </p:sp>
      <p:sp>
        <p:nvSpPr>
          <p:cNvPr id="10" name="Text 6"/>
          <p:cNvSpPr/>
          <p:nvPr/>
        </p:nvSpPr>
        <p:spPr>
          <a:xfrm>
            <a:off x="542925" y="3298934"/>
            <a:ext cx="4686300" cy="146447"/>
          </a:xfrm>
          <a:prstGeom prst="rect">
            <a:avLst/>
          </a:prstGeom>
          <a:noFill/>
          <a:ln/>
        </p:spPr>
        <p:txBody>
          <a:bodyPr wrap="square" lIns="0" tIns="0" rIns="0" bIns="0" rtlCol="0" anchor="t">
            <a:spAutoFit/>
          </a:bodyPr>
          <a:lstStyle/>
          <a:p>
            <a:pPr algn="l" indent="0" marL="0">
              <a:buNone/>
            </a:pPr>
            <a:r>
              <a:rPr lang="en-US" sz="800" dirty="0">
                <a:solidFill>
                  <a:srgbClr val="172A45"/>
                </a:solidFill>
                <a:latin typeface="Space Grotesk SemiBold" pitchFamily="34" charset="0"/>
                <a:ea typeface="Space Grotesk SemiBold" pitchFamily="34" charset="-122"/>
                <a:cs typeface="Space Grotesk SemiBold" pitchFamily="34" charset="-120"/>
              </a:rPr>
              <a:t>— Ministre Bouaké Fofana, 7 juin 2022</a:t>
            </a:r>
            <a:endParaRPr lang="en-US" sz="800" dirty="0"/>
          </a:p>
        </p:txBody>
      </p:sp>
      <p:sp>
        <p:nvSpPr>
          <p:cNvPr id="11" name="Text 7"/>
          <p:cNvSpPr/>
          <p:nvPr/>
        </p:nvSpPr>
        <p:spPr>
          <a:xfrm>
            <a:off x="428625" y="3588255"/>
            <a:ext cx="4886325" cy="685800"/>
          </a:xfrm>
          <a:prstGeom prst="rect">
            <a:avLst/>
          </a:prstGeom>
          <a:noFill/>
          <a:ln/>
        </p:spPr>
        <p:txBody>
          <a:bodyPr wrap="square" lIns="0" tIns="0" rIns="0" bIns="0" rtlCol="0" anchor="t">
            <a:spAutoFit/>
          </a:bodyPr>
          <a:lstStyle/>
          <a:p>
            <a:pPr algn="l" indent="0" marL="0">
              <a:lnSpc>
                <a:spcPct val="128000"/>
              </a:lnSpc>
              <a:buNone/>
            </a:pPr>
            <a:r>
              <a:rPr lang="en-US" sz="1050" dirty="0">
                <a:solidFill>
                  <a:srgbClr val="172A45"/>
                </a:solidFill>
                <a:latin typeface="Space Grotesk" pitchFamily="34" charset="0"/>
                <a:ea typeface="Space Grotesk" pitchFamily="34" charset="-122"/>
                <a:cs typeface="Space Grotesk" pitchFamily="34" charset="-120"/>
              </a:rPr>
              <a:t>Un </a:t>
            </a:r>
            <a:r>
              <a:rPr lang="en-US" sz="1000" b="1" dirty="0">
                <a:solidFill>
                  <a:srgbClr val="172A45"/>
                </a:solidFill>
                <a:latin typeface="Space Grotesk SemiBold" pitchFamily="34" charset="0"/>
                <a:ea typeface="Space Grotesk SemiBold" pitchFamily="34" charset="-122"/>
                <a:cs typeface="Space Grotesk SemiBold" pitchFamily="34" charset="-120"/>
              </a:rPr>
              <a:t>périmètre de sécurité de 30 mètres</a:t>
            </a:r>
            <a:r>
              <a:rPr lang="en-US" sz="1050" dirty="0">
                <a:solidFill>
                  <a:srgbClr val="172A45"/>
                </a:solidFill>
                <a:latin typeface="Space Grotesk" pitchFamily="34" charset="0"/>
                <a:ea typeface="Space Grotesk" pitchFamily="34" charset="-122"/>
                <a:cs typeface="Space Grotesk" pitchFamily="34" charset="-120"/>
              </a:rPr>
              <a:t> est défini autour des zones de </a:t>
            </a:r>
            <a:r>
              <a:rPr lang="en-US" sz="1050" dirty="0">
                <a:solidFill>
                  <a:srgbClr val="172A45"/>
                </a:solidFill>
                <a:latin typeface="Space Grotesk" pitchFamily="34" charset="0"/>
                <a:ea typeface="Space Grotesk" pitchFamily="34" charset="-122"/>
                <a:cs typeface="Space Grotesk" pitchFamily="34" charset="-120"/>
              </a:rPr>
              <a:t>danger immédiat. Des aménagements sont prévus pour éviter toute </a:t>
            </a:r>
            <a:r>
              <a:rPr lang="en-US" sz="1050" dirty="0">
                <a:solidFill>
                  <a:srgbClr val="172A45"/>
                </a:solidFill>
                <a:latin typeface="Space Grotesk" pitchFamily="34" charset="0"/>
                <a:ea typeface="Space Grotesk" pitchFamily="34" charset="-122"/>
                <a:cs typeface="Space Grotesk" pitchFamily="34" charset="-120"/>
              </a:rPr>
              <a:t>recolonisation.</a:t>
            </a:r>
            <a:endParaRPr lang="en-US" sz="1050" dirty="0"/>
          </a:p>
        </p:txBody>
      </p:sp>
      <p:sp>
        <p:nvSpPr>
          <p:cNvPr id="12" name="Shape 8"/>
          <p:cNvSpPr/>
          <p:nvPr/>
        </p:nvSpPr>
        <p:spPr>
          <a:xfrm>
            <a:off x="5486400" y="0"/>
            <a:ext cx="3657600" cy="5143500"/>
          </a:xfrm>
          <a:prstGeom prst="rect">
            <a:avLst/>
          </a:prstGeom>
          <a:solidFill>
            <a:srgbClr val="4ECDC4">
              <a:alpha val="5000"/>
            </a:srgbClr>
          </a:solidFill>
          <a:ln/>
        </p:spPr>
      </p:sp>
      <p:sp>
        <p:nvSpPr>
          <p:cNvPr id="13" name="Shape 9"/>
          <p:cNvSpPr/>
          <p:nvPr/>
        </p:nvSpPr>
        <p:spPr>
          <a:xfrm>
            <a:off x="5486400" y="0"/>
            <a:ext cx="7144" cy="5143500"/>
          </a:xfrm>
          <a:prstGeom prst="rect">
            <a:avLst/>
          </a:prstGeom>
          <a:solidFill>
            <a:srgbClr val="E7E8EA"/>
          </a:solidFill>
          <a:ln/>
        </p:spPr>
      </p:sp>
      <p:sp>
        <p:nvSpPr>
          <p:cNvPr id="14" name="Text 10"/>
          <p:cNvSpPr/>
          <p:nvPr/>
        </p:nvSpPr>
        <p:spPr>
          <a:xfrm>
            <a:off x="5629275" y="4747022"/>
            <a:ext cx="3514725" cy="253603"/>
          </a:xfrm>
          <a:prstGeom prst="rect">
            <a:avLst/>
          </a:prstGeom>
          <a:noFill/>
          <a:ln/>
        </p:spPr>
        <p:txBody>
          <a:bodyPr wrap="square" lIns="0" tIns="0" rIns="0" bIns="0" rtlCol="0" anchor="t">
            <a:spAutoFit/>
          </a:bodyPr>
          <a:lstStyle/>
          <a:p>
            <a:pPr algn="l" indent="0" marL="0">
              <a:buNone/>
            </a:pPr>
            <a:r>
              <a:rPr lang="en-US" sz="750" dirty="0">
                <a:solidFill>
                  <a:srgbClr val="172A45">
                    <a:alpha val="60000"/>
                  </a:srgbClr>
                </a:solidFill>
                <a:latin typeface="Space Grotesk" pitchFamily="34" charset="0"/>
                <a:ea typeface="Space Grotesk" pitchFamily="34" charset="-122"/>
                <a:cs typeface="Space Grotesk" pitchFamily="34" charset="-120"/>
              </a:rPr>
              <a:t>Source : District Autonome d'Abidjan / AIP, note d'information du 09/06/2022</a:t>
            </a:r>
            <a:endParaRPr lang="en-US" sz="750" dirty="0"/>
          </a:p>
        </p:txBody>
      </p:sp>
      <p:sp>
        <p:nvSpPr>
          <p:cNvPr id="15" name="Shape 11"/>
          <p:cNvSpPr/>
          <p:nvPr/>
        </p:nvSpPr>
        <p:spPr>
          <a:xfrm>
            <a:off x="7715250" y="4697016"/>
            <a:ext cx="1285875" cy="303609"/>
          </a:xfrm>
          <a:prstGeom prst="rect">
            <a:avLst/>
          </a:prstGeom>
          <a:solidFill>
            <a:srgbClr val="4ECDC4">
              <a:alpha val="20000"/>
            </a:srgbClr>
          </a:solidFill>
          <a:ln/>
        </p:spPr>
      </p:sp>
      <p:sp>
        <p:nvSpPr>
          <p:cNvPr id="16" name="Text 12"/>
          <p:cNvSpPr/>
          <p:nvPr/>
        </p:nvSpPr>
        <p:spPr>
          <a:xfrm>
            <a:off x="7715250" y="4697016"/>
            <a:ext cx="1285875" cy="303609"/>
          </a:xfrm>
          <a:prstGeom prst="rect">
            <a:avLst/>
          </a:prstGeom>
          <a:noFill/>
          <a:ln/>
        </p:spPr>
        <p:txBody>
          <a:bodyPr wrap="none" lIns="102108" tIns="68072" rIns="102108" bIns="68072" rtlCol="0" anchor="t">
            <a:spAutoFit/>
          </a:bodyPr>
          <a:lstStyle/>
          <a:p>
            <a:pPr algn="l" indent="0" marL="0">
              <a:buNone/>
            </a:pPr>
            <a:r>
              <a:rPr lang="en-US" sz="1000" dirty="0">
                <a:solidFill>
                  <a:srgbClr val="0A192F"/>
                </a:solidFill>
                <a:latin typeface="Roboto Mono SemiBold" pitchFamily="34" charset="0"/>
                <a:ea typeface="Roboto Mono SemiBold" pitchFamily="34" charset="-122"/>
                <a:cs typeface="Roboto Mono SemiBold" pitchFamily="34" charset="-120"/>
              </a:rPr>
              <a:t>Signé : G. C.</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428625"/>
            <a:ext cx="4914900" cy="557213"/>
          </a:xfrm>
          <a:prstGeom prst="rect">
            <a:avLst/>
          </a:prstGeom>
          <a:noFill/>
          <a:ln/>
        </p:spPr>
        <p:txBody>
          <a:bodyPr wrap="square" lIns="0" tIns="0" rIns="0" bIns="0" rtlCol="0" anchor="t">
            <a:spAutoFit/>
          </a:bodyPr>
          <a:lstStyle/>
          <a:p>
            <a:pPr algn="l" indent="0" marL="0">
              <a:lnSpc>
                <a:spcPct val="104000"/>
              </a:lnSpc>
              <a:buNone/>
            </a:pPr>
            <a:r>
              <a:rPr lang="en-US" sz="1500" dirty="0">
                <a:solidFill>
                  <a:srgbClr val="0A192F"/>
                </a:solidFill>
                <a:latin typeface="Roboto Mono SemiBold" pitchFamily="34" charset="0"/>
                <a:ea typeface="Roboto Mono SemiBold" pitchFamily="34" charset="-122"/>
                <a:cs typeface="Roboto Mono SemiBold" pitchFamily="34" charset="-120"/>
              </a:rPr>
              <a:t>Cissé Ibrahima Bacongo : un gouverneur déterminé à protéger les vies</a:t>
            </a:r>
            <a:endParaRPr lang="en-US" sz="1500" dirty="0"/>
          </a:p>
        </p:txBody>
      </p:sp>
      <p:sp>
        <p:nvSpPr>
          <p:cNvPr id="5" name="Text 1"/>
          <p:cNvSpPr/>
          <p:nvPr/>
        </p:nvSpPr>
        <p:spPr>
          <a:xfrm>
            <a:off x="428625" y="1042988"/>
            <a:ext cx="4914900" cy="164306"/>
          </a:xfrm>
          <a:prstGeom prst="rect">
            <a:avLst/>
          </a:prstGeom>
          <a:noFill/>
          <a:ln/>
        </p:spPr>
        <p:txBody>
          <a:bodyPr wrap="square" lIns="0" tIns="0" rIns="0" bIns="0" rtlCol="0" anchor="t">
            <a:spAutoFit/>
          </a:bodyPr>
          <a:lstStyle/>
          <a:p>
            <a:pPr algn="l" indent="0" marL="0">
              <a:buNone/>
            </a:pPr>
            <a:r>
              <a:rPr lang="en-US" sz="900" dirty="0">
                <a:solidFill>
                  <a:srgbClr val="FF6B6B"/>
                </a:solidFill>
                <a:latin typeface="Space Grotesk SemiBold" pitchFamily="34" charset="0"/>
                <a:ea typeface="Space Grotesk SemiBold" pitchFamily="34" charset="-122"/>
                <a:cs typeface="Space Grotesk SemiBold" pitchFamily="34" charset="-120"/>
              </a:rPr>
              <a:t>L'homme qui ose faire ce que d'autres évitent</a:t>
            </a:r>
            <a:endParaRPr lang="en-US" sz="900" dirty="0"/>
          </a:p>
        </p:txBody>
      </p:sp>
      <p:sp>
        <p:nvSpPr>
          <p:cNvPr id="6" name="Text 2"/>
          <p:cNvSpPr/>
          <p:nvPr/>
        </p:nvSpPr>
        <p:spPr>
          <a:xfrm>
            <a:off x="428625" y="1378744"/>
            <a:ext cx="4914900" cy="617153"/>
          </a:xfrm>
          <a:prstGeom prst="rect">
            <a:avLst/>
          </a:prstGeom>
          <a:noFill/>
          <a:ln/>
        </p:spPr>
        <p:txBody>
          <a:bodyPr wrap="square" lIns="0" tIns="0" rIns="0" bIns="0" rtlCol="0" anchor="t">
            <a:spAutoFit/>
          </a:bodyPr>
          <a:lstStyle/>
          <a:p>
            <a:pPr algn="l" indent="0" marL="0">
              <a:lnSpc>
                <a:spcPct val="128000"/>
              </a:lnSpc>
              <a:buNone/>
            </a:pPr>
            <a:r>
              <a:rPr lang="en-US" sz="950" dirty="0">
                <a:solidFill>
                  <a:srgbClr val="172A45"/>
                </a:solidFill>
                <a:latin typeface="Space Grotesk" pitchFamily="34" charset="0"/>
                <a:ea typeface="Space Grotesk" pitchFamily="34" charset="-122"/>
                <a:cs typeface="Space Grotesk" pitchFamily="34" charset="-120"/>
              </a:rPr>
              <a:t>Depuis sa prise de fonction comme </a:t>
            </a:r>
            <a:r>
              <a:rPr lang="en-US" sz="900" b="1" dirty="0">
                <a:solidFill>
                  <a:srgbClr val="172A45"/>
                </a:solidFill>
                <a:latin typeface="Space Grotesk SemiBold" pitchFamily="34" charset="0"/>
                <a:ea typeface="Space Grotesk SemiBold" pitchFamily="34" charset="-122"/>
                <a:cs typeface="Space Grotesk SemiBold" pitchFamily="34" charset="-120"/>
              </a:rPr>
              <a:t>Ministre-Gouverneur du District Autonome d'Abidjan</a:t>
            </a:r>
            <a:r>
              <a:rPr lang="en-US" sz="950" dirty="0">
                <a:solidFill>
                  <a:srgbClr val="172A45"/>
                </a:solidFill>
                <a:latin typeface="Space Grotesk" pitchFamily="34" charset="0"/>
                <a:ea typeface="Space Grotesk" pitchFamily="34" charset="-122"/>
                <a:cs typeface="Space Grotesk" pitchFamily="34" charset="-120"/>
              </a:rPr>
              <a:t>, Cissé Ibrahima Bacongo poursuit avec courage la politique de </a:t>
            </a:r>
            <a:r>
              <a:rPr lang="en-US" sz="950" dirty="0">
                <a:solidFill>
                  <a:srgbClr val="172A45"/>
                </a:solidFill>
                <a:latin typeface="Space Grotesk" pitchFamily="34" charset="0"/>
                <a:ea typeface="Space Grotesk" pitchFamily="34" charset="-122"/>
                <a:cs typeface="Space Grotesk" pitchFamily="34" charset="-120"/>
              </a:rPr>
              <a:t>libération des zones à risques, en fixant un objectif ambitieux :</a:t>
            </a:r>
            <a:endParaRPr lang="en-US" sz="950" dirty="0"/>
          </a:p>
        </p:txBody>
      </p:sp>
      <p:sp>
        <p:nvSpPr>
          <p:cNvPr id="7" name="Shape 3"/>
          <p:cNvSpPr/>
          <p:nvPr/>
        </p:nvSpPr>
        <p:spPr>
          <a:xfrm>
            <a:off x="428625" y="2167347"/>
            <a:ext cx="4914900" cy="416123"/>
          </a:xfrm>
          <a:prstGeom prst="rect">
            <a:avLst/>
          </a:prstGeom>
          <a:solidFill>
            <a:srgbClr val="FF6B6B">
              <a:alpha val="5000"/>
            </a:srgbClr>
          </a:solidFill>
          <a:ln/>
        </p:spPr>
      </p:sp>
      <p:sp>
        <p:nvSpPr>
          <p:cNvPr id="8" name="Shape 4"/>
          <p:cNvSpPr/>
          <p:nvPr/>
        </p:nvSpPr>
        <p:spPr>
          <a:xfrm>
            <a:off x="428625" y="2167347"/>
            <a:ext cx="28575" cy="416123"/>
          </a:xfrm>
          <a:prstGeom prst="rect">
            <a:avLst/>
          </a:prstGeom>
          <a:solidFill>
            <a:srgbClr val="FF6B6B"/>
          </a:solidFill>
          <a:ln/>
        </p:spPr>
      </p:sp>
      <p:sp>
        <p:nvSpPr>
          <p:cNvPr id="9" name="Text 5"/>
          <p:cNvSpPr/>
          <p:nvPr/>
        </p:nvSpPr>
        <p:spPr>
          <a:xfrm>
            <a:off x="542925" y="2224497"/>
            <a:ext cx="4686300" cy="244673"/>
          </a:xfrm>
          <a:prstGeom prst="rect">
            <a:avLst/>
          </a:prstGeom>
          <a:noFill/>
          <a:ln/>
        </p:spPr>
        <p:txBody>
          <a:bodyPr wrap="square" lIns="0" tIns="0" rIns="0" bIns="0" rtlCol="0" anchor="t">
            <a:spAutoFit/>
          </a:bodyPr>
          <a:lstStyle/>
          <a:p>
            <a:pPr algn="l" indent="0" marL="0">
              <a:buNone/>
            </a:pPr>
            <a:r>
              <a:rPr lang="en-US" sz="1300" i="1" dirty="0">
                <a:solidFill>
                  <a:srgbClr val="FF6B6B"/>
                </a:solidFill>
                <a:latin typeface="Roboto Mono SemiBold" pitchFamily="34" charset="0"/>
                <a:ea typeface="Roboto Mono SemiBold" pitchFamily="34" charset="-122"/>
                <a:cs typeface="Roboto Mono SemiBold" pitchFamily="34" charset="-120"/>
              </a:rPr>
              <a:t>« Zéro mort en 2026 »</a:t>
            </a:r>
            <a:endParaRPr lang="en-US" sz="1300" dirty="0"/>
          </a:p>
        </p:txBody>
      </p:sp>
      <p:sp>
        <p:nvSpPr>
          <p:cNvPr id="10" name="Text 6"/>
          <p:cNvSpPr/>
          <p:nvPr/>
        </p:nvSpPr>
        <p:spPr>
          <a:xfrm>
            <a:off x="428625" y="2669195"/>
            <a:ext cx="4914900" cy="205718"/>
          </a:xfrm>
          <a:prstGeom prst="rect">
            <a:avLst/>
          </a:prstGeom>
          <a:noFill/>
          <a:ln/>
        </p:spPr>
        <p:txBody>
          <a:bodyPr wrap="none" lIns="0" tIns="0" rIns="0" bIns="0" rtlCol="0" anchor="t">
            <a:spAutoFit/>
          </a:bodyPr>
          <a:lstStyle/>
          <a:p>
            <a:pPr algn="l" indent="0" marL="0">
              <a:lnSpc>
                <a:spcPct val="128000"/>
              </a:lnSpc>
              <a:buNone/>
            </a:pPr>
            <a:r>
              <a:rPr lang="en-US" sz="950" dirty="0">
                <a:solidFill>
                  <a:srgbClr val="172A45"/>
                </a:solidFill>
                <a:latin typeface="Space Grotesk" pitchFamily="34" charset="0"/>
                <a:ea typeface="Space Grotesk" pitchFamily="34" charset="-122"/>
                <a:cs typeface="Space Grotesk" pitchFamily="34" charset="-120"/>
              </a:rPr>
              <a:t>Face aux critiques, il réaffirme sa mission le </a:t>
            </a:r>
            <a:r>
              <a:rPr lang="en-US" sz="900" b="1" dirty="0">
                <a:solidFill>
                  <a:srgbClr val="172A45"/>
                </a:solidFill>
                <a:latin typeface="Space Grotesk SemiBold" pitchFamily="34" charset="0"/>
                <a:ea typeface="Space Grotesk SemiBold" pitchFamily="34" charset="-122"/>
                <a:cs typeface="Space Grotesk SemiBold" pitchFamily="34" charset="-120"/>
              </a:rPr>
              <a:t>4 juin 2026</a:t>
            </a:r>
            <a:r>
              <a:rPr lang="en-US" sz="950" dirty="0">
                <a:solidFill>
                  <a:srgbClr val="172A45"/>
                </a:solidFill>
                <a:latin typeface="Space Grotesk" pitchFamily="34" charset="0"/>
                <a:ea typeface="Space Grotesk" pitchFamily="34" charset="-122"/>
                <a:cs typeface="Space Grotesk" pitchFamily="34" charset="-120"/>
              </a:rPr>
              <a:t> :</a:t>
            </a:r>
            <a:endParaRPr lang="en-US" sz="950" dirty="0"/>
          </a:p>
        </p:txBody>
      </p:sp>
      <p:sp>
        <p:nvSpPr>
          <p:cNvPr id="11" name="Shape 7"/>
          <p:cNvSpPr/>
          <p:nvPr/>
        </p:nvSpPr>
        <p:spPr>
          <a:xfrm>
            <a:off x="428625" y="3046363"/>
            <a:ext cx="4914900" cy="341114"/>
          </a:xfrm>
          <a:prstGeom prst="rect">
            <a:avLst/>
          </a:prstGeom>
          <a:solidFill>
            <a:srgbClr val="FF6B6B">
              <a:alpha val="5000"/>
            </a:srgbClr>
          </a:solidFill>
          <a:ln/>
        </p:spPr>
      </p:sp>
      <p:sp>
        <p:nvSpPr>
          <p:cNvPr id="12" name="Shape 8"/>
          <p:cNvSpPr/>
          <p:nvPr/>
        </p:nvSpPr>
        <p:spPr>
          <a:xfrm>
            <a:off x="428625" y="3046363"/>
            <a:ext cx="28575" cy="341114"/>
          </a:xfrm>
          <a:prstGeom prst="rect">
            <a:avLst/>
          </a:prstGeom>
          <a:solidFill>
            <a:srgbClr val="FF6B6B"/>
          </a:solidFill>
          <a:ln/>
        </p:spPr>
      </p:sp>
      <p:sp>
        <p:nvSpPr>
          <p:cNvPr id="13" name="Text 9"/>
          <p:cNvSpPr/>
          <p:nvPr/>
        </p:nvSpPr>
        <p:spPr>
          <a:xfrm>
            <a:off x="542925" y="3103513"/>
            <a:ext cx="4686300" cy="169664"/>
          </a:xfrm>
          <a:prstGeom prst="rect">
            <a:avLst/>
          </a:prstGeom>
          <a:noFill/>
          <a:ln/>
        </p:spPr>
        <p:txBody>
          <a:bodyPr wrap="square" lIns="0" tIns="0" rIns="0" bIns="0" rtlCol="0" anchor="t">
            <a:spAutoFit/>
          </a:bodyPr>
          <a:lstStyle/>
          <a:p>
            <a:pPr algn="l" indent="0" marL="0">
              <a:buNone/>
            </a:pPr>
            <a:r>
              <a:rPr lang="en-US" sz="900" i="1" dirty="0">
                <a:solidFill>
                  <a:srgbClr val="0A192F"/>
                </a:solidFill>
                <a:latin typeface="Roboto Mono SemiBold" pitchFamily="34" charset="0"/>
                <a:ea typeface="Roboto Mono SemiBold" pitchFamily="34" charset="-122"/>
                <a:cs typeface="Roboto Mono SemiBold" pitchFamily="34" charset="-120"/>
              </a:rPr>
              <a:t>« La protection des vies humaines demeure notre priorité. »</a:t>
            </a:r>
            <a:endParaRPr lang="en-US" sz="900" dirty="0"/>
          </a:p>
        </p:txBody>
      </p:sp>
      <p:sp>
        <p:nvSpPr>
          <p:cNvPr id="14" name="Text 10"/>
          <p:cNvSpPr/>
          <p:nvPr/>
        </p:nvSpPr>
        <p:spPr>
          <a:xfrm>
            <a:off x="428625" y="3473202"/>
            <a:ext cx="4914900" cy="411435"/>
          </a:xfrm>
          <a:prstGeom prst="rect">
            <a:avLst/>
          </a:prstGeom>
          <a:noFill/>
          <a:ln/>
        </p:spPr>
        <p:txBody>
          <a:bodyPr wrap="square" lIns="0" tIns="0" rIns="0" bIns="0" rtlCol="0" anchor="t">
            <a:spAutoFit/>
          </a:bodyPr>
          <a:lstStyle/>
          <a:p>
            <a:pPr algn="l" indent="0" marL="0">
              <a:lnSpc>
                <a:spcPct val="128000"/>
              </a:lnSpc>
              <a:buNone/>
            </a:pPr>
            <a:r>
              <a:rPr lang="en-US" sz="950" dirty="0">
                <a:solidFill>
                  <a:srgbClr val="172A45"/>
                </a:solidFill>
                <a:latin typeface="Space Grotesk" pitchFamily="34" charset="0"/>
                <a:ea typeface="Space Grotesk" pitchFamily="34" charset="-122"/>
                <a:cs typeface="Space Grotesk" pitchFamily="34" charset="-120"/>
              </a:rPr>
              <a:t>Ancien maire de Koumassi, Bacongo sait ce que signifie gérer une commune. Il choisit l'action là où d'autres choisissent le discours.</a:t>
            </a:r>
            <a:endParaRPr lang="en-US" sz="950" dirty="0"/>
          </a:p>
        </p:txBody>
      </p:sp>
      <p:sp>
        <p:nvSpPr>
          <p:cNvPr id="15" name="Text 11"/>
          <p:cNvSpPr/>
          <p:nvPr/>
        </p:nvSpPr>
        <p:spPr>
          <a:xfrm>
            <a:off x="428625" y="4977408"/>
            <a:ext cx="4914900" cy="108942"/>
          </a:xfrm>
          <a:prstGeom prst="rect">
            <a:avLst/>
          </a:prstGeom>
          <a:noFill/>
          <a:ln/>
        </p:spPr>
        <p:txBody>
          <a:bodyPr wrap="square" lIns="0" tIns="0" rIns="0" bIns="0" rtlCol="0" anchor="t">
            <a:spAutoFit/>
          </a:bodyPr>
          <a:lstStyle/>
          <a:p>
            <a:pPr algn="l" indent="0" marL="0">
              <a:buNone/>
            </a:pPr>
            <a:r>
              <a:rPr lang="en-US" sz="600" dirty="0">
                <a:solidFill>
                  <a:srgbClr val="172A45">
                    <a:alpha val="60000"/>
                  </a:srgbClr>
                </a:solidFill>
                <a:latin typeface="Space Grotesk" pitchFamily="34" charset="0"/>
                <a:ea typeface="Space Grotesk" pitchFamily="34" charset="-122"/>
                <a:cs typeface="Space Grotesk" pitchFamily="34" charset="-120"/>
              </a:rPr>
              <a:t>Source : Koaci.com, 04/06/2026</a:t>
            </a:r>
            <a:endParaRPr lang="en-US" sz="600" dirty="0"/>
          </a:p>
        </p:txBody>
      </p:sp>
      <p:sp>
        <p:nvSpPr>
          <p:cNvPr id="16" name="Shape 12"/>
          <p:cNvSpPr/>
          <p:nvPr/>
        </p:nvSpPr>
        <p:spPr>
          <a:xfrm>
            <a:off x="5486400" y="0"/>
            <a:ext cx="3657600" cy="5143500"/>
          </a:xfrm>
          <a:prstGeom prst="rect">
            <a:avLst/>
          </a:prstGeom>
          <a:solidFill>
            <a:srgbClr val="4ECDC4">
              <a:alpha val="5000"/>
            </a:srgbClr>
          </a:solidFill>
          <a:ln/>
        </p:spPr>
      </p:sp>
      <p:sp>
        <p:nvSpPr>
          <p:cNvPr id="17" name="Shape 13"/>
          <p:cNvSpPr/>
          <p:nvPr/>
        </p:nvSpPr>
        <p:spPr>
          <a:xfrm>
            <a:off x="5486400" y="0"/>
            <a:ext cx="7144" cy="5143500"/>
          </a:xfrm>
          <a:prstGeom prst="rect">
            <a:avLst/>
          </a:prstGeom>
          <a:solidFill>
            <a:srgbClr val="E7E8EA"/>
          </a:solidFill>
          <a:ln/>
        </p:spPr>
      </p:sp>
      <p:sp>
        <p:nvSpPr>
          <p:cNvPr id="18" name="Shape 14"/>
          <p:cNvSpPr/>
          <p:nvPr/>
        </p:nvSpPr>
        <p:spPr>
          <a:xfrm>
            <a:off x="6315075" y="1158711"/>
            <a:ext cx="2000250" cy="2000250"/>
          </a:xfrm>
          <a:prstGeom prst="rect">
            <a:avLst/>
          </a:prstGeom>
          <a:solidFill>
            <a:srgbClr val="FFFFFF"/>
          </a:solidFill>
          <a:ln w="27432">
            <a:solidFill>
              <a:srgbClr val="0A192F"/>
            </a:solidFill>
            <a:prstDash val="solid"/>
          </a:ln>
        </p:spPr>
      </p:sp>
      <p:pic>
        <p:nvPicPr>
          <p:cNvPr id="19" name="Image 1" descr="preencoded.png">    </p:cNvPr>
          <p:cNvPicPr>
            <a:picLocks noChangeAspect="1"/>
          </p:cNvPicPr>
          <p:nvPr/>
        </p:nvPicPr>
        <p:blipFill>
          <a:blip r:embed="rId2"/>
          <a:stretch>
            <a:fillRect/>
          </a:stretch>
        </p:blipFill>
        <p:spPr>
          <a:xfrm>
            <a:off x="6315075" y="1158711"/>
            <a:ext cx="2000250" cy="2000250"/>
          </a:xfrm>
          <a:prstGeom prst="rect">
            <a:avLst/>
          </a:prstGeom>
        </p:spPr>
      </p:pic>
      <p:sp>
        <p:nvSpPr>
          <p:cNvPr id="20" name="Text 15"/>
          <p:cNvSpPr/>
          <p:nvPr/>
        </p:nvSpPr>
        <p:spPr>
          <a:xfrm>
            <a:off x="6567785" y="3244686"/>
            <a:ext cx="1494830" cy="390032"/>
          </a:xfrm>
          <a:prstGeom prst="rect">
            <a:avLst/>
          </a:prstGeom>
          <a:noFill/>
          <a:ln/>
        </p:spPr>
        <p:txBody>
          <a:bodyPr wrap="square" lIns="0" tIns="0" rIns="0" bIns="0" rtlCol="0" anchor="t">
            <a:spAutoFit/>
          </a:bodyPr>
          <a:lstStyle/>
          <a:p>
            <a:pPr algn="ctr" indent="0" marL="0">
              <a:lnSpc>
                <a:spcPct val="112000"/>
              </a:lnSpc>
              <a:buNone/>
            </a:pPr>
            <a:r>
              <a:rPr lang="en-US" sz="650" dirty="0">
                <a:solidFill>
                  <a:srgbClr val="0A192F"/>
                </a:solidFill>
                <a:latin typeface="Roboto Mono SemiBold" pitchFamily="34" charset="0"/>
                <a:ea typeface="Roboto Mono SemiBold" pitchFamily="34" charset="-122"/>
                <a:cs typeface="Roboto Mono SemiBold" pitchFamily="34" charset="-120"/>
              </a:rPr>
              <a:t>Cissé Ibrahima Bacongo</a:t>
            </a:r>
            <a:r>
              <a:rPr lang="en-US" sz="650" dirty="0">
                <a:solidFill>
                  <a:srgbClr val="0A192F"/>
                </a:solidFill>
                <a:latin typeface="Roboto Mono SemiBold" pitchFamily="34" charset="0"/>
                <a:ea typeface="Roboto Mono SemiBold" pitchFamily="34" charset="-122"/>
                <a:cs typeface="Roboto Mono SemiBold" pitchFamily="34" charset="-120"/>
              </a:rPr>
              <a:t>
</a:t>
            </a:r>
            <a:r>
              <a:rPr lang="en-US" sz="650" dirty="0">
                <a:solidFill>
                  <a:srgbClr val="0A192F"/>
                </a:solidFill>
                <a:latin typeface="Roboto Mono SemiBold" pitchFamily="34" charset="0"/>
                <a:ea typeface="Roboto Mono SemiBold" pitchFamily="34" charset="-122"/>
                <a:cs typeface="Roboto Mono SemiBold" pitchFamily="34" charset="-120"/>
              </a:rPr>
              <a:t>Ministre-Gouverneur</a:t>
            </a:r>
            <a:r>
              <a:rPr lang="en-US" sz="650" dirty="0">
                <a:solidFill>
                  <a:srgbClr val="0A192F"/>
                </a:solidFill>
                <a:latin typeface="Roboto Mono SemiBold" pitchFamily="34" charset="0"/>
                <a:ea typeface="Roboto Mono SemiBold" pitchFamily="34" charset="-122"/>
                <a:cs typeface="Roboto Mono SemiBold" pitchFamily="34" charset="-120"/>
              </a:rPr>
              <a:t>
</a:t>
            </a:r>
            <a:r>
              <a:rPr lang="en-US" sz="650" dirty="0">
                <a:solidFill>
                  <a:srgbClr val="0A192F"/>
                </a:solidFill>
                <a:latin typeface="Roboto Mono SemiBold" pitchFamily="34" charset="0"/>
                <a:ea typeface="Roboto Mono SemiBold" pitchFamily="34" charset="-122"/>
                <a:cs typeface="Roboto Mono SemiBold" pitchFamily="34" charset="-120"/>
              </a:rPr>
              <a:t>District Autonome d'Abidjan</a:t>
            </a:r>
            <a:endParaRPr lang="en-US" sz="650" dirty="0"/>
          </a:p>
        </p:txBody>
      </p:sp>
      <p:sp>
        <p:nvSpPr>
          <p:cNvPr id="21" name="Shape 16"/>
          <p:cNvSpPr/>
          <p:nvPr/>
        </p:nvSpPr>
        <p:spPr>
          <a:xfrm>
            <a:off x="6774061" y="3749018"/>
            <a:ext cx="1082278" cy="235744"/>
          </a:xfrm>
          <a:prstGeom prst="rect">
            <a:avLst/>
          </a:prstGeom>
          <a:solidFill>
            <a:srgbClr val="4ECDC4">
              <a:alpha val="20000"/>
            </a:srgbClr>
          </a:solidFill>
          <a:ln/>
        </p:spPr>
      </p:sp>
      <p:sp>
        <p:nvSpPr>
          <p:cNvPr id="22" name="Text 17"/>
          <p:cNvSpPr/>
          <p:nvPr/>
        </p:nvSpPr>
        <p:spPr>
          <a:xfrm>
            <a:off x="6774061" y="3749018"/>
            <a:ext cx="1082278" cy="235744"/>
          </a:xfrm>
          <a:prstGeom prst="rect">
            <a:avLst/>
          </a:prstGeom>
          <a:noFill/>
          <a:ln/>
        </p:spPr>
        <p:txBody>
          <a:bodyPr wrap="none" lIns="119126" tIns="51054" rIns="119126" bIns="51054" rtlCol="0" anchor="t">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Signé : G. C.</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357188"/>
            <a:ext cx="5372100" cy="520043"/>
          </a:xfrm>
          <a:prstGeom prst="rect">
            <a:avLst/>
          </a:prstGeom>
          <a:noFill/>
          <a:ln/>
        </p:spPr>
        <p:txBody>
          <a:bodyPr wrap="square" lIns="0" tIns="0" rIns="0" bIns="0" rtlCol="0" anchor="t">
            <a:spAutoFit/>
          </a:bodyPr>
          <a:lstStyle/>
          <a:p>
            <a:pPr algn="l" indent="0" marL="0">
              <a:lnSpc>
                <a:spcPct val="104000"/>
              </a:lnSpc>
              <a:buNone/>
            </a:pPr>
            <a:r>
              <a:rPr lang="en-US" sz="1400" dirty="0">
                <a:solidFill>
                  <a:srgbClr val="0A192F"/>
                </a:solidFill>
                <a:latin typeface="Roboto Mono SemiBold" pitchFamily="34" charset="0"/>
                <a:ea typeface="Roboto Mono SemiBold" pitchFamily="34" charset="-122"/>
                <a:cs typeface="Roboto Mono SemiBold" pitchFamily="34" charset="-120"/>
              </a:rPr>
              <a:t>2024 : Déguerpissement du quartier Abattoir — Emmou dit déjà « je n'étais pas informé »</a:t>
            </a:r>
            <a:endParaRPr lang="en-US" sz="1400" dirty="0"/>
          </a:p>
        </p:txBody>
      </p:sp>
      <p:sp>
        <p:nvSpPr>
          <p:cNvPr id="5" name="Text 1"/>
          <p:cNvSpPr/>
          <p:nvPr/>
        </p:nvSpPr>
        <p:spPr>
          <a:xfrm>
            <a:off x="428625" y="934380"/>
            <a:ext cx="5372100" cy="164306"/>
          </a:xfrm>
          <a:prstGeom prst="rect">
            <a:avLst/>
          </a:prstGeom>
          <a:noFill/>
          <a:ln/>
        </p:spPr>
        <p:txBody>
          <a:bodyPr wrap="square" lIns="0" tIns="0" rIns="0" bIns="0" rtlCol="0" anchor="t">
            <a:spAutoFit/>
          </a:bodyPr>
          <a:lstStyle/>
          <a:p>
            <a:pPr algn="l" indent="0" marL="0">
              <a:buNone/>
            </a:pPr>
            <a:r>
              <a:rPr lang="en-US" sz="900" dirty="0">
                <a:solidFill>
                  <a:srgbClr val="FF6B6B"/>
                </a:solidFill>
                <a:latin typeface="Space Grotesk SemiBold" pitchFamily="34" charset="0"/>
                <a:ea typeface="Space Grotesk SemiBold" pitchFamily="34" charset="-122"/>
                <a:cs typeface="Space Grotesk SemiBold" pitchFamily="34" charset="-120"/>
              </a:rPr>
              <a:t>Un refrain déjà entendu : la première fois que le maire joue la comédie</a:t>
            </a:r>
            <a:endParaRPr lang="en-US" sz="900" dirty="0"/>
          </a:p>
        </p:txBody>
      </p:sp>
      <p:sp>
        <p:nvSpPr>
          <p:cNvPr id="6" name="Text 2"/>
          <p:cNvSpPr/>
          <p:nvPr/>
        </p:nvSpPr>
        <p:spPr>
          <a:xfrm>
            <a:off x="428625" y="1241561"/>
            <a:ext cx="5372100" cy="514350"/>
          </a:xfrm>
          <a:prstGeom prst="rect">
            <a:avLst/>
          </a:prstGeom>
          <a:noFill/>
          <a:ln/>
        </p:spPr>
        <p:txBody>
          <a:bodyPr wrap="square" lIns="0"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 </a:t>
            </a:r>
            <a:r>
              <a:rPr lang="en-US" sz="800" dirty="0">
                <a:solidFill>
                  <a:srgbClr val="0A192F"/>
                </a:solidFill>
                <a:latin typeface="Space Grotesk SemiBold" pitchFamily="34" charset="0"/>
                <a:ea typeface="Space Grotesk SemiBold" pitchFamily="34" charset="-122"/>
                <a:cs typeface="Space Grotesk SemiBold" pitchFamily="34" charset="-120"/>
              </a:rPr>
              <a:t>3 juin 2024</a:t>
            </a:r>
            <a:r>
              <a:rPr lang="en-US" sz="850" dirty="0">
                <a:solidFill>
                  <a:srgbClr val="172A45"/>
                </a:solidFill>
                <a:latin typeface="Space Grotesk" pitchFamily="34" charset="0"/>
                <a:ea typeface="Space Grotesk" pitchFamily="34" charset="-122"/>
                <a:cs typeface="Space Grotesk" pitchFamily="34" charset="-120"/>
              </a:rPr>
              <a:t>, le District lance une opération de déguerpissement au quartier </a:t>
            </a:r>
            <a:r>
              <a:rPr lang="en-US" sz="800" dirty="0">
                <a:solidFill>
                  <a:srgbClr val="0A192F"/>
                </a:solidFill>
                <a:latin typeface="Space Grotesk SemiBold" pitchFamily="34" charset="0"/>
                <a:ea typeface="Space Grotesk SemiBold" pitchFamily="34" charset="-122"/>
                <a:cs typeface="Space Grotesk SemiBold" pitchFamily="34" charset="-120"/>
              </a:rPr>
              <a:t>Abattoir</a:t>
            </a:r>
            <a:r>
              <a:rPr lang="en-US" sz="850" dirty="0">
                <a:solidFill>
                  <a:srgbClr val="172A45"/>
                </a:solidFill>
                <a:latin typeface="Space Grotesk" pitchFamily="34" charset="0"/>
                <a:ea typeface="Space Grotesk" pitchFamily="34" charset="-122"/>
                <a:cs typeface="Space Grotesk" pitchFamily="34" charset="-120"/>
              </a:rPr>
              <a:t> de Port-</a:t>
            </a:r>
            <a:r>
              <a:rPr lang="en-US" sz="850" dirty="0">
                <a:solidFill>
                  <a:srgbClr val="172A45"/>
                </a:solidFill>
                <a:latin typeface="Space Grotesk" pitchFamily="34" charset="0"/>
                <a:ea typeface="Space Grotesk" pitchFamily="34" charset="-122"/>
                <a:cs typeface="Space Grotesk" pitchFamily="34" charset="-120"/>
              </a:rPr>
              <a:t>Bouët. </a:t>
            </a:r>
            <a:r>
              <a:rPr lang="en-US" sz="800" dirty="0">
                <a:solidFill>
                  <a:srgbClr val="0A192F"/>
                </a:solidFill>
                <a:latin typeface="Space Grotesk SemiBold" pitchFamily="34" charset="0"/>
                <a:ea typeface="Space Grotesk SemiBold" pitchFamily="34" charset="-122"/>
                <a:cs typeface="Space Grotesk SemiBold" pitchFamily="34" charset="-120"/>
              </a:rPr>
              <a:t>595 foyers</a:t>
            </a:r>
            <a:r>
              <a:rPr lang="en-US" sz="850" dirty="0">
                <a:solidFill>
                  <a:srgbClr val="172A45"/>
                </a:solidFill>
                <a:latin typeface="Space Grotesk" pitchFamily="34" charset="0"/>
                <a:ea typeface="Space Grotesk" pitchFamily="34" charset="-122"/>
                <a:cs typeface="Space Grotesk" pitchFamily="34" charset="-120"/>
              </a:rPr>
              <a:t> sont concernés. Le District rappelle que les résidents avaient déjà été </a:t>
            </a:r>
            <a:r>
              <a:rPr lang="en-US" sz="850" dirty="0">
                <a:solidFill>
                  <a:srgbClr val="172A45"/>
                </a:solidFill>
                <a:latin typeface="Space Grotesk" pitchFamily="34" charset="0"/>
                <a:ea typeface="Space Grotesk" pitchFamily="34" charset="-122"/>
                <a:cs typeface="Space Grotesk" pitchFamily="34" charset="-120"/>
              </a:rPr>
              <a:t>déguerpis en </a:t>
            </a:r>
            <a:r>
              <a:rPr lang="en-US" sz="800" dirty="0">
                <a:solidFill>
                  <a:srgbClr val="0A192F"/>
                </a:solidFill>
                <a:latin typeface="Space Grotesk SemiBold" pitchFamily="34" charset="0"/>
                <a:ea typeface="Space Grotesk SemiBold" pitchFamily="34" charset="-122"/>
                <a:cs typeface="Space Grotesk SemiBold" pitchFamily="34" charset="-120"/>
              </a:rPr>
              <a:t>2018</a:t>
            </a:r>
            <a:r>
              <a:rPr lang="en-US" sz="850" dirty="0">
                <a:solidFill>
                  <a:srgbClr val="172A45"/>
                </a:solidFill>
                <a:latin typeface="Space Grotesk" pitchFamily="34" charset="0"/>
                <a:ea typeface="Space Grotesk" pitchFamily="34" charset="-122"/>
                <a:cs typeface="Space Grotesk" pitchFamily="34" charset="-120"/>
              </a:rPr>
              <a:t> et qu'une campagne de sensibilisation avait précédé l'opération.</a:t>
            </a:r>
            <a:endParaRPr lang="en-US" sz="850" dirty="0"/>
          </a:p>
        </p:txBody>
      </p:sp>
      <p:sp>
        <p:nvSpPr>
          <p:cNvPr id="7" name="Text 3"/>
          <p:cNvSpPr/>
          <p:nvPr/>
        </p:nvSpPr>
        <p:spPr>
          <a:xfrm>
            <a:off x="428625" y="1827349"/>
            <a:ext cx="5372100" cy="171450"/>
          </a:xfrm>
          <a:prstGeom prst="rect">
            <a:avLst/>
          </a:prstGeom>
          <a:noFill/>
          <a:ln/>
        </p:spPr>
        <p:txBody>
          <a:bodyPr wrap="none" lIns="0" tIns="0" rIns="0" bIns="0" rtlCol="0" anchor="t">
            <a:spAutoFit/>
          </a:bodyPr>
          <a:lstStyle/>
          <a:p>
            <a:pPr algn="l" indent="0" marL="0">
              <a:lnSpc>
                <a:spcPct val="120000"/>
              </a:lnSpc>
              <a:buNone/>
            </a:pPr>
            <a:r>
              <a:rPr lang="en-US" sz="850" dirty="0">
                <a:solidFill>
                  <a:srgbClr val="172A45"/>
                </a:solidFill>
                <a:latin typeface="Space Grotesk" pitchFamily="34" charset="0"/>
                <a:ea typeface="Space Grotesk" pitchFamily="34" charset="-122"/>
                <a:cs typeface="Space Grotesk" pitchFamily="34" charset="-120"/>
              </a:rPr>
              <a:t>Le </a:t>
            </a:r>
            <a:r>
              <a:rPr lang="en-US" sz="800" dirty="0">
                <a:solidFill>
                  <a:srgbClr val="0A192F"/>
                </a:solidFill>
                <a:latin typeface="Space Grotesk SemiBold" pitchFamily="34" charset="0"/>
                <a:ea typeface="Space Grotesk SemiBold" pitchFamily="34" charset="-122"/>
                <a:cs typeface="Space Grotesk SemiBold" pitchFamily="34" charset="-120"/>
              </a:rPr>
              <a:t>4 juin 2024</a:t>
            </a:r>
            <a:r>
              <a:rPr lang="en-US" sz="850" dirty="0">
                <a:solidFill>
                  <a:srgbClr val="172A45"/>
                </a:solidFill>
                <a:latin typeface="Space Grotesk" pitchFamily="34" charset="0"/>
                <a:ea typeface="Space Grotesk" pitchFamily="34" charset="-122"/>
                <a:cs typeface="Space Grotesk" pitchFamily="34" charset="-120"/>
              </a:rPr>
              <a:t>, le maire </a:t>
            </a:r>
            <a:r>
              <a:rPr lang="en-US" sz="800" dirty="0">
                <a:solidFill>
                  <a:srgbClr val="0A192F"/>
                </a:solidFill>
                <a:latin typeface="Space Grotesk SemiBold" pitchFamily="34" charset="0"/>
                <a:ea typeface="Space Grotesk SemiBold" pitchFamily="34" charset="-122"/>
                <a:cs typeface="Space Grotesk SemiBold" pitchFamily="34" charset="-120"/>
              </a:rPr>
              <a:t>Emmou Sylvestre</a:t>
            </a:r>
            <a:r>
              <a:rPr lang="en-US" sz="850" dirty="0">
                <a:solidFill>
                  <a:srgbClr val="172A45"/>
                </a:solidFill>
                <a:latin typeface="Space Grotesk" pitchFamily="34" charset="0"/>
                <a:ea typeface="Space Grotesk" pitchFamily="34" charset="-122"/>
                <a:cs typeface="Space Grotesk" pitchFamily="34" charset="-120"/>
              </a:rPr>
              <a:t> publie un communiqué :</a:t>
            </a:r>
            <a:endParaRPr lang="en-US" sz="850" dirty="0"/>
          </a:p>
        </p:txBody>
      </p:sp>
      <p:sp>
        <p:nvSpPr>
          <p:cNvPr id="8" name="Shape 4"/>
          <p:cNvSpPr/>
          <p:nvPr/>
        </p:nvSpPr>
        <p:spPr>
          <a:xfrm>
            <a:off x="428625" y="2141674"/>
            <a:ext cx="5372100" cy="607219"/>
          </a:xfrm>
          <a:prstGeom prst="rect">
            <a:avLst/>
          </a:prstGeom>
          <a:solidFill>
            <a:srgbClr val="FF6B6B">
              <a:alpha val="5000"/>
            </a:srgbClr>
          </a:solidFill>
          <a:ln/>
        </p:spPr>
      </p:sp>
      <p:sp>
        <p:nvSpPr>
          <p:cNvPr id="9" name="Shape 5"/>
          <p:cNvSpPr/>
          <p:nvPr/>
        </p:nvSpPr>
        <p:spPr>
          <a:xfrm>
            <a:off x="428625" y="2141674"/>
            <a:ext cx="28575" cy="607219"/>
          </a:xfrm>
          <a:prstGeom prst="rect">
            <a:avLst/>
          </a:prstGeom>
          <a:solidFill>
            <a:srgbClr val="FF6B6B"/>
          </a:solidFill>
          <a:ln/>
        </p:spPr>
      </p:sp>
      <p:sp>
        <p:nvSpPr>
          <p:cNvPr id="10" name="Text 6"/>
          <p:cNvSpPr/>
          <p:nvPr/>
        </p:nvSpPr>
        <p:spPr>
          <a:xfrm>
            <a:off x="528638" y="2198824"/>
            <a:ext cx="5186363" cy="450056"/>
          </a:xfrm>
          <a:prstGeom prst="rect">
            <a:avLst/>
          </a:prstGeom>
          <a:noFill/>
          <a:ln/>
        </p:spPr>
        <p:txBody>
          <a:bodyPr wrap="square" lIns="0" tIns="0" rIns="0" bIns="0" rtlCol="0" anchor="t">
            <a:spAutoFit/>
          </a:bodyPr>
          <a:lstStyle/>
          <a:p>
            <a:pPr algn="l" indent="0" marL="0">
              <a:buNone/>
            </a:pPr>
            <a:r>
              <a:rPr lang="en-US" sz="800" dirty="0">
                <a:solidFill>
                  <a:srgbClr val="0A192F"/>
                </a:solidFill>
                <a:latin typeface="Roboto Mono SemiBold" pitchFamily="34" charset="0"/>
                <a:ea typeface="Roboto Mono SemiBold" pitchFamily="34" charset="-122"/>
                <a:cs typeface="Roboto Mono SemiBold" pitchFamily="34" charset="-120"/>
              </a:rPr>
              <a:t>« Je regrette de ne pas avoir été informé, au préalable, du démarrage de l'actuelle opération de déguerpissement dans le quartier Abattoir de Port-Bouët. »</a:t>
            </a:r>
            <a:endParaRPr lang="en-US" sz="800" dirty="0"/>
          </a:p>
        </p:txBody>
      </p:sp>
      <p:sp>
        <p:nvSpPr>
          <p:cNvPr id="11" name="Shape 7"/>
          <p:cNvSpPr/>
          <p:nvPr/>
        </p:nvSpPr>
        <p:spPr>
          <a:xfrm>
            <a:off x="428625" y="2820330"/>
            <a:ext cx="5372100" cy="685800"/>
          </a:xfrm>
          <a:prstGeom prst="rect">
            <a:avLst/>
          </a:prstGeom>
          <a:solidFill>
            <a:srgbClr val="0A192F">
              <a:alpha val="5000"/>
            </a:srgbClr>
          </a:solidFill>
          <a:ln w="18288">
            <a:solidFill>
              <a:srgbClr val="0A192F"/>
            </a:solidFill>
            <a:prstDash val="solid"/>
          </a:ln>
        </p:spPr>
      </p:sp>
      <p:sp>
        <p:nvSpPr>
          <p:cNvPr id="12" name="Text 8"/>
          <p:cNvSpPr/>
          <p:nvPr/>
        </p:nvSpPr>
        <p:spPr>
          <a:xfrm>
            <a:off x="500063" y="2891768"/>
            <a:ext cx="5229225" cy="150019"/>
          </a:xfrm>
          <a:prstGeom prst="rect">
            <a:avLst/>
          </a:prstGeom>
          <a:noFill/>
          <a:ln/>
        </p:spPr>
        <p:txBody>
          <a:bodyPr wrap="square" lIns="0" tIns="0" rIns="0" bIns="0" rtlCol="0" anchor="t">
            <a:spAutoFit/>
          </a:bodyPr>
          <a:lstStyle/>
          <a:p>
            <a:pPr algn="l" indent="0" marL="0">
              <a:buNone/>
            </a:pPr>
            <a:r>
              <a:rPr lang="en-US" sz="800" dirty="0">
                <a:solidFill>
                  <a:srgbClr val="FF6B6B"/>
                </a:solidFill>
                <a:latin typeface="Roboto Mono SemiBold" pitchFamily="34" charset="0"/>
                <a:ea typeface="Roboto Mono SemiBold" pitchFamily="34" charset="-122"/>
                <a:cs typeface="Roboto Mono SemiBold" pitchFamily="34" charset="-120"/>
              </a:rPr>
              <a:t>PROBLÈME :</a:t>
            </a:r>
            <a:endParaRPr lang="en-US" sz="800" dirty="0"/>
          </a:p>
        </p:txBody>
      </p:sp>
      <p:sp>
        <p:nvSpPr>
          <p:cNvPr id="13" name="Text 9"/>
          <p:cNvSpPr/>
          <p:nvPr/>
        </p:nvSpPr>
        <p:spPr>
          <a:xfrm>
            <a:off x="500063" y="3084649"/>
            <a:ext cx="5229225" cy="321469"/>
          </a:xfrm>
          <a:prstGeom prst="rect">
            <a:avLst/>
          </a:prstGeom>
          <a:noFill/>
          <a:ln/>
        </p:spPr>
        <p:txBody>
          <a:bodyPr wrap="square" lIns="0" tIns="0" rIns="0" bIns="0" rtlCol="0" anchor="t">
            <a:spAutoFit/>
          </a:bodyPr>
          <a:lstStyle/>
          <a:p>
            <a:pPr algn="l" indent="0" marL="0">
              <a:lnSpc>
                <a:spcPct val="120000"/>
              </a:lnSpc>
              <a:buNone/>
            </a:pPr>
            <a:r>
              <a:rPr lang="en-US" sz="800" dirty="0">
                <a:solidFill>
                  <a:srgbClr val="172A45"/>
                </a:solidFill>
                <a:latin typeface="Space Grotesk" pitchFamily="34" charset="0"/>
                <a:ea typeface="Space Grotesk" pitchFamily="34" charset="-122"/>
                <a:cs typeface="Space Grotesk" pitchFamily="34" charset="-120"/>
              </a:rPr>
              <a:t>Le Cadre Permanent de Concertation (CPC) existait déjà. Les maires étaient institutionnellement associés au processus. La mairie de Port-Bouët fait partie du dispositif depuis 2022.</a:t>
            </a:r>
            <a:endParaRPr lang="en-US" sz="800" dirty="0"/>
          </a:p>
        </p:txBody>
      </p:sp>
      <p:sp>
        <p:nvSpPr>
          <p:cNvPr id="14" name="Text 10"/>
          <p:cNvSpPr/>
          <p:nvPr/>
        </p:nvSpPr>
        <p:spPr>
          <a:xfrm>
            <a:off x="428625" y="4891683"/>
            <a:ext cx="5372100" cy="108942"/>
          </a:xfrm>
          <a:prstGeom prst="rect">
            <a:avLst/>
          </a:prstGeom>
          <a:noFill/>
          <a:ln/>
        </p:spPr>
        <p:txBody>
          <a:bodyPr wrap="square" lIns="0" tIns="0" rIns="0" bIns="0" rtlCol="0" anchor="t">
            <a:spAutoFit/>
          </a:bodyPr>
          <a:lstStyle/>
          <a:p>
            <a:pPr algn="l" indent="0" marL="0">
              <a:buNone/>
            </a:pPr>
            <a:r>
              <a:rPr lang="en-US" sz="600" dirty="0">
                <a:solidFill>
                  <a:srgbClr val="172A45">
                    <a:alpha val="60000"/>
                  </a:srgbClr>
                </a:solidFill>
                <a:latin typeface="Space Grotesk" pitchFamily="34" charset="0"/>
                <a:ea typeface="Space Grotesk" pitchFamily="34" charset="-122"/>
                <a:cs typeface="Space Grotesk" pitchFamily="34" charset="-120"/>
              </a:rPr>
              <a:t>Source : Africa-Press / Cinews.ci, 04-05/06/2024</a:t>
            </a:r>
            <a:endParaRPr lang="en-US" sz="600" dirty="0"/>
          </a:p>
        </p:txBody>
      </p:sp>
      <p:sp>
        <p:nvSpPr>
          <p:cNvPr id="15" name="Shape 11"/>
          <p:cNvSpPr/>
          <p:nvPr/>
        </p:nvSpPr>
        <p:spPr>
          <a:xfrm>
            <a:off x="5943600" y="0"/>
            <a:ext cx="3200400" cy="5143500"/>
          </a:xfrm>
          <a:prstGeom prst="rect">
            <a:avLst/>
          </a:prstGeom>
          <a:solidFill>
            <a:srgbClr val="FF6B6B">
              <a:alpha val="5000"/>
            </a:srgbClr>
          </a:solidFill>
          <a:ln/>
        </p:spPr>
      </p:sp>
      <p:sp>
        <p:nvSpPr>
          <p:cNvPr id="16" name="Shape 12"/>
          <p:cNvSpPr/>
          <p:nvPr/>
        </p:nvSpPr>
        <p:spPr>
          <a:xfrm>
            <a:off x="5943600" y="0"/>
            <a:ext cx="7144" cy="5143500"/>
          </a:xfrm>
          <a:prstGeom prst="rect">
            <a:avLst/>
          </a:prstGeom>
          <a:solidFill>
            <a:srgbClr val="E7E8EA"/>
          </a:solidFill>
          <a:ln/>
        </p:spPr>
      </p:sp>
      <p:sp>
        <p:nvSpPr>
          <p:cNvPr id="17" name="Shape 13"/>
          <p:cNvSpPr/>
          <p:nvPr/>
        </p:nvSpPr>
        <p:spPr>
          <a:xfrm>
            <a:off x="6686550" y="1313920"/>
            <a:ext cx="1714500" cy="1857375"/>
          </a:xfrm>
          <a:prstGeom prst="rect">
            <a:avLst/>
          </a:prstGeom>
          <a:solidFill>
            <a:srgbClr val="FFFFFF"/>
          </a:solidFill>
          <a:ln w="27432">
            <a:solidFill>
              <a:srgbClr val="FF6B6B"/>
            </a:solidFill>
            <a:prstDash val="solid"/>
          </a:ln>
        </p:spPr>
      </p:sp>
      <p:pic>
        <p:nvPicPr>
          <p:cNvPr id="18" name="Image 1" descr="preencoded.png">    </p:cNvPr>
          <p:cNvPicPr>
            <a:picLocks noChangeAspect="1"/>
          </p:cNvPicPr>
          <p:nvPr/>
        </p:nvPicPr>
        <p:blipFill>
          <a:blip r:embed="rId2"/>
          <a:stretch>
            <a:fillRect/>
          </a:stretch>
        </p:blipFill>
        <p:spPr>
          <a:xfrm>
            <a:off x="6686550" y="1313920"/>
            <a:ext cx="1714500" cy="1857375"/>
          </a:xfrm>
          <a:prstGeom prst="rect">
            <a:avLst/>
          </a:prstGeom>
        </p:spPr>
      </p:pic>
      <p:sp>
        <p:nvSpPr>
          <p:cNvPr id="19" name="Text 14"/>
          <p:cNvSpPr/>
          <p:nvPr/>
        </p:nvSpPr>
        <p:spPr>
          <a:xfrm>
            <a:off x="6741021" y="3242732"/>
            <a:ext cx="1605558" cy="260021"/>
          </a:xfrm>
          <a:prstGeom prst="rect">
            <a:avLst/>
          </a:prstGeom>
          <a:noFill/>
          <a:ln/>
        </p:spPr>
        <p:txBody>
          <a:bodyPr wrap="square" lIns="0" tIns="0" rIns="0" bIns="0" rtlCol="0" anchor="t">
            <a:spAutoFit/>
          </a:bodyPr>
          <a:lstStyle/>
          <a:p>
            <a:pPr algn="ctr" indent="0" marL="0">
              <a:lnSpc>
                <a:spcPct val="112000"/>
              </a:lnSpc>
              <a:buNone/>
            </a:pPr>
            <a:r>
              <a:rPr lang="en-US" sz="650" dirty="0">
                <a:solidFill>
                  <a:srgbClr val="0A192F"/>
                </a:solidFill>
                <a:latin typeface="Roboto Mono SemiBold" pitchFamily="34" charset="0"/>
                <a:ea typeface="Roboto Mono SemiBold" pitchFamily="34" charset="-122"/>
                <a:cs typeface="Roboto Mono SemiBold" pitchFamily="34" charset="-120"/>
              </a:rPr>
              <a:t>Georges Sylvestre Emmou Ackah</a:t>
            </a:r>
            <a:r>
              <a:rPr lang="en-US" sz="650" dirty="0">
                <a:solidFill>
                  <a:srgbClr val="0A192F"/>
                </a:solidFill>
                <a:latin typeface="Roboto Mono SemiBold" pitchFamily="34" charset="0"/>
                <a:ea typeface="Roboto Mono SemiBold" pitchFamily="34" charset="-122"/>
                <a:cs typeface="Roboto Mono SemiBold" pitchFamily="34" charset="-120"/>
              </a:rPr>
              <a:t>
</a:t>
            </a:r>
            <a:r>
              <a:rPr lang="en-US" sz="650" dirty="0">
                <a:solidFill>
                  <a:srgbClr val="0A192F"/>
                </a:solidFill>
                <a:latin typeface="Roboto Mono SemiBold" pitchFamily="34" charset="0"/>
                <a:ea typeface="Roboto Mono SemiBold" pitchFamily="34" charset="-122"/>
                <a:cs typeface="Roboto Mono SemiBold" pitchFamily="34" charset="-120"/>
              </a:rPr>
              <a:t>Député-Maire de Port-Bouët</a:t>
            </a:r>
            <a:endParaRPr lang="en-US" sz="650" dirty="0"/>
          </a:p>
        </p:txBody>
      </p:sp>
      <p:sp>
        <p:nvSpPr>
          <p:cNvPr id="20" name="Shape 15"/>
          <p:cNvSpPr/>
          <p:nvPr/>
        </p:nvSpPr>
        <p:spPr>
          <a:xfrm>
            <a:off x="7040166" y="3602766"/>
            <a:ext cx="1007269" cy="226814"/>
          </a:xfrm>
          <a:prstGeom prst="rect">
            <a:avLst/>
          </a:prstGeom>
          <a:solidFill>
            <a:srgbClr val="4ECDC4">
              <a:alpha val="20000"/>
            </a:srgbClr>
          </a:solidFill>
          <a:ln/>
        </p:spPr>
      </p:sp>
      <p:sp>
        <p:nvSpPr>
          <p:cNvPr id="21" name="Text 16"/>
          <p:cNvSpPr/>
          <p:nvPr/>
        </p:nvSpPr>
        <p:spPr>
          <a:xfrm>
            <a:off x="7040166" y="3602766"/>
            <a:ext cx="1007269" cy="226814"/>
          </a:xfrm>
          <a:prstGeom prst="rect">
            <a:avLst/>
          </a:prstGeom>
          <a:noFill/>
          <a:ln/>
        </p:spPr>
        <p:txBody>
          <a:bodyPr wrap="none" lIns="102108" tIns="51054" rIns="102108" bIns="51054" rtlCol="0" anchor="t">
            <a:spAutoFit/>
          </a:bodyPr>
          <a:lstStyle/>
          <a:p>
            <a:pPr algn="l" indent="0" marL="0">
              <a:buNone/>
            </a:pPr>
            <a:r>
              <a:rPr lang="en-US" sz="750" dirty="0">
                <a:solidFill>
                  <a:srgbClr val="0A192F"/>
                </a:solidFill>
                <a:latin typeface="Roboto Mono SemiBold" pitchFamily="34" charset="0"/>
                <a:ea typeface="Roboto Mono SemiBold" pitchFamily="34" charset="-122"/>
                <a:cs typeface="Roboto Mono SemiBold" pitchFamily="34" charset="-120"/>
              </a:rPr>
              <a:t>Signé : G. C.</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3"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4" name="Text 0"/>
          <p:cNvSpPr/>
          <p:nvPr/>
        </p:nvSpPr>
        <p:spPr>
          <a:xfrm>
            <a:off x="428625" y="357188"/>
            <a:ext cx="5372100" cy="482873"/>
          </a:xfrm>
          <a:prstGeom prst="rect">
            <a:avLst/>
          </a:prstGeom>
          <a:noFill/>
          <a:ln/>
        </p:spPr>
        <p:txBody>
          <a:bodyPr wrap="square" lIns="0" tIns="0" rIns="0" bIns="0" rtlCol="0" anchor="t">
            <a:spAutoFit/>
          </a:bodyPr>
          <a:lstStyle/>
          <a:p>
            <a:pPr algn="l" indent="0" marL="0">
              <a:lnSpc>
                <a:spcPct val="104000"/>
              </a:lnSpc>
              <a:buNone/>
            </a:pPr>
            <a:r>
              <a:rPr lang="en-US" sz="1300" dirty="0">
                <a:solidFill>
                  <a:srgbClr val="0A192F"/>
                </a:solidFill>
                <a:latin typeface="Roboto Mono SemiBold" pitchFamily="34" charset="0"/>
                <a:ea typeface="Roboto Mono SemiBold" pitchFamily="34" charset="-122"/>
                <a:cs typeface="Roboto Mono SemiBold" pitchFamily="34" charset="-120"/>
              </a:rPr>
              <a:t>2 juin 2026 : Vridi 3 (Zimbabwe) — Emmou récidive avec le même mensonge</a:t>
            </a:r>
            <a:endParaRPr lang="en-US" sz="1300" dirty="0"/>
          </a:p>
        </p:txBody>
      </p:sp>
      <p:sp>
        <p:nvSpPr>
          <p:cNvPr id="5" name="Text 1"/>
          <p:cNvSpPr/>
          <p:nvPr/>
        </p:nvSpPr>
        <p:spPr>
          <a:xfrm>
            <a:off x="428625" y="897210"/>
            <a:ext cx="5372100" cy="155377"/>
          </a:xfrm>
          <a:prstGeom prst="rect">
            <a:avLst/>
          </a:prstGeom>
          <a:noFill/>
          <a:ln/>
        </p:spPr>
        <p:txBody>
          <a:bodyPr wrap="square" lIns="0" tIns="0" rIns="0" bIns="0" rtlCol="0" anchor="t">
            <a:spAutoFit/>
          </a:bodyPr>
          <a:lstStyle/>
          <a:p>
            <a:pPr algn="l" indent="0" marL="0">
              <a:buNone/>
            </a:pPr>
            <a:r>
              <a:rPr lang="en-US" sz="850" dirty="0">
                <a:solidFill>
                  <a:srgbClr val="FF6B6B"/>
                </a:solidFill>
                <a:latin typeface="Space Grotesk SemiBold" pitchFamily="34" charset="0"/>
                <a:ea typeface="Space Grotesk SemiBold" pitchFamily="34" charset="-122"/>
                <a:cs typeface="Space Grotesk SemiBold" pitchFamily="34" charset="-120"/>
              </a:rPr>
              <a:t>Deux ans plus tard, même scénario, même discours, mêmes populations abandonnées</a:t>
            </a:r>
            <a:endParaRPr lang="en-US" sz="850" dirty="0"/>
          </a:p>
        </p:txBody>
      </p:sp>
      <p:sp>
        <p:nvSpPr>
          <p:cNvPr id="6" name="Text 2"/>
          <p:cNvSpPr/>
          <p:nvPr/>
        </p:nvSpPr>
        <p:spPr>
          <a:xfrm>
            <a:off x="428625" y="1238324"/>
            <a:ext cx="5372100" cy="482203"/>
          </a:xfrm>
          <a:prstGeom prst="rect">
            <a:avLst/>
          </a:prstGeom>
          <a:noFill/>
          <a:ln/>
        </p:spPr>
        <p:txBody>
          <a:bodyPr wrap="square" lIns="0" tIns="0" rIns="0" bIns="0" rtlCol="0" anchor="t">
            <a:spAutoFit/>
          </a:bodyPr>
          <a:lstStyle/>
          <a:p>
            <a:pPr algn="l" indent="0" marL="0">
              <a:lnSpc>
                <a:spcPct val="120000"/>
              </a:lnSpc>
              <a:buNone/>
            </a:pPr>
            <a:r>
              <a:rPr lang="en-US" sz="800" dirty="0">
                <a:solidFill>
                  <a:srgbClr val="172A45"/>
                </a:solidFill>
                <a:latin typeface="Space Grotesk" pitchFamily="34" charset="0"/>
                <a:ea typeface="Space Grotesk" pitchFamily="34" charset="-122"/>
                <a:cs typeface="Space Grotesk" pitchFamily="34" charset="-120"/>
              </a:rPr>
              <a:t>Le </a:t>
            </a:r>
            <a:r>
              <a:rPr lang="en-US" sz="750" dirty="0">
                <a:solidFill>
                  <a:srgbClr val="0A192F"/>
                </a:solidFill>
                <a:latin typeface="Space Grotesk SemiBold" pitchFamily="34" charset="0"/>
                <a:ea typeface="Space Grotesk SemiBold" pitchFamily="34" charset="-122"/>
                <a:cs typeface="Space Grotesk SemiBold" pitchFamily="34" charset="-120"/>
              </a:rPr>
              <a:t>2 juin 2026</a:t>
            </a:r>
            <a:r>
              <a:rPr lang="en-US" sz="800" dirty="0">
                <a:solidFill>
                  <a:srgbClr val="172A45"/>
                </a:solidFill>
                <a:latin typeface="Space Grotesk" pitchFamily="34" charset="0"/>
                <a:ea typeface="Space Grotesk" pitchFamily="34" charset="-122"/>
                <a:cs typeface="Space Grotesk" pitchFamily="34" charset="-120"/>
              </a:rPr>
              <a:t>, le District procède au déguerpissement du quartier </a:t>
            </a:r>
            <a:r>
              <a:rPr lang="en-US" sz="750" dirty="0">
                <a:solidFill>
                  <a:srgbClr val="0A192F"/>
                </a:solidFill>
                <a:latin typeface="Space Grotesk SemiBold" pitchFamily="34" charset="0"/>
                <a:ea typeface="Space Grotesk SemiBold" pitchFamily="34" charset="-122"/>
                <a:cs typeface="Space Grotesk SemiBold" pitchFamily="34" charset="-120"/>
              </a:rPr>
              <a:t>Vridi 3 (Zimbabwe)</a:t>
            </a:r>
            <a:r>
              <a:rPr lang="en-US" sz="800" dirty="0">
                <a:solidFill>
                  <a:srgbClr val="172A45"/>
                </a:solidFill>
                <a:latin typeface="Space Grotesk" pitchFamily="34" charset="0"/>
                <a:ea typeface="Space Grotesk" pitchFamily="34" charset="-122"/>
                <a:cs typeface="Space Grotesk" pitchFamily="34" charset="-120"/>
              </a:rPr>
              <a:t> à Port-Bouët, </a:t>
            </a:r>
            <a:r>
              <a:rPr lang="en-US" sz="800" dirty="0">
                <a:solidFill>
                  <a:srgbClr val="172A45"/>
                </a:solidFill>
                <a:latin typeface="Space Grotesk" pitchFamily="34" charset="0"/>
                <a:ea typeface="Space Grotesk" pitchFamily="34" charset="-122"/>
                <a:cs typeface="Space Grotesk" pitchFamily="34" charset="-120"/>
              </a:rPr>
              <a:t>qualifié de </a:t>
            </a:r>
            <a:r>
              <a:rPr lang="en-US" sz="750" dirty="0">
                <a:solidFill>
                  <a:srgbClr val="0A192F"/>
                </a:solidFill>
                <a:latin typeface="Space Grotesk SemiBold" pitchFamily="34" charset="0"/>
                <a:ea typeface="Space Grotesk SemiBold" pitchFamily="34" charset="-122"/>
                <a:cs typeface="Space Grotesk SemiBold" pitchFamily="34" charset="-120"/>
              </a:rPr>
              <a:t>zone de non-vie</a:t>
            </a:r>
            <a:r>
              <a:rPr lang="en-US" sz="800" dirty="0">
                <a:solidFill>
                  <a:srgbClr val="172A45"/>
                </a:solidFill>
                <a:latin typeface="Space Grotesk" pitchFamily="34" charset="0"/>
                <a:ea typeface="Space Grotesk" pitchFamily="34" charset="-122"/>
                <a:cs typeface="Space Grotesk" pitchFamily="34" charset="-120"/>
              </a:rPr>
              <a:t> en raison de risques sanitaires graves, d'installations électriques </a:t>
            </a:r>
            <a:r>
              <a:rPr lang="en-US" sz="800" dirty="0">
                <a:solidFill>
                  <a:srgbClr val="172A45"/>
                </a:solidFill>
                <a:latin typeface="Space Grotesk" pitchFamily="34" charset="0"/>
                <a:ea typeface="Space Grotesk" pitchFamily="34" charset="-122"/>
                <a:cs typeface="Space Grotesk" pitchFamily="34" charset="-120"/>
              </a:rPr>
              <a:t>anarchiques et d'absence d'aménagement urbain.</a:t>
            </a:r>
            <a:endParaRPr lang="en-US" sz="800" dirty="0"/>
          </a:p>
        </p:txBody>
      </p:sp>
      <p:sp>
        <p:nvSpPr>
          <p:cNvPr id="7" name="Text 3"/>
          <p:cNvSpPr/>
          <p:nvPr/>
        </p:nvSpPr>
        <p:spPr>
          <a:xfrm>
            <a:off x="428625" y="1791965"/>
            <a:ext cx="5372100" cy="160734"/>
          </a:xfrm>
          <a:prstGeom prst="rect">
            <a:avLst/>
          </a:prstGeom>
          <a:noFill/>
          <a:ln/>
        </p:spPr>
        <p:txBody>
          <a:bodyPr wrap="none" lIns="0" tIns="0" rIns="0" bIns="0" rtlCol="0" anchor="t">
            <a:spAutoFit/>
          </a:bodyPr>
          <a:lstStyle/>
          <a:p>
            <a:pPr algn="l" indent="0" marL="0">
              <a:lnSpc>
                <a:spcPct val="120000"/>
              </a:lnSpc>
              <a:buNone/>
            </a:pPr>
            <a:r>
              <a:rPr lang="en-US" sz="800" dirty="0">
                <a:solidFill>
                  <a:srgbClr val="172A45"/>
                </a:solidFill>
                <a:latin typeface="Space Grotesk" pitchFamily="34" charset="0"/>
                <a:ea typeface="Space Grotesk" pitchFamily="34" charset="-122"/>
                <a:cs typeface="Space Grotesk" pitchFamily="34" charset="-120"/>
              </a:rPr>
              <a:t>Le District affirme avoir :</a:t>
            </a:r>
            <a:endParaRPr lang="en-US" sz="800" dirty="0"/>
          </a:p>
        </p:txBody>
      </p:sp>
      <p:sp>
        <p:nvSpPr>
          <p:cNvPr id="8" name="Shape 4"/>
          <p:cNvSpPr/>
          <p:nvPr/>
        </p:nvSpPr>
        <p:spPr>
          <a:xfrm>
            <a:off x="500063" y="2038424"/>
            <a:ext cx="42863" cy="42863"/>
          </a:xfrm>
          <a:prstGeom prst="rect">
            <a:avLst/>
          </a:prstGeom>
          <a:solidFill>
            <a:srgbClr val="4ECDC4"/>
          </a:solidFill>
          <a:ln/>
        </p:spPr>
      </p:sp>
      <p:sp>
        <p:nvSpPr>
          <p:cNvPr id="9" name="Text 5"/>
          <p:cNvSpPr/>
          <p:nvPr/>
        </p:nvSpPr>
        <p:spPr>
          <a:xfrm>
            <a:off x="500063" y="1995562"/>
            <a:ext cx="5300663" cy="160734"/>
          </a:xfrm>
          <a:prstGeom prst="rect">
            <a:avLst/>
          </a:prstGeom>
          <a:noFill/>
          <a:ln/>
        </p:spPr>
        <p:txBody>
          <a:bodyPr wrap="none" lIns="153035" tIns="0" rIns="0" bIns="0" rtlCol="0" anchor="t">
            <a:spAutoFit/>
          </a:bodyPr>
          <a:lstStyle/>
          <a:p>
            <a:pPr algn="l" indent="0" marL="0">
              <a:lnSpc>
                <a:spcPct val="120000"/>
              </a:lnSpc>
              <a:buNone/>
            </a:pPr>
            <a:r>
              <a:rPr lang="en-US" sz="800" dirty="0">
                <a:solidFill>
                  <a:srgbClr val="172A45"/>
                </a:solidFill>
                <a:latin typeface="Space Grotesk" pitchFamily="34" charset="0"/>
                <a:ea typeface="Space Grotesk" pitchFamily="34" charset="-122"/>
                <a:cs typeface="Space Grotesk" pitchFamily="34" charset="-120"/>
              </a:rPr>
              <a:t>Annoncé l'opération </a:t>
            </a:r>
            <a:r>
              <a:rPr lang="en-US" sz="750" dirty="0">
                <a:solidFill>
                  <a:srgbClr val="0A192F"/>
                </a:solidFill>
                <a:latin typeface="Space Grotesk SemiBold" pitchFamily="34" charset="0"/>
                <a:ea typeface="Space Grotesk SemiBold" pitchFamily="34" charset="-122"/>
                <a:cs typeface="Space Grotesk SemiBold" pitchFamily="34" charset="-120"/>
              </a:rPr>
              <a:t>depuis plusieurs mois</a:t>
            </a:r>
            <a:endParaRPr lang="en-US" sz="800" dirty="0"/>
          </a:p>
        </p:txBody>
      </p:sp>
      <p:sp>
        <p:nvSpPr>
          <p:cNvPr id="10" name="Shape 6"/>
          <p:cNvSpPr/>
          <p:nvPr/>
        </p:nvSpPr>
        <p:spPr>
          <a:xfrm>
            <a:off x="500063" y="2242021"/>
            <a:ext cx="42863" cy="42863"/>
          </a:xfrm>
          <a:prstGeom prst="rect">
            <a:avLst/>
          </a:prstGeom>
          <a:solidFill>
            <a:srgbClr val="4ECDC4"/>
          </a:solidFill>
          <a:ln/>
        </p:spPr>
      </p:sp>
      <p:sp>
        <p:nvSpPr>
          <p:cNvPr id="11" name="Text 7"/>
          <p:cNvSpPr/>
          <p:nvPr/>
        </p:nvSpPr>
        <p:spPr>
          <a:xfrm>
            <a:off x="500063" y="2199159"/>
            <a:ext cx="5300663" cy="160734"/>
          </a:xfrm>
          <a:prstGeom prst="rect">
            <a:avLst/>
          </a:prstGeom>
          <a:noFill/>
          <a:ln/>
        </p:spPr>
        <p:txBody>
          <a:bodyPr wrap="none" lIns="153035" tIns="0" rIns="0" bIns="0" rtlCol="0" anchor="t">
            <a:spAutoFit/>
          </a:bodyPr>
          <a:lstStyle/>
          <a:p>
            <a:pPr algn="l" indent="0" marL="0">
              <a:lnSpc>
                <a:spcPct val="120000"/>
              </a:lnSpc>
              <a:buNone/>
            </a:pPr>
            <a:r>
              <a:rPr lang="en-US" sz="800" dirty="0">
                <a:solidFill>
                  <a:srgbClr val="172A45"/>
                </a:solidFill>
                <a:latin typeface="Space Grotesk" pitchFamily="34" charset="0"/>
                <a:ea typeface="Space Grotesk" pitchFamily="34" charset="-122"/>
                <a:cs typeface="Space Grotesk" pitchFamily="34" charset="-120"/>
              </a:rPr>
              <a:t>Mené </a:t>
            </a:r>
            <a:r>
              <a:rPr lang="en-US" sz="750" dirty="0">
                <a:solidFill>
                  <a:srgbClr val="0A192F"/>
                </a:solidFill>
                <a:latin typeface="Space Grotesk SemiBold" pitchFamily="34" charset="0"/>
                <a:ea typeface="Space Grotesk SemiBold" pitchFamily="34" charset="-122"/>
                <a:cs typeface="Space Grotesk SemiBold" pitchFamily="34" charset="-120"/>
              </a:rPr>
              <a:t>plusieurs séances de sensibilisation</a:t>
            </a:r>
            <a:endParaRPr lang="en-US" sz="800" dirty="0"/>
          </a:p>
        </p:txBody>
      </p:sp>
      <p:sp>
        <p:nvSpPr>
          <p:cNvPr id="12" name="Shape 8"/>
          <p:cNvSpPr/>
          <p:nvPr/>
        </p:nvSpPr>
        <p:spPr>
          <a:xfrm>
            <a:off x="500063" y="2445618"/>
            <a:ext cx="42863" cy="42863"/>
          </a:xfrm>
          <a:prstGeom prst="rect">
            <a:avLst/>
          </a:prstGeom>
          <a:solidFill>
            <a:srgbClr val="4ECDC4"/>
          </a:solidFill>
          <a:ln/>
        </p:spPr>
      </p:sp>
      <p:sp>
        <p:nvSpPr>
          <p:cNvPr id="13" name="Text 9"/>
          <p:cNvSpPr/>
          <p:nvPr/>
        </p:nvSpPr>
        <p:spPr>
          <a:xfrm>
            <a:off x="500063" y="2402756"/>
            <a:ext cx="5300663" cy="160734"/>
          </a:xfrm>
          <a:prstGeom prst="rect">
            <a:avLst/>
          </a:prstGeom>
          <a:noFill/>
          <a:ln/>
        </p:spPr>
        <p:txBody>
          <a:bodyPr wrap="none" lIns="153035" tIns="0" rIns="0" bIns="0" rtlCol="0" anchor="t">
            <a:spAutoFit/>
          </a:bodyPr>
          <a:lstStyle/>
          <a:p>
            <a:pPr algn="l" indent="0" marL="0">
              <a:lnSpc>
                <a:spcPct val="120000"/>
              </a:lnSpc>
              <a:buNone/>
            </a:pPr>
            <a:r>
              <a:rPr lang="en-US" sz="800" dirty="0">
                <a:solidFill>
                  <a:srgbClr val="172A45"/>
                </a:solidFill>
                <a:latin typeface="Space Grotesk" pitchFamily="34" charset="0"/>
                <a:ea typeface="Space Grotesk" pitchFamily="34" charset="-122"/>
                <a:cs typeface="Space Grotesk" pitchFamily="34" charset="-120"/>
              </a:rPr>
              <a:t>Coordonné avec toutes les </a:t>
            </a:r>
            <a:r>
              <a:rPr lang="en-US" sz="750" dirty="0">
                <a:solidFill>
                  <a:srgbClr val="0A192F"/>
                </a:solidFill>
                <a:latin typeface="Space Grotesk SemiBold" pitchFamily="34" charset="0"/>
                <a:ea typeface="Space Grotesk SemiBold" pitchFamily="34" charset="-122"/>
                <a:cs typeface="Space Grotesk SemiBold" pitchFamily="34" charset="-120"/>
              </a:rPr>
              <a:t>parties prenantes</a:t>
            </a:r>
            <a:endParaRPr lang="en-US" sz="800" dirty="0"/>
          </a:p>
        </p:txBody>
      </p:sp>
      <p:sp>
        <p:nvSpPr>
          <p:cNvPr id="14" name="Shape 10"/>
          <p:cNvSpPr/>
          <p:nvPr/>
        </p:nvSpPr>
        <p:spPr>
          <a:xfrm>
            <a:off x="428625" y="2749228"/>
            <a:ext cx="5372100" cy="510778"/>
          </a:xfrm>
          <a:prstGeom prst="rect">
            <a:avLst/>
          </a:prstGeom>
          <a:solidFill>
            <a:srgbClr val="FF6B6B">
              <a:alpha val="5000"/>
            </a:srgbClr>
          </a:solidFill>
          <a:ln/>
        </p:spPr>
      </p:sp>
      <p:sp>
        <p:nvSpPr>
          <p:cNvPr id="15" name="Shape 11"/>
          <p:cNvSpPr/>
          <p:nvPr/>
        </p:nvSpPr>
        <p:spPr>
          <a:xfrm>
            <a:off x="428625" y="2749228"/>
            <a:ext cx="28575" cy="510778"/>
          </a:xfrm>
          <a:prstGeom prst="rect">
            <a:avLst/>
          </a:prstGeom>
          <a:solidFill>
            <a:srgbClr val="FF6B6B"/>
          </a:solidFill>
          <a:ln/>
        </p:spPr>
      </p:sp>
      <p:sp>
        <p:nvSpPr>
          <p:cNvPr id="16" name="Text 12"/>
          <p:cNvSpPr/>
          <p:nvPr/>
        </p:nvSpPr>
        <p:spPr>
          <a:xfrm>
            <a:off x="514350" y="2806378"/>
            <a:ext cx="5200650" cy="396478"/>
          </a:xfrm>
          <a:prstGeom prst="rect">
            <a:avLst/>
          </a:prstGeom>
          <a:noFill/>
          <a:ln/>
        </p:spPr>
        <p:txBody>
          <a:bodyPr wrap="square" lIns="0" tIns="0" rIns="0" bIns="0" rtlCol="0" anchor="t">
            <a:spAutoFit/>
          </a:bodyPr>
          <a:lstStyle/>
          <a:p>
            <a:pPr algn="l" indent="0" marL="0">
              <a:buNone/>
            </a:pPr>
            <a:r>
              <a:rPr lang="en-US" sz="700" dirty="0">
                <a:solidFill>
                  <a:srgbClr val="0A192F"/>
                </a:solidFill>
                <a:latin typeface="Roboto Mono SemiBold" pitchFamily="34" charset="0"/>
                <a:ea typeface="Roboto Mono SemiBold" pitchFamily="34" charset="-122"/>
                <a:cs typeface="Roboto Mono SemiBold" pitchFamily="34" charset="-120"/>
              </a:rPr>
              <a:t>Le même jour, le maire Emmou publie un nouveau communiqué affirmant que la mairie « n'est nullement associée, ni à la préparation, ni à la mise en œuvre » des opérations.</a:t>
            </a:r>
            <a:endParaRPr lang="en-US" sz="700" dirty="0"/>
          </a:p>
        </p:txBody>
      </p:sp>
      <p:sp>
        <p:nvSpPr>
          <p:cNvPr id="17" name="Shape 13"/>
          <p:cNvSpPr/>
          <p:nvPr/>
        </p:nvSpPr>
        <p:spPr>
          <a:xfrm>
            <a:off x="428625" y="3331443"/>
            <a:ext cx="5372100" cy="422877"/>
          </a:xfrm>
          <a:prstGeom prst="rect">
            <a:avLst/>
          </a:prstGeom>
          <a:solidFill>
            <a:srgbClr val="4ECDC4">
              <a:alpha val="10000"/>
            </a:srgbClr>
          </a:solidFill>
          <a:ln/>
        </p:spPr>
      </p:sp>
      <p:sp>
        <p:nvSpPr>
          <p:cNvPr id="18" name="Shape 14"/>
          <p:cNvSpPr/>
          <p:nvPr/>
        </p:nvSpPr>
        <p:spPr>
          <a:xfrm>
            <a:off x="428625" y="3331443"/>
            <a:ext cx="28575" cy="422877"/>
          </a:xfrm>
          <a:prstGeom prst="rect">
            <a:avLst/>
          </a:prstGeom>
          <a:solidFill>
            <a:srgbClr val="4ECDC4"/>
          </a:solidFill>
          <a:ln/>
        </p:spPr>
      </p:sp>
      <p:sp>
        <p:nvSpPr>
          <p:cNvPr id="19" name="Text 15"/>
          <p:cNvSpPr/>
          <p:nvPr/>
        </p:nvSpPr>
        <p:spPr>
          <a:xfrm>
            <a:off x="514350" y="3402881"/>
            <a:ext cx="5200650" cy="280002"/>
          </a:xfrm>
          <a:prstGeom prst="rect">
            <a:avLst/>
          </a:prstGeom>
          <a:noFill/>
          <a:ln/>
        </p:spPr>
        <p:txBody>
          <a:bodyPr wrap="square" lIns="0" tIns="0" rIns="0" bIns="0" rtlCol="0" anchor="t">
            <a:spAutoFit/>
          </a:bodyPr>
          <a:lstStyle/>
          <a:p>
            <a:pPr algn="l" indent="0" marL="0">
              <a:lnSpc>
                <a:spcPct val="112000"/>
              </a:lnSpc>
              <a:buNone/>
            </a:pPr>
            <a:r>
              <a:rPr lang="en-US" sz="700" dirty="0">
                <a:solidFill>
                  <a:srgbClr val="0A192F"/>
                </a:solidFill>
                <a:latin typeface="Space Grotesk SemiBold" pitchFamily="34" charset="0"/>
                <a:ea typeface="Space Grotesk SemiBold" pitchFamily="34" charset="-122"/>
                <a:cs typeface="Space Grotesk SemiBold" pitchFamily="34" charset="-120"/>
              </a:rPr>
              <a:t>Pourtant</a:t>
            </a:r>
            <a:r>
              <a:rPr lang="en-US" sz="750" dirty="0">
                <a:solidFill>
                  <a:srgbClr val="0A192F"/>
                </a:solidFill>
                <a:latin typeface="Space Grotesk" pitchFamily="34" charset="0"/>
                <a:ea typeface="Space Grotesk" pitchFamily="34" charset="-122"/>
                <a:cs typeface="Space Grotesk" pitchFamily="34" charset="-120"/>
              </a:rPr>
              <a:t>, dès le </a:t>
            </a:r>
            <a:r>
              <a:rPr lang="en-US" sz="700" dirty="0">
                <a:solidFill>
                  <a:srgbClr val="0A192F"/>
                </a:solidFill>
                <a:latin typeface="Space Grotesk SemiBold" pitchFamily="34" charset="0"/>
                <a:ea typeface="Space Grotesk SemiBold" pitchFamily="34" charset="-122"/>
                <a:cs typeface="Space Grotesk SemiBold" pitchFamily="34" charset="-120"/>
              </a:rPr>
              <a:t>26 mai 2026</a:t>
            </a:r>
            <a:r>
              <a:rPr lang="en-US" sz="750" dirty="0">
                <a:solidFill>
                  <a:srgbClr val="0A192F"/>
                </a:solidFill>
                <a:latin typeface="Space Grotesk" pitchFamily="34" charset="0"/>
                <a:ea typeface="Space Grotesk" pitchFamily="34" charset="-122"/>
                <a:cs typeface="Space Grotesk" pitchFamily="34" charset="-120"/>
              </a:rPr>
              <a:t>, le Comité de gestion du quartier avait saisi la mairie. Le maire avait lui-même </a:t>
            </a:r>
            <a:r>
              <a:rPr lang="en-US" sz="750" dirty="0">
                <a:solidFill>
                  <a:srgbClr val="0A192F"/>
                </a:solidFill>
                <a:latin typeface="Space Grotesk" pitchFamily="34" charset="0"/>
                <a:ea typeface="Space Grotesk" pitchFamily="34" charset="-122"/>
                <a:cs typeface="Space Grotesk" pitchFamily="34" charset="-120"/>
              </a:rPr>
              <a:t>envoyé une requête au Gouverneur (réf. </a:t>
            </a:r>
            <a:r>
              <a:rPr lang="en-US" sz="700" dirty="0">
                <a:solidFill>
                  <a:srgbClr val="0A192F"/>
                </a:solidFill>
                <a:latin typeface="Space Grotesk SemiBold" pitchFamily="34" charset="0"/>
                <a:ea typeface="Space Grotesk SemiBold" pitchFamily="34" charset="-122"/>
                <a:cs typeface="Space Grotesk SemiBold" pitchFamily="34" charset="-120"/>
              </a:rPr>
              <a:t>N° 00415/MPB/SG</a:t>
            </a:r>
            <a:r>
              <a:rPr lang="en-US" sz="750" dirty="0">
                <a:solidFill>
                  <a:srgbClr val="0A192F"/>
                </a:solidFill>
                <a:latin typeface="Space Grotesk" pitchFamily="34" charset="0"/>
                <a:ea typeface="Space Grotesk" pitchFamily="34" charset="-122"/>
                <a:cs typeface="Space Grotesk" pitchFamily="34" charset="-120"/>
              </a:rPr>
              <a:t>). Il savait donc.</a:t>
            </a:r>
            <a:endParaRPr lang="en-US" sz="700" dirty="0"/>
          </a:p>
        </p:txBody>
      </p:sp>
      <p:sp>
        <p:nvSpPr>
          <p:cNvPr id="20" name="Text 16"/>
          <p:cNvSpPr/>
          <p:nvPr/>
        </p:nvSpPr>
        <p:spPr>
          <a:xfrm>
            <a:off x="428625" y="4891683"/>
            <a:ext cx="5372100" cy="108942"/>
          </a:xfrm>
          <a:prstGeom prst="rect">
            <a:avLst/>
          </a:prstGeom>
          <a:noFill/>
          <a:ln/>
        </p:spPr>
        <p:txBody>
          <a:bodyPr wrap="square" lIns="0" tIns="0" rIns="0" bIns="0" rtlCol="0" anchor="t">
            <a:spAutoFit/>
          </a:bodyPr>
          <a:lstStyle/>
          <a:p>
            <a:pPr algn="l" indent="0" marL="0">
              <a:buNone/>
            </a:pPr>
            <a:r>
              <a:rPr lang="en-US" sz="600" dirty="0">
                <a:solidFill>
                  <a:srgbClr val="172A45">
                    <a:alpha val="60000"/>
                  </a:srgbClr>
                </a:solidFill>
                <a:latin typeface="Space Grotesk" pitchFamily="34" charset="0"/>
                <a:ea typeface="Space Grotesk" pitchFamily="34" charset="-122"/>
                <a:cs typeface="Space Grotesk" pitchFamily="34" charset="-120"/>
              </a:rPr>
              <a:t>Source : Lavenir.ci, 03/06/2026 — Koaci.com, 03/06/2026</a:t>
            </a:r>
            <a:endParaRPr lang="en-US" sz="600" dirty="0"/>
          </a:p>
        </p:txBody>
      </p:sp>
      <p:sp>
        <p:nvSpPr>
          <p:cNvPr id="21" name="Shape 17"/>
          <p:cNvSpPr/>
          <p:nvPr/>
        </p:nvSpPr>
        <p:spPr>
          <a:xfrm>
            <a:off x="5943600" y="0"/>
            <a:ext cx="3200400" cy="5143500"/>
          </a:xfrm>
          <a:prstGeom prst="rect">
            <a:avLst/>
          </a:prstGeom>
          <a:solidFill>
            <a:srgbClr val="FF6B6B">
              <a:alpha val="5000"/>
            </a:srgbClr>
          </a:solidFill>
          <a:ln/>
        </p:spPr>
      </p:sp>
      <p:sp>
        <p:nvSpPr>
          <p:cNvPr id="22" name="Shape 18"/>
          <p:cNvSpPr/>
          <p:nvPr/>
        </p:nvSpPr>
        <p:spPr>
          <a:xfrm>
            <a:off x="5943600" y="0"/>
            <a:ext cx="7144" cy="5143500"/>
          </a:xfrm>
          <a:prstGeom prst="rect">
            <a:avLst/>
          </a:prstGeom>
          <a:solidFill>
            <a:srgbClr val="E7E8EA"/>
          </a:solidFill>
          <a:ln/>
        </p:spPr>
      </p:sp>
      <p:sp>
        <p:nvSpPr>
          <p:cNvPr id="23" name="Shape 19"/>
          <p:cNvSpPr/>
          <p:nvPr/>
        </p:nvSpPr>
        <p:spPr>
          <a:xfrm>
            <a:off x="6722269" y="1306804"/>
            <a:ext cx="1643063" cy="1785938"/>
          </a:xfrm>
          <a:prstGeom prst="rect">
            <a:avLst/>
          </a:prstGeom>
          <a:solidFill>
            <a:srgbClr val="FFFFFF"/>
          </a:solidFill>
          <a:ln w="27432">
            <a:solidFill>
              <a:srgbClr val="FF6B6B"/>
            </a:solidFill>
            <a:prstDash val="solid"/>
          </a:ln>
        </p:spPr>
      </p:sp>
      <p:pic>
        <p:nvPicPr>
          <p:cNvPr id="24" name="Image 1" descr="preencoded.png">    </p:cNvPr>
          <p:cNvPicPr>
            <a:picLocks noChangeAspect="1"/>
          </p:cNvPicPr>
          <p:nvPr/>
        </p:nvPicPr>
        <p:blipFill>
          <a:blip r:embed="rId2"/>
          <a:stretch>
            <a:fillRect/>
          </a:stretch>
        </p:blipFill>
        <p:spPr>
          <a:xfrm>
            <a:off x="6722269" y="1306804"/>
            <a:ext cx="1643063" cy="1785938"/>
          </a:xfrm>
          <a:prstGeom prst="rect">
            <a:avLst/>
          </a:prstGeom>
        </p:spPr>
      </p:pic>
      <p:sp>
        <p:nvSpPr>
          <p:cNvPr id="25" name="Text 20"/>
          <p:cNvSpPr/>
          <p:nvPr/>
        </p:nvSpPr>
        <p:spPr>
          <a:xfrm>
            <a:off x="6792813" y="3164179"/>
            <a:ext cx="1501973" cy="359978"/>
          </a:xfrm>
          <a:prstGeom prst="rect">
            <a:avLst/>
          </a:prstGeom>
          <a:noFill/>
          <a:ln/>
        </p:spPr>
        <p:txBody>
          <a:bodyPr wrap="square" lIns="0" tIns="0" rIns="0" bIns="0" rtlCol="0" anchor="t">
            <a:spAutoFit/>
          </a:bodyPr>
          <a:lstStyle/>
          <a:p>
            <a:pPr algn="ctr" indent="0" marL="0">
              <a:lnSpc>
                <a:spcPct val="112000"/>
              </a:lnSpc>
              <a:buNone/>
            </a:pPr>
            <a:r>
              <a:rPr lang="en-US" sz="600" dirty="0">
                <a:solidFill>
                  <a:srgbClr val="0A192F"/>
                </a:solidFill>
                <a:latin typeface="Roboto Mono SemiBold" pitchFamily="34" charset="0"/>
                <a:ea typeface="Roboto Mono SemiBold" pitchFamily="34" charset="-122"/>
                <a:cs typeface="Roboto Mono SemiBold" pitchFamily="34" charset="-120"/>
              </a:rPr>
              <a:t>Georges Sylvestre Emmou Ackah</a:t>
            </a:r>
            <a:r>
              <a:rPr lang="en-US" sz="600" dirty="0">
                <a:solidFill>
                  <a:srgbClr val="0A192F"/>
                </a:solidFill>
                <a:latin typeface="Roboto Mono SemiBold" pitchFamily="34" charset="0"/>
                <a:ea typeface="Roboto Mono SemiBold" pitchFamily="34" charset="-122"/>
                <a:cs typeface="Roboto Mono SemiBold" pitchFamily="34" charset="-120"/>
              </a:rPr>
              <a:t>
</a:t>
            </a:r>
            <a:r>
              <a:rPr lang="en-US" sz="600" dirty="0">
                <a:solidFill>
                  <a:srgbClr val="0A192F"/>
                </a:solidFill>
                <a:latin typeface="Roboto Mono SemiBold" pitchFamily="34" charset="0"/>
                <a:ea typeface="Roboto Mono SemiBold" pitchFamily="34" charset="-122"/>
                <a:cs typeface="Roboto Mono SemiBold" pitchFamily="34" charset="-120"/>
              </a:rPr>
              <a:t>Député-Maire de Port-Bouët</a:t>
            </a:r>
            <a:r>
              <a:rPr lang="en-US" sz="600" dirty="0">
                <a:solidFill>
                  <a:srgbClr val="0A192F"/>
                </a:solidFill>
                <a:latin typeface="Roboto Mono SemiBold" pitchFamily="34" charset="0"/>
                <a:ea typeface="Roboto Mono SemiBold" pitchFamily="34" charset="-122"/>
                <a:cs typeface="Roboto Mono SemiBold" pitchFamily="34" charset="-120"/>
              </a:rPr>
              <a:t>
</a:t>
            </a:r>
            <a:r>
              <a:rPr lang="en-US" sz="600" dirty="0">
                <a:solidFill>
                  <a:srgbClr val="0A192F"/>
                </a:solidFill>
                <a:latin typeface="Roboto Mono SemiBold" pitchFamily="34" charset="0"/>
                <a:ea typeface="Roboto Mono SemiBold" pitchFamily="34" charset="-122"/>
                <a:cs typeface="Roboto Mono SemiBold" pitchFamily="34" charset="-120"/>
              </a:rPr>
              <a:t>« Non informé » (bis)</a:t>
            </a:r>
            <a:endParaRPr lang="en-US" sz="600" dirty="0"/>
          </a:p>
        </p:txBody>
      </p:sp>
      <p:sp>
        <p:nvSpPr>
          <p:cNvPr id="26" name="Shape 21"/>
          <p:cNvSpPr/>
          <p:nvPr/>
        </p:nvSpPr>
        <p:spPr>
          <a:xfrm>
            <a:off x="7040166" y="3609882"/>
            <a:ext cx="1007269" cy="226814"/>
          </a:xfrm>
          <a:prstGeom prst="rect">
            <a:avLst/>
          </a:prstGeom>
          <a:solidFill>
            <a:srgbClr val="4ECDC4">
              <a:alpha val="20000"/>
            </a:srgbClr>
          </a:solidFill>
          <a:ln/>
        </p:spPr>
      </p:sp>
      <p:sp>
        <p:nvSpPr>
          <p:cNvPr id="27" name="Text 22"/>
          <p:cNvSpPr/>
          <p:nvPr/>
        </p:nvSpPr>
        <p:spPr>
          <a:xfrm>
            <a:off x="7040166" y="3609882"/>
            <a:ext cx="1007269" cy="226814"/>
          </a:xfrm>
          <a:prstGeom prst="rect">
            <a:avLst/>
          </a:prstGeom>
          <a:noFill/>
          <a:ln/>
        </p:spPr>
        <p:txBody>
          <a:bodyPr wrap="none" lIns="102108" tIns="51054" rIns="102108" bIns="51054" rtlCol="0" anchor="t">
            <a:spAutoFit/>
          </a:bodyPr>
          <a:lstStyle/>
          <a:p>
            <a:pPr algn="l" indent="0" marL="0">
              <a:buNone/>
            </a:pPr>
            <a:r>
              <a:rPr lang="en-US" sz="750" dirty="0">
                <a:solidFill>
                  <a:srgbClr val="0A192F"/>
                </a:solidFill>
                <a:latin typeface="Roboto Mono SemiBold" pitchFamily="34" charset="0"/>
                <a:ea typeface="Roboto Mono SemiBold" pitchFamily="34" charset="-122"/>
                <a:cs typeface="Roboto Mono SemiBold" pitchFamily="34" charset="-120"/>
              </a:rPr>
              <a:t>Signé : G. C.</a:t>
            </a:r>
            <a:endParaRPr lang="en-US" sz="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2026-06-07T16:49:02Z</dcterms:created>
  <dcterms:modified xsi:type="dcterms:W3CDTF">2026-06-07T16:49:02Z</dcterms:modified>
</cp:coreProperties>
</file>