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e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8" y="448270"/>
            <a:ext cx="185738" cy="17145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614363" y="428625"/>
            <a:ext cx="1414463" cy="22324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200" b="1" spc="2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AFRICA CLOUD</a:t>
            </a:r>
            <a:endParaRPr lang="en-US" sz="1200" dirty="0"/>
          </a:p>
        </p:txBody>
      </p:sp>
      <p:sp>
        <p:nvSpPr>
          <p:cNvPr id="6" name="Text 2"/>
          <p:cNvSpPr/>
          <p:nvPr/>
        </p:nvSpPr>
        <p:spPr>
          <a:xfrm>
            <a:off x="3619174" y="1650597"/>
            <a:ext cx="4953298" cy="8872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275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Datacenters en Côte d'Ivoire</a:t>
            </a:r>
            <a:endParaRPr lang="en-US" sz="2750" dirty="0"/>
          </a:p>
        </p:txBody>
      </p:sp>
      <p:sp>
        <p:nvSpPr>
          <p:cNvPr id="7" name="Text 3"/>
          <p:cNvSpPr/>
          <p:nvPr/>
        </p:nvSpPr>
        <p:spPr>
          <a:xfrm>
            <a:off x="3619174" y="2680692"/>
            <a:ext cx="4953298" cy="4800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2D3142"/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Infrastructures, Souveraineté Numérique &amp; Focus sur le Datacenter National</a:t>
            </a:r>
            <a:endParaRPr lang="en-US" sz="1250" dirty="0"/>
          </a:p>
        </p:txBody>
      </p:sp>
      <p:sp>
        <p:nvSpPr>
          <p:cNvPr id="8" name="Text 4"/>
          <p:cNvSpPr/>
          <p:nvPr/>
        </p:nvSpPr>
        <p:spPr>
          <a:xfrm>
            <a:off x="3619174" y="3632206"/>
            <a:ext cx="1248370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2D3142">
                    <a:alpha val="6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TYPE</a:t>
            </a:r>
            <a:endParaRPr lang="en-US" sz="600" dirty="0"/>
          </a:p>
        </p:txBody>
      </p:sp>
      <p:sp>
        <p:nvSpPr>
          <p:cNvPr id="9" name="Text 5"/>
          <p:cNvSpPr/>
          <p:nvPr/>
        </p:nvSpPr>
        <p:spPr>
          <a:xfrm>
            <a:off x="3619174" y="3780439"/>
            <a:ext cx="1248370" cy="14108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Présentation Technique</a:t>
            </a:r>
            <a:endParaRPr lang="en-US" sz="750" dirty="0"/>
          </a:p>
        </p:txBody>
      </p:sp>
      <p:sp>
        <p:nvSpPr>
          <p:cNvPr id="10" name="Text 6"/>
          <p:cNvSpPr/>
          <p:nvPr/>
        </p:nvSpPr>
        <p:spPr>
          <a:xfrm>
            <a:off x="5153295" y="3632206"/>
            <a:ext cx="510778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2D3142">
                    <a:alpha val="6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DATE</a:t>
            </a:r>
            <a:endParaRPr lang="en-US" sz="600" dirty="0"/>
          </a:p>
        </p:txBody>
      </p:sp>
      <p:sp>
        <p:nvSpPr>
          <p:cNvPr id="11" name="Text 7"/>
          <p:cNvSpPr/>
          <p:nvPr/>
        </p:nvSpPr>
        <p:spPr>
          <a:xfrm>
            <a:off x="5153295" y="3780439"/>
            <a:ext cx="510778" cy="14108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Juin 2026</a:t>
            </a:r>
            <a:endParaRPr lang="en-US" sz="750" dirty="0"/>
          </a:p>
        </p:txBody>
      </p:sp>
      <p:sp>
        <p:nvSpPr>
          <p:cNvPr id="12" name="Text 8"/>
          <p:cNvSpPr/>
          <p:nvPr/>
        </p:nvSpPr>
        <p:spPr>
          <a:xfrm>
            <a:off x="5949823" y="3632206"/>
            <a:ext cx="1216223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2D3142">
                    <a:alpha val="6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AUDIENCE</a:t>
            </a:r>
            <a:endParaRPr lang="en-US" sz="600" dirty="0"/>
          </a:p>
        </p:txBody>
      </p:sp>
      <p:sp>
        <p:nvSpPr>
          <p:cNvPr id="13" name="Text 9"/>
          <p:cNvSpPr/>
          <p:nvPr/>
        </p:nvSpPr>
        <p:spPr>
          <a:xfrm>
            <a:off x="5949823" y="3780439"/>
            <a:ext cx="1216223" cy="14108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Décideurs &amp; Ingénieurs</a:t>
            </a:r>
            <a:endParaRPr lang="en-US" sz="7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TECHNOLOGIE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2048303"/>
            <a:ext cx="2690487" cy="1177240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Traiter les données au plus près de leur source.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303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L'Edge Computing pour le cloud africain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803672"/>
            <a:ext cx="5239048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Un levier technologique majeur pour maximiser l'efficacité et la sécurité des infrastructures.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3647749" y="1201936"/>
            <a:ext cx="5067598" cy="4500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Définition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L'Edge Computing consiste à rapprocher le traitement et le stockage des données des 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utilisateurs finaux, plutôt que de dépendre uniquement de serveurs cloud centralisés et géographiquement 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éloignés.</a:t>
            </a:r>
            <a:endParaRPr lang="en-US" sz="700" dirty="0"/>
          </a:p>
        </p:txBody>
      </p:sp>
      <p:sp>
        <p:nvSpPr>
          <p:cNvPr id="9" name="Shape 6"/>
          <p:cNvSpPr/>
          <p:nvPr/>
        </p:nvSpPr>
        <p:spPr>
          <a:xfrm>
            <a:off x="3476299" y="1902023"/>
            <a:ext cx="1309762" cy="255389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0" name="Text 7"/>
          <p:cNvSpPr/>
          <p:nvPr/>
        </p:nvSpPr>
        <p:spPr>
          <a:xfrm>
            <a:off x="3476299" y="1902023"/>
            <a:ext cx="1309762" cy="25538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DIMENSION</a:t>
            </a:r>
            <a:endParaRPr lang="en-US" sz="600" dirty="0"/>
          </a:p>
        </p:txBody>
      </p:sp>
      <p:sp>
        <p:nvSpPr>
          <p:cNvPr id="11" name="Shape 8"/>
          <p:cNvSpPr/>
          <p:nvPr/>
        </p:nvSpPr>
        <p:spPr>
          <a:xfrm>
            <a:off x="4786061" y="1902023"/>
            <a:ext cx="3929286" cy="255389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2" name="Text 9"/>
          <p:cNvSpPr/>
          <p:nvPr/>
        </p:nvSpPr>
        <p:spPr>
          <a:xfrm>
            <a:off x="4786061" y="1902023"/>
            <a:ext cx="3929286" cy="25538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IMPACT &amp; BÉNÉFICES POUR L'AFRIQUE</a:t>
            </a:r>
            <a:endParaRPr lang="en-US" sz="600" dirty="0"/>
          </a:p>
        </p:txBody>
      </p:sp>
      <p:sp>
        <p:nvSpPr>
          <p:cNvPr id="13" name="Text 10"/>
          <p:cNvSpPr/>
          <p:nvPr/>
        </p:nvSpPr>
        <p:spPr>
          <a:xfrm>
            <a:off x="3547737" y="2297413"/>
            <a:ext cx="585788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Performance</a:t>
            </a:r>
            <a:endParaRPr lang="en-US" sz="650" dirty="0"/>
          </a:p>
        </p:txBody>
      </p:sp>
      <p:sp>
        <p:nvSpPr>
          <p:cNvPr id="14" name="Text 11"/>
          <p:cNvSpPr/>
          <p:nvPr/>
        </p:nvSpPr>
        <p:spPr>
          <a:xfrm>
            <a:off x="4786061" y="2157413"/>
            <a:ext cx="3929286" cy="40646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Réduction drastique de la latence en évitant le transit des données vers l'Europe ou l'Amérique.</a:t>
            </a:r>
            <a:endParaRPr lang="en-US" sz="650" dirty="0"/>
          </a:p>
        </p:txBody>
      </p:sp>
      <p:sp>
        <p:nvSpPr>
          <p:cNvPr id="15" name="Shape 12"/>
          <p:cNvSpPr/>
          <p:nvPr/>
        </p:nvSpPr>
        <p:spPr>
          <a:xfrm>
            <a:off x="3476299" y="2563881"/>
            <a:ext cx="5239048" cy="410040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16" name="Text 13"/>
          <p:cNvSpPr/>
          <p:nvPr/>
        </p:nvSpPr>
        <p:spPr>
          <a:xfrm>
            <a:off x="3547737" y="2707453"/>
            <a:ext cx="382191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Sécurité</a:t>
            </a:r>
            <a:endParaRPr lang="en-US" sz="650" dirty="0"/>
          </a:p>
        </p:txBody>
      </p:sp>
      <p:sp>
        <p:nvSpPr>
          <p:cNvPr id="17" name="Text 14"/>
          <p:cNvSpPr/>
          <p:nvPr/>
        </p:nvSpPr>
        <p:spPr>
          <a:xfrm>
            <a:off x="4786061" y="2563881"/>
            <a:ext cx="3929286" cy="41004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Moins de points de vulnérabilité en transit ; les données sensibles restent confinées localement.</a:t>
            </a:r>
            <a:endParaRPr lang="en-US" sz="650" dirty="0"/>
          </a:p>
        </p:txBody>
      </p:sp>
      <p:sp>
        <p:nvSpPr>
          <p:cNvPr id="18" name="Text 15"/>
          <p:cNvSpPr/>
          <p:nvPr/>
        </p:nvSpPr>
        <p:spPr>
          <a:xfrm>
            <a:off x="3547737" y="3117493"/>
            <a:ext cx="460772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Résilience</a:t>
            </a:r>
            <a:endParaRPr lang="en-US" sz="650" dirty="0"/>
          </a:p>
        </p:txBody>
      </p:sp>
      <p:sp>
        <p:nvSpPr>
          <p:cNvPr id="19" name="Text 16"/>
          <p:cNvSpPr/>
          <p:nvPr/>
        </p:nvSpPr>
        <p:spPr>
          <a:xfrm>
            <a:off x="4786061" y="2973921"/>
            <a:ext cx="3929286" cy="41004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Décentralisation des ressources : une panne réseau majeure n'interrompt pas les services locaux.</a:t>
            </a:r>
            <a:endParaRPr lang="en-US" sz="650" dirty="0"/>
          </a:p>
        </p:txBody>
      </p:sp>
      <p:sp>
        <p:nvSpPr>
          <p:cNvPr id="20" name="Shape 17"/>
          <p:cNvSpPr/>
          <p:nvPr/>
        </p:nvSpPr>
        <p:spPr>
          <a:xfrm>
            <a:off x="3476299" y="3383961"/>
            <a:ext cx="5239048" cy="410040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21" name="Text 18"/>
          <p:cNvSpPr/>
          <p:nvPr/>
        </p:nvSpPr>
        <p:spPr>
          <a:xfrm>
            <a:off x="3547737" y="3527534"/>
            <a:ext cx="875109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Économie &amp; Emploi</a:t>
            </a:r>
            <a:endParaRPr lang="en-US" sz="650" dirty="0"/>
          </a:p>
        </p:txBody>
      </p:sp>
      <p:sp>
        <p:nvSpPr>
          <p:cNvPr id="22" name="Text 19"/>
          <p:cNvSpPr/>
          <p:nvPr/>
        </p:nvSpPr>
        <p:spPr>
          <a:xfrm>
            <a:off x="4786061" y="3383961"/>
            <a:ext cx="3929286" cy="41004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Réduction des coûts de bande passante internationale et stimulation d'un écosystème de techniciens locaux.</a:t>
            </a:r>
            <a:endParaRPr lang="en-US" sz="650" dirty="0"/>
          </a:p>
        </p:txBody>
      </p:sp>
      <p:sp>
        <p:nvSpPr>
          <p:cNvPr id="23" name="Text 20"/>
          <p:cNvSpPr/>
          <p:nvPr/>
        </p:nvSpPr>
        <p:spPr>
          <a:xfrm>
            <a:off x="3476299" y="3976167"/>
            <a:ext cx="5239048" cy="246459"/>
          </a:xfrm>
          <a:prstGeom prst="rect">
            <a:avLst/>
          </a:prstGeom>
          <a:noFill/>
          <a:ln/>
        </p:spPr>
        <p:txBody>
          <a:bodyPr wrap="square" lIns="0" tIns="170053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Analyses techniques des infrastructures cloud de proximité (2026)</a:t>
            </a:r>
            <a:endParaRPr lang="en-US" sz="5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CYBERSÉCURITÉ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2048303"/>
            <a:ext cx="2690487" cy="1177240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Protéger les actifs numériques face aux menaces modernes.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303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Cybersécurité : une nécessité impérative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803672"/>
            <a:ext cx="5239048" cy="2964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Analyse des menaces de cyberattaques et des réponses apportées par les infrastructures souveraines.</a:t>
            </a:r>
            <a:endParaRPr lang="en-US" sz="850" dirty="0"/>
          </a:p>
        </p:txBody>
      </p:sp>
      <p:sp>
        <p:nvSpPr>
          <p:cNvPr id="8" name="Shape 5"/>
          <p:cNvSpPr/>
          <p:nvPr/>
        </p:nvSpPr>
        <p:spPr>
          <a:xfrm>
            <a:off x="3476299" y="1385888"/>
            <a:ext cx="726877" cy="255389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9" name="Text 6"/>
          <p:cNvSpPr/>
          <p:nvPr/>
        </p:nvSpPr>
        <p:spPr>
          <a:xfrm>
            <a:off x="3476299" y="1385888"/>
            <a:ext cx="726877" cy="255389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MENACE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4203176" y="1385888"/>
            <a:ext cx="1997459" cy="255389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1" name="Text 8"/>
          <p:cNvSpPr/>
          <p:nvPr/>
        </p:nvSpPr>
        <p:spPr>
          <a:xfrm>
            <a:off x="4203176" y="1385888"/>
            <a:ext cx="1997459" cy="25538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DESCRIPTION &amp; IMPACT</a:t>
            </a:r>
            <a:endParaRPr lang="en-US" sz="600" dirty="0"/>
          </a:p>
        </p:txBody>
      </p:sp>
      <p:sp>
        <p:nvSpPr>
          <p:cNvPr id="12" name="Text 9"/>
          <p:cNvSpPr/>
          <p:nvPr/>
        </p:nvSpPr>
        <p:spPr>
          <a:xfrm>
            <a:off x="3547737" y="1773436"/>
            <a:ext cx="584002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Ransomware</a:t>
            </a:r>
            <a:endParaRPr lang="en-US" sz="650" dirty="0"/>
          </a:p>
        </p:txBody>
      </p:sp>
      <p:sp>
        <p:nvSpPr>
          <p:cNvPr id="13" name="Text 10"/>
          <p:cNvSpPr/>
          <p:nvPr/>
        </p:nvSpPr>
        <p:spPr>
          <a:xfrm>
            <a:off x="4203176" y="1641277"/>
            <a:ext cx="1997459" cy="389334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Chiffrement des données contre rançon. Paralysie des services.</a:t>
            </a:r>
            <a:endParaRPr lang="en-US" sz="650" dirty="0"/>
          </a:p>
        </p:txBody>
      </p:sp>
      <p:sp>
        <p:nvSpPr>
          <p:cNvPr id="14" name="Shape 11"/>
          <p:cNvSpPr/>
          <p:nvPr/>
        </p:nvSpPr>
        <p:spPr>
          <a:xfrm>
            <a:off x="3476299" y="2030611"/>
            <a:ext cx="2724336" cy="392906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15" name="Text 12"/>
          <p:cNvSpPr/>
          <p:nvPr/>
        </p:nvSpPr>
        <p:spPr>
          <a:xfrm>
            <a:off x="3547737" y="2166342"/>
            <a:ext cx="383977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Phishing</a:t>
            </a:r>
            <a:endParaRPr lang="en-US" sz="650" dirty="0"/>
          </a:p>
        </p:txBody>
      </p:sp>
      <p:sp>
        <p:nvSpPr>
          <p:cNvPr id="16" name="Text 13"/>
          <p:cNvSpPr/>
          <p:nvPr/>
        </p:nvSpPr>
        <p:spPr>
          <a:xfrm>
            <a:off x="4203176" y="2030611"/>
            <a:ext cx="1997459" cy="392906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Vol d'identifiants par usurpation. Accès non autorisé.</a:t>
            </a:r>
            <a:endParaRPr lang="en-US" sz="650" dirty="0"/>
          </a:p>
        </p:txBody>
      </p:sp>
      <p:sp>
        <p:nvSpPr>
          <p:cNvPr id="17" name="Text 14"/>
          <p:cNvSpPr/>
          <p:nvPr/>
        </p:nvSpPr>
        <p:spPr>
          <a:xfrm>
            <a:off x="3547737" y="2559248"/>
            <a:ext cx="244673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DDoS</a:t>
            </a:r>
            <a:endParaRPr lang="en-US" sz="650" dirty="0"/>
          </a:p>
        </p:txBody>
      </p:sp>
      <p:sp>
        <p:nvSpPr>
          <p:cNvPr id="18" name="Text 15"/>
          <p:cNvSpPr/>
          <p:nvPr/>
        </p:nvSpPr>
        <p:spPr>
          <a:xfrm>
            <a:off x="4203176" y="2423517"/>
            <a:ext cx="1997459" cy="392906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Saturation des serveurs. Indisponibilité des services.</a:t>
            </a:r>
            <a:endParaRPr lang="en-US" sz="650" dirty="0"/>
          </a:p>
        </p:txBody>
      </p:sp>
      <p:sp>
        <p:nvSpPr>
          <p:cNvPr id="19" name="Shape 16"/>
          <p:cNvSpPr/>
          <p:nvPr/>
        </p:nvSpPr>
        <p:spPr>
          <a:xfrm>
            <a:off x="3476299" y="2816423"/>
            <a:ext cx="2724336" cy="392906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20" name="Text 17"/>
          <p:cNvSpPr/>
          <p:nvPr/>
        </p:nvSpPr>
        <p:spPr>
          <a:xfrm>
            <a:off x="3547737" y="2952155"/>
            <a:ext cx="501848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Exfiltration</a:t>
            </a:r>
            <a:endParaRPr lang="en-US" sz="650" dirty="0"/>
          </a:p>
        </p:txBody>
      </p:sp>
      <p:sp>
        <p:nvSpPr>
          <p:cNvPr id="21" name="Text 18"/>
          <p:cNvSpPr/>
          <p:nvPr/>
        </p:nvSpPr>
        <p:spPr>
          <a:xfrm>
            <a:off x="4203176" y="2816423"/>
            <a:ext cx="1997459" cy="392906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Vol de données confidentielles. Espionnage industriel/étatique.</a:t>
            </a:r>
            <a:endParaRPr lang="en-US" sz="650" dirty="0"/>
          </a:p>
        </p:txBody>
      </p:sp>
      <p:sp>
        <p:nvSpPr>
          <p:cNvPr id="22" name="Text 19"/>
          <p:cNvSpPr/>
          <p:nvPr/>
        </p:nvSpPr>
        <p:spPr>
          <a:xfrm>
            <a:off x="3476299" y="3212902"/>
            <a:ext cx="2724336" cy="282178"/>
          </a:xfrm>
          <a:prstGeom prst="rect">
            <a:avLst/>
          </a:prstGeom>
          <a:noFill/>
          <a:ln/>
        </p:spPr>
        <p:txBody>
          <a:bodyPr wrap="square" lIns="0" tIns="212598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Rapports de cybersécurité &amp; ARTCI (2026)</a:t>
            </a:r>
            <a:endParaRPr lang="en-US" sz="550" dirty="0"/>
          </a:p>
        </p:txBody>
      </p:sp>
      <p:sp>
        <p:nvSpPr>
          <p:cNvPr id="23" name="Text 20"/>
          <p:cNvSpPr/>
          <p:nvPr/>
        </p:nvSpPr>
        <p:spPr>
          <a:xfrm>
            <a:off x="6486385" y="1314450"/>
            <a:ext cx="222896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Réponses de l'infrastructure :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6486385" y="1628775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5" name="Text 22"/>
          <p:cNvSpPr/>
          <p:nvPr/>
        </p:nvSpPr>
        <p:spPr>
          <a:xfrm>
            <a:off x="6486385" y="1593056"/>
            <a:ext cx="2228962" cy="39003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Conformité TIA 942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Contrôle d'accès physique strict (biométrie, vidéosurveillance continue).</a:t>
            </a:r>
            <a:endParaRPr lang="en-US" sz="650" dirty="0"/>
          </a:p>
        </p:txBody>
      </p:sp>
      <p:sp>
        <p:nvSpPr>
          <p:cNvPr id="26" name="Shape 23"/>
          <p:cNvSpPr/>
          <p:nvPr/>
        </p:nvSpPr>
        <p:spPr>
          <a:xfrm>
            <a:off x="6486385" y="2104532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7" name="Text 24"/>
          <p:cNvSpPr/>
          <p:nvPr/>
        </p:nvSpPr>
        <p:spPr>
          <a:xfrm>
            <a:off x="6486385" y="2068813"/>
            <a:ext cx="2228962" cy="39003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Haute disponibilité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Réseau redondant garantissant 99,982 % de disponibilité opérationnelle.</a:t>
            </a:r>
            <a:endParaRPr lang="en-US" sz="650" dirty="0"/>
          </a:p>
        </p:txBody>
      </p:sp>
      <p:sp>
        <p:nvSpPr>
          <p:cNvPr id="28" name="Shape 25"/>
          <p:cNvSpPr/>
          <p:nvPr/>
        </p:nvSpPr>
        <p:spPr>
          <a:xfrm>
            <a:off x="6486385" y="2580289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9" name="Text 26"/>
          <p:cNvSpPr/>
          <p:nvPr/>
        </p:nvSpPr>
        <p:spPr>
          <a:xfrm>
            <a:off x="6486385" y="2544570"/>
            <a:ext cx="2228962" cy="39003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Gouvernance locale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Réactivité immédiate en cas d'incident grâce à des équipes techniques sur place.</a:t>
            </a:r>
            <a:endParaRPr lang="en-US" sz="650" dirty="0"/>
          </a:p>
        </p:txBody>
      </p:sp>
      <p:sp>
        <p:nvSpPr>
          <p:cNvPr id="30" name="Shape 27"/>
          <p:cNvSpPr/>
          <p:nvPr/>
        </p:nvSpPr>
        <p:spPr>
          <a:xfrm>
            <a:off x="6486385" y="3056046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31" name="Text 28"/>
          <p:cNvSpPr/>
          <p:nvPr/>
        </p:nvSpPr>
        <p:spPr>
          <a:xfrm>
            <a:off x="6486385" y="3020327"/>
            <a:ext cx="2228962" cy="260021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Edge Computing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Traitement de proximité réduisant l'exposition des données en transit.</a:t>
            </a:r>
            <a:endParaRPr lang="en-US" sz="6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EXPANSION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2048303"/>
            <a:ext cx="2690487" cy="1177240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Bâtir un réseau de cloud souverain à l'échelle continentale.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303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La stratégie d'expansion de ST Digital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803672"/>
            <a:ext cx="5239048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Le centre de Grand-Bassam comme premier jalon d'un déploiement panafricain ambitieux.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3476299" y="1388371"/>
            <a:ext cx="15717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ÉTAPE 1 — 2026</a:t>
            </a:r>
            <a:endParaRPr lang="en-US" sz="550" dirty="0"/>
          </a:p>
        </p:txBody>
      </p:sp>
      <p:sp>
        <p:nvSpPr>
          <p:cNvPr id="9" name="Text 6"/>
          <p:cNvSpPr/>
          <p:nvPr/>
        </p:nvSpPr>
        <p:spPr>
          <a:xfrm>
            <a:off x="3476299" y="1527674"/>
            <a:ext cx="157170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Côte d'Ivoire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476299" y="1756274"/>
            <a:ext cx="1571709" cy="26002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Inauguration du centre de Grand-Bassam (4 000 m², Tier 3) au VITIB.</a:t>
            </a:r>
            <a:endParaRPr lang="en-US" sz="65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4319" y="1679116"/>
            <a:ext cx="89297" cy="142875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309927" y="1323380"/>
            <a:ext cx="15717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ÉTAPE 2 — PROCHAINEMENT</a:t>
            </a:r>
            <a:endParaRPr lang="en-US" sz="550" dirty="0"/>
          </a:p>
        </p:txBody>
      </p:sp>
      <p:sp>
        <p:nvSpPr>
          <p:cNvPr id="13" name="Text 9"/>
          <p:cNvSpPr/>
          <p:nvPr/>
        </p:nvSpPr>
        <p:spPr>
          <a:xfrm>
            <a:off x="5309927" y="1462683"/>
            <a:ext cx="157170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Gabon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5309927" y="1691283"/>
            <a:ext cx="1571709" cy="39003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Ouverture confirmée du prochain datacenter du groupe en Afrique Centrale.</a:t>
            </a:r>
            <a:endParaRPr lang="en-US" sz="650" dirty="0"/>
          </a:p>
        </p:txBody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947" y="1679116"/>
            <a:ext cx="89297" cy="142875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143555" y="1323380"/>
            <a:ext cx="15717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ÉTAPE 3 — VISION</a:t>
            </a:r>
            <a:endParaRPr lang="en-US" sz="550" dirty="0"/>
          </a:p>
        </p:txBody>
      </p:sp>
      <p:sp>
        <p:nvSpPr>
          <p:cNvPr id="17" name="Text 12"/>
          <p:cNvSpPr/>
          <p:nvPr/>
        </p:nvSpPr>
        <p:spPr>
          <a:xfrm>
            <a:off x="7143555" y="1462683"/>
            <a:ext cx="157170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Reste de l'Afrique</a:t>
            </a:r>
            <a:endParaRPr lang="en-US" sz="900" dirty="0"/>
          </a:p>
        </p:txBody>
      </p:sp>
      <p:sp>
        <p:nvSpPr>
          <p:cNvPr id="18" name="Text 13"/>
          <p:cNvSpPr/>
          <p:nvPr/>
        </p:nvSpPr>
        <p:spPr>
          <a:xfrm>
            <a:off x="7143555" y="1691283"/>
            <a:ext cx="1571709" cy="39003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Déploiement d'une série de centres de proximité pour couvrir les besoins du continent.</a:t>
            </a:r>
            <a:endParaRPr lang="en-US" sz="650" dirty="0"/>
          </a:p>
        </p:txBody>
      </p:sp>
      <p:sp>
        <p:nvSpPr>
          <p:cNvPr id="19" name="Shape 14"/>
          <p:cNvSpPr/>
          <p:nvPr/>
        </p:nvSpPr>
        <p:spPr>
          <a:xfrm>
            <a:off x="3476299" y="2409927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0" name="Text 15"/>
          <p:cNvSpPr/>
          <p:nvPr/>
        </p:nvSpPr>
        <p:spPr>
          <a:xfrm>
            <a:off x="3476299" y="2367065"/>
            <a:ext cx="2476649" cy="42000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Un besoin continental massif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L'Afrique ne possède que 2% des datacenters mondiaux alors que les besoins de stockage explosent.</a:t>
            </a:r>
            <a:endParaRPr lang="en-US" sz="700" dirty="0"/>
          </a:p>
        </p:txBody>
      </p:sp>
      <p:sp>
        <p:nvSpPr>
          <p:cNvPr id="21" name="Shape 16"/>
          <p:cNvSpPr/>
          <p:nvPr/>
        </p:nvSpPr>
        <p:spPr>
          <a:xfrm>
            <a:off x="3476299" y="2929942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2" name="Text 17"/>
          <p:cNvSpPr/>
          <p:nvPr/>
        </p:nvSpPr>
        <p:spPr>
          <a:xfrm>
            <a:off x="3476299" y="2887080"/>
            <a:ext cx="2476649" cy="42000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Stratégie de proximité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Déploiement de centres régionaux pour rapprocher le traitement des données des utilisateurs finaux.</a:t>
            </a:r>
            <a:endParaRPr lang="en-US" sz="700" dirty="0"/>
          </a:p>
        </p:txBody>
      </p:sp>
      <p:sp>
        <p:nvSpPr>
          <p:cNvPr id="23" name="Shape 18"/>
          <p:cNvSpPr/>
          <p:nvPr/>
        </p:nvSpPr>
        <p:spPr>
          <a:xfrm>
            <a:off x="6238698" y="2409927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4" name="Text 19"/>
          <p:cNvSpPr/>
          <p:nvPr/>
        </p:nvSpPr>
        <p:spPr>
          <a:xfrm>
            <a:off x="6238698" y="2367065"/>
            <a:ext cx="2476649" cy="42000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Alternative souveraine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Offrir une alternative locale crédible face aux géants technologiques internationaux (hyperscalers).</a:t>
            </a:r>
            <a:endParaRPr lang="en-US" sz="700" dirty="0"/>
          </a:p>
        </p:txBody>
      </p:sp>
      <p:sp>
        <p:nvSpPr>
          <p:cNvPr id="25" name="Shape 20"/>
          <p:cNvSpPr/>
          <p:nvPr/>
        </p:nvSpPr>
        <p:spPr>
          <a:xfrm>
            <a:off x="6238698" y="2929942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6" name="Text 21"/>
          <p:cNvSpPr/>
          <p:nvPr/>
        </p:nvSpPr>
        <p:spPr>
          <a:xfrm>
            <a:off x="6238698" y="2887080"/>
            <a:ext cx="2476649" cy="42000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Écosystème unifié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Interconnexion des futurs centres pour un cloud souverain 100% africain et résilient.</a:t>
            </a:r>
            <a:endParaRPr lang="en-US" sz="700" dirty="0"/>
          </a:p>
        </p:txBody>
      </p:sp>
      <p:sp>
        <p:nvSpPr>
          <p:cNvPr id="27" name="Text 22"/>
          <p:cNvSpPr/>
          <p:nvPr/>
        </p:nvSpPr>
        <p:spPr>
          <a:xfrm>
            <a:off x="6238698" y="3407094"/>
            <a:ext cx="2476649" cy="282178"/>
          </a:xfrm>
          <a:prstGeom prst="rect">
            <a:avLst/>
          </a:prstGeom>
          <a:noFill/>
          <a:ln/>
        </p:spPr>
        <p:txBody>
          <a:bodyPr wrap="square" lIns="0" tIns="212598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ST Digital Côte d'Ivoire (2026)</a:t>
            </a:r>
            <a:endParaRPr lang="en-US" sz="5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GOUVERNANCE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1899735"/>
            <a:ext cx="2690487" cy="1474403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L'ANSUT, bras opérationnel de la souveraineté numérique de l'État.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303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Rôle de l'ANSUT &amp; Cadre Institutionnel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803672"/>
            <a:ext cx="5239048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La régulation et le pilotage public des infrastructures numériques en Côte d'Ivoire.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3476299" y="1166217"/>
            <a:ext cx="247664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Missions clés de l'ANSUT :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3476299" y="1487686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0" name="Text 7"/>
          <p:cNvSpPr/>
          <p:nvPr/>
        </p:nvSpPr>
        <p:spPr>
          <a:xfrm>
            <a:off x="3476299" y="1444823"/>
            <a:ext cx="2476649" cy="600075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Gestion des infrastructures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Supervision conjointe avec l'État des 5 datacenters publics (Présidence, SNDI, VITIB, Éducation, Datacenter National).</a:t>
            </a:r>
            <a:endParaRPr lang="en-US" sz="700" dirty="0"/>
          </a:p>
        </p:txBody>
      </p:sp>
      <p:sp>
        <p:nvSpPr>
          <p:cNvPr id="11" name="Shape 8"/>
          <p:cNvSpPr/>
          <p:nvPr/>
        </p:nvSpPr>
        <p:spPr>
          <a:xfrm>
            <a:off x="3476299" y="2202061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2" name="Text 9"/>
          <p:cNvSpPr/>
          <p:nvPr/>
        </p:nvSpPr>
        <p:spPr>
          <a:xfrm>
            <a:off x="3476299" y="2159198"/>
            <a:ext cx="2476649" cy="450056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Inclusion numérique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Déploiement d'efforts continus pour réduire la fracture numérique sur l'ensemble du territoire.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3476299" y="2766417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4" name="Text 11"/>
          <p:cNvSpPr/>
          <p:nvPr/>
        </p:nvSpPr>
        <p:spPr>
          <a:xfrm>
            <a:off x="3476299" y="2723555"/>
            <a:ext cx="2476649" cy="450056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Services aux citoyens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Fourniture de services numériques essentiels aux populations et aux administrations.</a:t>
            </a:r>
            <a:endParaRPr lang="en-US" sz="700" dirty="0"/>
          </a:p>
        </p:txBody>
      </p:sp>
      <p:sp>
        <p:nvSpPr>
          <p:cNvPr id="15" name="Text 12"/>
          <p:cNvSpPr/>
          <p:nvPr/>
        </p:nvSpPr>
        <p:spPr>
          <a:xfrm>
            <a:off x="6238698" y="1166217"/>
            <a:ext cx="247664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Cadre réglementaire ivoirien :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6238698" y="1516261"/>
            <a:ext cx="751098" cy="367903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7" name="Text 14"/>
          <p:cNvSpPr/>
          <p:nvPr/>
        </p:nvSpPr>
        <p:spPr>
          <a:xfrm>
            <a:off x="6238698" y="1516261"/>
            <a:ext cx="751098" cy="367903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TEXTE / NORME</a:t>
            </a:r>
            <a:endParaRPr lang="en-US" sz="600" dirty="0"/>
          </a:p>
        </p:txBody>
      </p:sp>
      <p:sp>
        <p:nvSpPr>
          <p:cNvPr id="18" name="Shape 15"/>
          <p:cNvSpPr/>
          <p:nvPr/>
        </p:nvSpPr>
        <p:spPr>
          <a:xfrm>
            <a:off x="6989797" y="1516261"/>
            <a:ext cx="1725550" cy="367903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9" name="Text 16"/>
          <p:cNvSpPr/>
          <p:nvPr/>
        </p:nvSpPr>
        <p:spPr>
          <a:xfrm>
            <a:off x="6989797" y="1516261"/>
            <a:ext cx="1725550" cy="367903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OBJET &amp; IMPACT</a:t>
            </a:r>
            <a:endParaRPr lang="en-US" sz="600" dirty="0"/>
          </a:p>
        </p:txBody>
      </p:sp>
      <p:sp>
        <p:nvSpPr>
          <p:cNvPr id="20" name="Text 17"/>
          <p:cNvSpPr/>
          <p:nvPr/>
        </p:nvSpPr>
        <p:spPr>
          <a:xfrm>
            <a:off x="6310136" y="1959173"/>
            <a:ext cx="528638" cy="2514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Loi n° 2013-450</a:t>
            </a:r>
            <a:endParaRPr lang="en-US" sz="650" dirty="0"/>
          </a:p>
        </p:txBody>
      </p:sp>
      <p:sp>
        <p:nvSpPr>
          <p:cNvPr id="21" name="Text 18"/>
          <p:cNvSpPr/>
          <p:nvPr/>
        </p:nvSpPr>
        <p:spPr>
          <a:xfrm>
            <a:off x="6989797" y="1884164"/>
            <a:ext cx="1725550" cy="40646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Régit la protection des données personnelles en Côte d'Ivoire.</a:t>
            </a:r>
            <a:endParaRPr lang="en-US" sz="650" dirty="0"/>
          </a:p>
        </p:txBody>
      </p:sp>
      <p:sp>
        <p:nvSpPr>
          <p:cNvPr id="22" name="Shape 19"/>
          <p:cNvSpPr/>
          <p:nvPr/>
        </p:nvSpPr>
        <p:spPr>
          <a:xfrm>
            <a:off x="6238698" y="2290632"/>
            <a:ext cx="2476649" cy="410040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23" name="Text 20"/>
          <p:cNvSpPr/>
          <p:nvPr/>
        </p:nvSpPr>
        <p:spPr>
          <a:xfrm>
            <a:off x="6310136" y="2369214"/>
            <a:ext cx="480417" cy="2514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Régulation ARTCI</a:t>
            </a:r>
            <a:endParaRPr lang="en-US" sz="650" dirty="0"/>
          </a:p>
        </p:txBody>
      </p:sp>
      <p:sp>
        <p:nvSpPr>
          <p:cNvPr id="24" name="Text 21"/>
          <p:cNvSpPr/>
          <p:nvPr/>
        </p:nvSpPr>
        <p:spPr>
          <a:xfrm>
            <a:off x="6989797" y="2290632"/>
            <a:ext cx="1725550" cy="41004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Déclaration obligatoire des fichiers, sécurité et consentement.</a:t>
            </a:r>
            <a:endParaRPr lang="en-US" sz="650" dirty="0"/>
          </a:p>
        </p:txBody>
      </p:sp>
      <p:sp>
        <p:nvSpPr>
          <p:cNvPr id="25" name="Text 22"/>
          <p:cNvSpPr/>
          <p:nvPr/>
        </p:nvSpPr>
        <p:spPr>
          <a:xfrm>
            <a:off x="6310136" y="2779254"/>
            <a:ext cx="473273" cy="2514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Norme TIA 942</a:t>
            </a:r>
            <a:endParaRPr lang="en-US" sz="650" dirty="0"/>
          </a:p>
        </p:txBody>
      </p:sp>
      <p:sp>
        <p:nvSpPr>
          <p:cNvPr id="26" name="Text 23"/>
          <p:cNvSpPr/>
          <p:nvPr/>
        </p:nvSpPr>
        <p:spPr>
          <a:xfrm>
            <a:off x="6989797" y="2700672"/>
            <a:ext cx="1725550" cy="41004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Standard technique international pour la conformité des centres.</a:t>
            </a:r>
            <a:endParaRPr lang="en-US" sz="650" dirty="0"/>
          </a:p>
        </p:txBody>
      </p:sp>
      <p:sp>
        <p:nvSpPr>
          <p:cNvPr id="27" name="Text 24"/>
          <p:cNvSpPr/>
          <p:nvPr/>
        </p:nvSpPr>
        <p:spPr>
          <a:xfrm>
            <a:off x="6238698" y="3114284"/>
            <a:ext cx="2476649" cy="282178"/>
          </a:xfrm>
          <a:prstGeom prst="rect">
            <a:avLst/>
          </a:prstGeom>
          <a:noFill/>
          <a:ln/>
        </p:spPr>
        <p:txBody>
          <a:bodyPr wrap="square" lIns="0" tIns="212598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Ministère de la Transition Numérique &amp; ARTCI (2026)</a:t>
            </a:r>
            <a:endParaRPr lang="en-US" sz="5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SYNTHÈSE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1899735"/>
            <a:ext cx="2690487" cy="1474403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Tableau de bord technique et stratégique de la Côte d'Ivoire.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303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Les indicateurs clés du secteur datacenter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803672"/>
            <a:ext cx="5239048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Synthèse comparative des données d'infrastructure, de capacité et de souveraineté en 2026.</a:t>
            </a:r>
            <a:endParaRPr lang="en-US" sz="850" dirty="0"/>
          </a:p>
        </p:txBody>
      </p:sp>
      <p:sp>
        <p:nvSpPr>
          <p:cNvPr id="8" name="Shape 5"/>
          <p:cNvSpPr/>
          <p:nvPr/>
        </p:nvSpPr>
        <p:spPr>
          <a:xfrm>
            <a:off x="3476299" y="1201936"/>
            <a:ext cx="2095602" cy="246459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9" name="Text 6"/>
          <p:cNvSpPr/>
          <p:nvPr/>
        </p:nvSpPr>
        <p:spPr>
          <a:xfrm>
            <a:off x="3476299" y="1201936"/>
            <a:ext cx="2095602" cy="24645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INDICATEUR</a:t>
            </a:r>
            <a:endParaRPr lang="en-US" sz="550" dirty="0"/>
          </a:p>
        </p:txBody>
      </p:sp>
      <p:sp>
        <p:nvSpPr>
          <p:cNvPr id="10" name="Shape 7"/>
          <p:cNvSpPr/>
          <p:nvPr/>
        </p:nvSpPr>
        <p:spPr>
          <a:xfrm>
            <a:off x="5571902" y="1201936"/>
            <a:ext cx="1571709" cy="246459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1" name="Text 8"/>
          <p:cNvSpPr/>
          <p:nvPr/>
        </p:nvSpPr>
        <p:spPr>
          <a:xfrm>
            <a:off x="5571902" y="1201936"/>
            <a:ext cx="1571709" cy="24645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VALEUR / STATUT</a:t>
            </a:r>
            <a:endParaRPr lang="en-US" sz="550" dirty="0"/>
          </a:p>
        </p:txBody>
      </p:sp>
      <p:sp>
        <p:nvSpPr>
          <p:cNvPr id="12" name="Shape 9"/>
          <p:cNvSpPr/>
          <p:nvPr/>
        </p:nvSpPr>
        <p:spPr>
          <a:xfrm>
            <a:off x="7143610" y="1201936"/>
            <a:ext cx="1571737" cy="246459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3" name="Text 10"/>
          <p:cNvSpPr/>
          <p:nvPr/>
        </p:nvSpPr>
        <p:spPr>
          <a:xfrm>
            <a:off x="7143610" y="1201936"/>
            <a:ext cx="1571737" cy="24645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SOURCE / RÉFÉRENCE</a:t>
            </a:r>
            <a:endParaRPr lang="en-US" sz="550" dirty="0"/>
          </a:p>
        </p:txBody>
      </p:sp>
      <p:sp>
        <p:nvSpPr>
          <p:cNvPr id="14" name="Text 11"/>
          <p:cNvSpPr/>
          <p:nvPr/>
        </p:nvSpPr>
        <p:spPr>
          <a:xfrm>
            <a:off x="3547737" y="1523405"/>
            <a:ext cx="1576983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Datacenters publics opérationnels</a:t>
            </a:r>
            <a:endParaRPr lang="en-US" sz="650" dirty="0"/>
          </a:p>
        </p:txBody>
      </p:sp>
      <p:sp>
        <p:nvSpPr>
          <p:cNvPr id="15" name="Text 12"/>
          <p:cNvSpPr/>
          <p:nvPr/>
        </p:nvSpPr>
        <p:spPr>
          <a:xfrm>
            <a:off x="5571902" y="1448395"/>
            <a:ext cx="1571709" cy="27645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5 (dont 1 en construction)</a:t>
            </a:r>
            <a:endParaRPr lang="en-US" sz="650" dirty="0"/>
          </a:p>
        </p:txBody>
      </p:sp>
      <p:sp>
        <p:nvSpPr>
          <p:cNvPr id="16" name="Text 13"/>
          <p:cNvSpPr/>
          <p:nvPr/>
        </p:nvSpPr>
        <p:spPr>
          <a:xfrm>
            <a:off x="7143610" y="1448395"/>
            <a:ext cx="1571737" cy="27645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ANSUT / État ivoirien</a:t>
            </a:r>
            <a:endParaRPr lang="en-US" sz="650" dirty="0"/>
          </a:p>
        </p:txBody>
      </p:sp>
      <p:sp>
        <p:nvSpPr>
          <p:cNvPr id="17" name="Shape 14"/>
          <p:cNvSpPr/>
          <p:nvPr/>
        </p:nvSpPr>
        <p:spPr>
          <a:xfrm>
            <a:off x="3476299" y="1724853"/>
            <a:ext cx="5239048" cy="280029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18" name="Text 15"/>
          <p:cNvSpPr/>
          <p:nvPr/>
        </p:nvSpPr>
        <p:spPr>
          <a:xfrm>
            <a:off x="3547737" y="1803434"/>
            <a:ext cx="1316236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Datacenters privés et mixtes</a:t>
            </a:r>
            <a:endParaRPr lang="en-US" sz="650" dirty="0"/>
          </a:p>
        </p:txBody>
      </p:sp>
      <p:sp>
        <p:nvSpPr>
          <p:cNvPr id="19" name="Text 16"/>
          <p:cNvSpPr/>
          <p:nvPr/>
        </p:nvSpPr>
        <p:spPr>
          <a:xfrm>
            <a:off x="5571902" y="1724853"/>
            <a:ext cx="1571709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~15 infrastructures</a:t>
            </a:r>
            <a:endParaRPr lang="en-US" sz="650" dirty="0"/>
          </a:p>
        </p:txBody>
      </p:sp>
      <p:sp>
        <p:nvSpPr>
          <p:cNvPr id="20" name="Text 17"/>
          <p:cNvSpPr/>
          <p:nvPr/>
        </p:nvSpPr>
        <p:spPr>
          <a:xfrm>
            <a:off x="7143610" y="1724853"/>
            <a:ext cx="1571737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Acteurs privés du secteur</a:t>
            </a:r>
            <a:endParaRPr lang="en-US" sz="650" dirty="0"/>
          </a:p>
        </p:txBody>
      </p:sp>
      <p:sp>
        <p:nvSpPr>
          <p:cNvPr id="21" name="Text 18"/>
          <p:cNvSpPr/>
          <p:nvPr/>
        </p:nvSpPr>
        <p:spPr>
          <a:xfrm>
            <a:off x="3547737" y="2083464"/>
            <a:ext cx="1741289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Part de l'Afrique dans les DC mondiaux</a:t>
            </a:r>
            <a:endParaRPr lang="en-US" sz="650" dirty="0"/>
          </a:p>
        </p:txBody>
      </p:sp>
      <p:sp>
        <p:nvSpPr>
          <p:cNvPr id="22" name="Text 19"/>
          <p:cNvSpPr/>
          <p:nvPr/>
        </p:nvSpPr>
        <p:spPr>
          <a:xfrm>
            <a:off x="5571902" y="2004882"/>
            <a:ext cx="1571709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2 % (environ 200 centres)</a:t>
            </a:r>
            <a:endParaRPr lang="en-US" sz="650" dirty="0"/>
          </a:p>
        </p:txBody>
      </p:sp>
      <p:sp>
        <p:nvSpPr>
          <p:cNvPr id="23" name="Text 20"/>
          <p:cNvSpPr/>
          <p:nvPr/>
        </p:nvSpPr>
        <p:spPr>
          <a:xfrm>
            <a:off x="7143610" y="2004882"/>
            <a:ext cx="1571737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African Data Centres Association</a:t>
            </a:r>
            <a:endParaRPr lang="en-US" sz="650" dirty="0"/>
          </a:p>
        </p:txBody>
      </p:sp>
      <p:sp>
        <p:nvSpPr>
          <p:cNvPr id="24" name="Shape 21"/>
          <p:cNvSpPr/>
          <p:nvPr/>
        </p:nvSpPr>
        <p:spPr>
          <a:xfrm>
            <a:off x="3476299" y="2284912"/>
            <a:ext cx="5239048" cy="280029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25" name="Text 22"/>
          <p:cNvSpPr/>
          <p:nvPr/>
        </p:nvSpPr>
        <p:spPr>
          <a:xfrm>
            <a:off x="3547737" y="2363493"/>
            <a:ext cx="1543050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Besoins estimés pour le continent</a:t>
            </a:r>
            <a:endParaRPr lang="en-US" sz="650" dirty="0"/>
          </a:p>
        </p:txBody>
      </p:sp>
      <p:sp>
        <p:nvSpPr>
          <p:cNvPr id="26" name="Text 23"/>
          <p:cNvSpPr/>
          <p:nvPr/>
        </p:nvSpPr>
        <p:spPr>
          <a:xfrm>
            <a:off x="5571902" y="2284912"/>
            <a:ext cx="1571709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+700 nouvelles installations</a:t>
            </a:r>
            <a:endParaRPr lang="en-US" sz="650" dirty="0"/>
          </a:p>
        </p:txBody>
      </p:sp>
      <p:sp>
        <p:nvSpPr>
          <p:cNvPr id="27" name="Text 24"/>
          <p:cNvSpPr/>
          <p:nvPr/>
        </p:nvSpPr>
        <p:spPr>
          <a:xfrm>
            <a:off x="7143610" y="2284912"/>
            <a:ext cx="1571737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Estimation ADCA (2021)</a:t>
            </a:r>
            <a:endParaRPr lang="en-US" sz="650" dirty="0"/>
          </a:p>
        </p:txBody>
      </p:sp>
      <p:sp>
        <p:nvSpPr>
          <p:cNvPr id="28" name="Text 25"/>
          <p:cNvSpPr/>
          <p:nvPr/>
        </p:nvSpPr>
        <p:spPr>
          <a:xfrm>
            <a:off x="3547737" y="2643522"/>
            <a:ext cx="1200150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Superficie du DC ST Digital</a:t>
            </a:r>
            <a:endParaRPr lang="en-US" sz="650" dirty="0"/>
          </a:p>
        </p:txBody>
      </p:sp>
      <p:sp>
        <p:nvSpPr>
          <p:cNvPr id="29" name="Text 26"/>
          <p:cNvSpPr/>
          <p:nvPr/>
        </p:nvSpPr>
        <p:spPr>
          <a:xfrm>
            <a:off x="5571902" y="2564941"/>
            <a:ext cx="1571709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4 000 m² au VITIB</a:t>
            </a:r>
            <a:endParaRPr lang="en-US" sz="650" dirty="0"/>
          </a:p>
        </p:txBody>
      </p:sp>
      <p:sp>
        <p:nvSpPr>
          <p:cNvPr id="30" name="Text 27"/>
          <p:cNvSpPr/>
          <p:nvPr/>
        </p:nvSpPr>
        <p:spPr>
          <a:xfrm>
            <a:off x="7143610" y="2564941"/>
            <a:ext cx="1571737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ST Digital Côte d'Ivoire</a:t>
            </a:r>
            <a:endParaRPr lang="en-US" sz="650" dirty="0"/>
          </a:p>
        </p:txBody>
      </p:sp>
      <p:sp>
        <p:nvSpPr>
          <p:cNvPr id="31" name="Shape 28"/>
          <p:cNvSpPr/>
          <p:nvPr/>
        </p:nvSpPr>
        <p:spPr>
          <a:xfrm>
            <a:off x="3476299" y="2844971"/>
            <a:ext cx="5239048" cy="280029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32" name="Text 29"/>
          <p:cNvSpPr/>
          <p:nvPr/>
        </p:nvSpPr>
        <p:spPr>
          <a:xfrm>
            <a:off x="3547737" y="2923552"/>
            <a:ext cx="1755577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Délai de construction (Grand-Bassam)</a:t>
            </a:r>
            <a:endParaRPr lang="en-US" sz="650" dirty="0"/>
          </a:p>
        </p:txBody>
      </p:sp>
      <p:sp>
        <p:nvSpPr>
          <p:cNvPr id="33" name="Text 30"/>
          <p:cNvSpPr/>
          <p:nvPr/>
        </p:nvSpPr>
        <p:spPr>
          <a:xfrm>
            <a:off x="5571902" y="2844971"/>
            <a:ext cx="1571709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8 mois (Exploit mondial)</a:t>
            </a:r>
            <a:endParaRPr lang="en-US" sz="650" dirty="0"/>
          </a:p>
        </p:txBody>
      </p:sp>
      <p:sp>
        <p:nvSpPr>
          <p:cNvPr id="34" name="Text 31"/>
          <p:cNvSpPr/>
          <p:nvPr/>
        </p:nvSpPr>
        <p:spPr>
          <a:xfrm>
            <a:off x="7143610" y="2844971"/>
            <a:ext cx="1571737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ST Digital Côte d'Ivoire</a:t>
            </a:r>
            <a:endParaRPr lang="en-US" sz="650" dirty="0"/>
          </a:p>
        </p:txBody>
      </p:sp>
      <p:sp>
        <p:nvSpPr>
          <p:cNvPr id="35" name="Text 32"/>
          <p:cNvSpPr/>
          <p:nvPr/>
        </p:nvSpPr>
        <p:spPr>
          <a:xfrm>
            <a:off x="3547737" y="3203581"/>
            <a:ext cx="1318022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Disponibilité garantie (Tier 3)</a:t>
            </a:r>
            <a:endParaRPr lang="en-US" sz="650" dirty="0"/>
          </a:p>
        </p:txBody>
      </p:sp>
      <p:sp>
        <p:nvSpPr>
          <p:cNvPr id="36" name="Text 33"/>
          <p:cNvSpPr/>
          <p:nvPr/>
        </p:nvSpPr>
        <p:spPr>
          <a:xfrm>
            <a:off x="5571902" y="3125000"/>
            <a:ext cx="1571709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99,982 % (N+1 redondance)</a:t>
            </a:r>
            <a:endParaRPr lang="en-US" sz="650" dirty="0"/>
          </a:p>
        </p:txBody>
      </p:sp>
      <p:sp>
        <p:nvSpPr>
          <p:cNvPr id="37" name="Text 34"/>
          <p:cNvSpPr/>
          <p:nvPr/>
        </p:nvSpPr>
        <p:spPr>
          <a:xfrm>
            <a:off x="7143610" y="3125000"/>
            <a:ext cx="1571737" cy="28002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Uptime Institute / TIA 942</a:t>
            </a:r>
            <a:endParaRPr lang="en-US" sz="650" dirty="0"/>
          </a:p>
        </p:txBody>
      </p:sp>
      <p:sp>
        <p:nvSpPr>
          <p:cNvPr id="38" name="Text 35"/>
          <p:cNvSpPr/>
          <p:nvPr/>
        </p:nvSpPr>
        <p:spPr>
          <a:xfrm>
            <a:off x="3476299" y="3408601"/>
            <a:ext cx="5239048" cy="246459"/>
          </a:xfrm>
          <a:prstGeom prst="rect">
            <a:avLst/>
          </a:prstGeom>
          <a:noFill/>
          <a:ln/>
        </p:spPr>
        <p:txBody>
          <a:bodyPr wrap="square" lIns="0" tIns="170053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Compilation des données officielles et sectorielles (Juin 2026)</a:t>
            </a:r>
            <a:endParaRPr lang="en-US" sz="5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PERSPECTIVES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2048303"/>
            <a:ext cx="2690487" cy="1177240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Faire de la Côte d'Ivoire le hub régional du cloud souverain.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303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Recommandations &amp; Perspectives Stratégiques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803672"/>
            <a:ext cx="5239048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Cinq priorités pour accélérer le développement des infrastructures souveraines en Afrique.</a:t>
            </a:r>
            <a:endParaRPr lang="en-US" sz="850" dirty="0"/>
          </a:p>
        </p:txBody>
      </p:sp>
      <p:sp>
        <p:nvSpPr>
          <p:cNvPr id="8" name="Shape 5"/>
          <p:cNvSpPr/>
          <p:nvPr/>
        </p:nvSpPr>
        <p:spPr>
          <a:xfrm>
            <a:off x="3476299" y="1209080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9" name="Text 6"/>
          <p:cNvSpPr/>
          <p:nvPr/>
        </p:nvSpPr>
        <p:spPr>
          <a:xfrm>
            <a:off x="3476299" y="1166217"/>
            <a:ext cx="5239048" cy="30003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Finaliser le Datacenter National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Accélérer le chantier public pour centraliser les données étatiques sensibles et réduire la dépendance extérieure.</a:t>
            </a:r>
            <a:endParaRPr lang="en-US" sz="700" dirty="0"/>
          </a:p>
        </p:txBody>
      </p:sp>
      <p:sp>
        <p:nvSpPr>
          <p:cNvPr id="10" name="Shape 7"/>
          <p:cNvSpPr/>
          <p:nvPr/>
        </p:nvSpPr>
        <p:spPr>
          <a:xfrm>
            <a:off x="3476299" y="1637705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1" name="Text 8"/>
          <p:cNvSpPr/>
          <p:nvPr/>
        </p:nvSpPr>
        <p:spPr>
          <a:xfrm>
            <a:off x="3476299" y="1594842"/>
            <a:ext cx="5239048" cy="30003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Viser la certification Tier 4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Pour les infrastructures critiques (défense, finance, santé), planifier des centres entièrement tolérants aux pannes.</a:t>
            </a:r>
            <a:endParaRPr lang="en-US" sz="700" dirty="0"/>
          </a:p>
        </p:txBody>
      </p:sp>
      <p:sp>
        <p:nvSpPr>
          <p:cNvPr id="12" name="Shape 9"/>
          <p:cNvSpPr/>
          <p:nvPr/>
        </p:nvSpPr>
        <p:spPr>
          <a:xfrm>
            <a:off x="3476299" y="2066330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3" name="Text 10"/>
          <p:cNvSpPr/>
          <p:nvPr/>
        </p:nvSpPr>
        <p:spPr>
          <a:xfrm>
            <a:off x="3476299" y="2023467"/>
            <a:ext cx="5239048" cy="30003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Actualiser le cadre légal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Adapter la Loi n° 2013-450 aux enjeux de l'IA, du cloud souverain et de la cybersécurité moderne.</a:t>
            </a:r>
            <a:endParaRPr lang="en-US" sz="700" dirty="0"/>
          </a:p>
        </p:txBody>
      </p:sp>
      <p:sp>
        <p:nvSpPr>
          <p:cNvPr id="14" name="Shape 11"/>
          <p:cNvSpPr/>
          <p:nvPr/>
        </p:nvSpPr>
        <p:spPr>
          <a:xfrm>
            <a:off x="3476299" y="2494955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5" name="Text 12"/>
          <p:cNvSpPr/>
          <p:nvPr/>
        </p:nvSpPr>
        <p:spPr>
          <a:xfrm>
            <a:off x="3476299" y="2452092"/>
            <a:ext cx="5239048" cy="30003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Investir dans les compétences locales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Former massivement des ingénieurs et techniciens spécialisés en exploitation de datacenters et Edge Computing.</a:t>
            </a:r>
            <a:endParaRPr lang="en-US" sz="700" dirty="0"/>
          </a:p>
        </p:txBody>
      </p:sp>
      <p:sp>
        <p:nvSpPr>
          <p:cNvPr id="16" name="Shape 13"/>
          <p:cNvSpPr/>
          <p:nvPr/>
        </p:nvSpPr>
        <p:spPr>
          <a:xfrm>
            <a:off x="3476299" y="2923580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7" name="Text 14"/>
          <p:cNvSpPr/>
          <p:nvPr/>
        </p:nvSpPr>
        <p:spPr>
          <a:xfrm>
            <a:off x="3476299" y="2880717"/>
            <a:ext cx="5239048" cy="30003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Créer un réseau régional interconnecté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Mutualiser les ressources entre pays d'Afrique de l'Ouest pour renforcer la résilience collective.</a:t>
            </a:r>
            <a:endParaRPr lang="en-US" sz="700" dirty="0"/>
          </a:p>
        </p:txBody>
      </p:sp>
      <p:sp>
        <p:nvSpPr>
          <p:cNvPr id="18" name="Text 15"/>
          <p:cNvSpPr/>
          <p:nvPr/>
        </p:nvSpPr>
        <p:spPr>
          <a:xfrm>
            <a:off x="3476299" y="3637955"/>
            <a:ext cx="523904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Vision 2030 :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3476299" y="3845123"/>
            <a:ext cx="5239048" cy="3000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Positionner l'Afrique de l'Ouest comme un acteur technologique autonome, capable de stocker, sécuriser et valoriser l'intégralité de son patrimoine numérique sur son propre sol.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CONTEXTE GLOBAL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2048303"/>
            <a:ext cx="2690487" cy="1177240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L'Afrique ne détient que 2% des datacenters mondiaux.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60721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Le déficit structurel de l'Afrique en infrastructures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1107281"/>
            <a:ext cx="5239048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Un besoin critique de souveraineté face à la domination des géants technologiques occidentaux.</a:t>
            </a:r>
            <a:endParaRPr lang="en-US" sz="850" dirty="0"/>
          </a:p>
        </p:txBody>
      </p:sp>
      <p:sp>
        <p:nvSpPr>
          <p:cNvPr id="8" name="Shape 5"/>
          <p:cNvSpPr/>
          <p:nvPr/>
        </p:nvSpPr>
        <p:spPr>
          <a:xfrm>
            <a:off x="3476299" y="1512689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9" name="Text 6"/>
          <p:cNvSpPr/>
          <p:nvPr/>
        </p:nvSpPr>
        <p:spPr>
          <a:xfrm>
            <a:off x="3476299" y="1469827"/>
            <a:ext cx="2476649" cy="30003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~200 datacenters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opérationnels sur tout le continent, un chiffre très insuffisant.</a:t>
            </a:r>
            <a:endParaRPr lang="en-US" sz="700" dirty="0"/>
          </a:p>
        </p:txBody>
      </p:sp>
      <p:sp>
        <p:nvSpPr>
          <p:cNvPr id="10" name="Shape 7"/>
          <p:cNvSpPr/>
          <p:nvPr/>
        </p:nvSpPr>
        <p:spPr>
          <a:xfrm>
            <a:off x="3476299" y="1941314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1" name="Text 8"/>
          <p:cNvSpPr/>
          <p:nvPr/>
        </p:nvSpPr>
        <p:spPr>
          <a:xfrm>
            <a:off x="3476299" y="1898452"/>
            <a:ext cx="2476649" cy="30003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700 nouvelles installations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nécessaires pour combler le déficit immédiat (selon l'ADCA).</a:t>
            </a:r>
            <a:endParaRPr lang="en-US" sz="700" dirty="0"/>
          </a:p>
        </p:txBody>
      </p:sp>
      <p:sp>
        <p:nvSpPr>
          <p:cNvPr id="12" name="Shape 9"/>
          <p:cNvSpPr/>
          <p:nvPr/>
        </p:nvSpPr>
        <p:spPr>
          <a:xfrm>
            <a:off x="3476299" y="2369939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3" name="Text 10"/>
          <p:cNvSpPr/>
          <p:nvPr/>
        </p:nvSpPr>
        <p:spPr>
          <a:xfrm>
            <a:off x="3476299" y="2327077"/>
            <a:ext cx="2476649" cy="30003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+50% de capacité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projetée d'ici la fin 2026 selon le rapport </a:t>
            </a:r>
            <a:r>
              <a:rPr lang="en-US" sz="750" i="1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Data Centres in Africa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.</a:t>
            </a:r>
            <a:endParaRPr lang="en-US" sz="700" dirty="0"/>
          </a:p>
        </p:txBody>
      </p:sp>
      <p:sp>
        <p:nvSpPr>
          <p:cNvPr id="14" name="Shape 11"/>
          <p:cNvSpPr/>
          <p:nvPr/>
        </p:nvSpPr>
        <p:spPr>
          <a:xfrm>
            <a:off x="3476299" y="2798564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5" name="Text 12"/>
          <p:cNvSpPr/>
          <p:nvPr/>
        </p:nvSpPr>
        <p:spPr>
          <a:xfrm>
            <a:off x="3476299" y="2755702"/>
            <a:ext cx="2476649" cy="450056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Le marché mondial du cloud reste dominé à </a:t>
            </a: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66% par les hyperscalers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américains (AWS, Azure, GCP).</a:t>
            </a:r>
            <a:endParaRPr lang="en-US" sz="750" dirty="0"/>
          </a:p>
        </p:txBody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8698" y="1469827"/>
            <a:ext cx="2475309" cy="2143125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6238698" y="3612952"/>
            <a:ext cx="2476649" cy="314325"/>
          </a:xfrm>
          <a:prstGeom prst="rect">
            <a:avLst/>
          </a:prstGeom>
          <a:noFill/>
          <a:ln/>
        </p:spPr>
        <p:txBody>
          <a:bodyPr wrap="square" lIns="0" tIns="127508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Association africaine des datacenters (ADCA) &amp; Rapports sectoriels 2022-2026</a:t>
            </a:r>
            <a:endParaRPr lang="en-US" sz="5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MARCHÉ NATIONAL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2048303"/>
            <a:ext cx="2690487" cy="1177240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Une vingtaine d'infrastructures en Côte d'Ivoire.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60721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Côte d'Ivoire : un écosystème en pleine structuration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1107281"/>
            <a:ext cx="5239048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La coexistence d'un secteur public engagé et d'un secteur privé dynamique.</a:t>
            </a:r>
            <a:endParaRPr lang="en-US" sz="850" dirty="0"/>
          </a:p>
        </p:txBody>
      </p:sp>
      <p:sp>
        <p:nvSpPr>
          <p:cNvPr id="8" name="Shape 5"/>
          <p:cNvSpPr/>
          <p:nvPr/>
        </p:nvSpPr>
        <p:spPr>
          <a:xfrm>
            <a:off x="3476299" y="1541264"/>
            <a:ext cx="913451" cy="292894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9" name="Text 6"/>
          <p:cNvSpPr/>
          <p:nvPr/>
        </p:nvSpPr>
        <p:spPr>
          <a:xfrm>
            <a:off x="3476299" y="1541264"/>
            <a:ext cx="913451" cy="292894"/>
          </a:xfrm>
          <a:prstGeom prst="rect">
            <a:avLst/>
          </a:prstGeom>
          <a:noFill/>
          <a:ln/>
        </p:spPr>
        <p:txBody>
          <a:bodyPr wrap="none" lIns="102108" tIns="102108" rIns="102108" bIns="102108" rtlCol="0" anchor="ctr">
            <a:spAutoFit/>
          </a:bodyPr>
          <a:lstStyle/>
          <a:p>
            <a:pPr algn="l" indent="0" marL="0">
              <a:buNone/>
            </a:pPr>
            <a:r>
              <a:rPr lang="en-US" sz="65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TYPE</a:t>
            </a:r>
            <a:endParaRPr lang="en-US" sz="650" dirty="0"/>
          </a:p>
        </p:txBody>
      </p:sp>
      <p:sp>
        <p:nvSpPr>
          <p:cNvPr id="10" name="Shape 7"/>
          <p:cNvSpPr/>
          <p:nvPr/>
        </p:nvSpPr>
        <p:spPr>
          <a:xfrm>
            <a:off x="4389751" y="1541264"/>
            <a:ext cx="609005" cy="292894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1" name="Text 8"/>
          <p:cNvSpPr/>
          <p:nvPr/>
        </p:nvSpPr>
        <p:spPr>
          <a:xfrm>
            <a:off x="4389751" y="1541264"/>
            <a:ext cx="609005" cy="292894"/>
          </a:xfrm>
          <a:prstGeom prst="rect">
            <a:avLst/>
          </a:prstGeom>
          <a:noFill/>
          <a:ln/>
        </p:spPr>
        <p:txBody>
          <a:bodyPr wrap="none" lIns="102108" tIns="102108" rIns="102108" bIns="102108" rtlCol="0" anchor="ctr">
            <a:spAutoFit/>
          </a:bodyPr>
          <a:lstStyle/>
          <a:p>
            <a:pPr algn="l" indent="0" marL="0">
              <a:buNone/>
            </a:pPr>
            <a:r>
              <a:rPr lang="en-US" sz="65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NOMBRE</a:t>
            </a:r>
            <a:endParaRPr lang="en-US" sz="650" dirty="0"/>
          </a:p>
        </p:txBody>
      </p:sp>
      <p:sp>
        <p:nvSpPr>
          <p:cNvPr id="12" name="Shape 9"/>
          <p:cNvSpPr/>
          <p:nvPr/>
        </p:nvSpPr>
        <p:spPr>
          <a:xfrm>
            <a:off x="4998755" y="1541264"/>
            <a:ext cx="954193" cy="292894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3" name="Text 10"/>
          <p:cNvSpPr/>
          <p:nvPr/>
        </p:nvSpPr>
        <p:spPr>
          <a:xfrm>
            <a:off x="4998755" y="1541264"/>
            <a:ext cx="954193" cy="292894"/>
          </a:xfrm>
          <a:prstGeom prst="rect">
            <a:avLst/>
          </a:prstGeom>
          <a:noFill/>
          <a:ln/>
        </p:spPr>
        <p:txBody>
          <a:bodyPr wrap="none" lIns="102108" tIns="102108" rIns="102108" bIns="102108" rtlCol="0" anchor="ctr">
            <a:spAutoFit/>
          </a:bodyPr>
          <a:lstStyle/>
          <a:p>
            <a:pPr algn="l" indent="0" marL="0">
              <a:buNone/>
            </a:pPr>
            <a:r>
              <a:rPr lang="en-US" sz="65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GESTIONNAIRE</a:t>
            </a:r>
            <a:endParaRPr lang="en-US" sz="650" dirty="0"/>
          </a:p>
        </p:txBody>
      </p:sp>
      <p:sp>
        <p:nvSpPr>
          <p:cNvPr id="14" name="Text 11"/>
          <p:cNvSpPr/>
          <p:nvPr/>
        </p:nvSpPr>
        <p:spPr>
          <a:xfrm>
            <a:off x="3562024" y="1919883"/>
            <a:ext cx="612577" cy="2607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Datacenters Publics</a:t>
            </a:r>
            <a:endParaRPr lang="en-US" sz="700" dirty="0"/>
          </a:p>
        </p:txBody>
      </p:sp>
      <p:sp>
        <p:nvSpPr>
          <p:cNvPr id="15" name="Text 12"/>
          <p:cNvSpPr/>
          <p:nvPr/>
        </p:nvSpPr>
        <p:spPr>
          <a:xfrm>
            <a:off x="4389751" y="1834158"/>
            <a:ext cx="609005" cy="435769"/>
          </a:xfrm>
          <a:prstGeom prst="rect">
            <a:avLst/>
          </a:prstGeom>
          <a:noFill/>
          <a:ln/>
        </p:spPr>
        <p:txBody>
          <a:bodyPr wrap="none" lIns="102108" tIns="102108" rIns="102108" bIns="102108" rtlCol="0" anchor="ctr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5</a:t>
            </a:r>
            <a:endParaRPr lang="en-US" sz="750" dirty="0"/>
          </a:p>
        </p:txBody>
      </p:sp>
      <p:sp>
        <p:nvSpPr>
          <p:cNvPr id="16" name="Text 13"/>
          <p:cNvSpPr/>
          <p:nvPr/>
        </p:nvSpPr>
        <p:spPr>
          <a:xfrm>
            <a:off x="4998755" y="1834158"/>
            <a:ext cx="954193" cy="435769"/>
          </a:xfrm>
          <a:prstGeom prst="rect">
            <a:avLst/>
          </a:prstGeom>
          <a:noFill/>
          <a:ln/>
        </p:spPr>
        <p:txBody>
          <a:bodyPr wrap="none" lIns="102108" tIns="102108" rIns="102108" bIns="102108" rtlCol="0" anchor="ctr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État / ANSUT</a:t>
            </a:r>
            <a:endParaRPr lang="en-US" sz="750" dirty="0"/>
          </a:p>
        </p:txBody>
      </p:sp>
      <p:sp>
        <p:nvSpPr>
          <p:cNvPr id="17" name="Shape 14"/>
          <p:cNvSpPr/>
          <p:nvPr/>
        </p:nvSpPr>
        <p:spPr>
          <a:xfrm>
            <a:off x="3476299" y="2269927"/>
            <a:ext cx="2476649" cy="439341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18" name="Text 15"/>
          <p:cNvSpPr/>
          <p:nvPr/>
        </p:nvSpPr>
        <p:spPr>
          <a:xfrm>
            <a:off x="3562024" y="2359223"/>
            <a:ext cx="532209" cy="2607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DC Privés / Mixtes</a:t>
            </a:r>
            <a:endParaRPr lang="en-US" sz="700" dirty="0"/>
          </a:p>
        </p:txBody>
      </p:sp>
      <p:sp>
        <p:nvSpPr>
          <p:cNvPr id="19" name="Text 16"/>
          <p:cNvSpPr/>
          <p:nvPr/>
        </p:nvSpPr>
        <p:spPr>
          <a:xfrm>
            <a:off x="4389751" y="2269927"/>
            <a:ext cx="609005" cy="439341"/>
          </a:xfrm>
          <a:prstGeom prst="rect">
            <a:avLst/>
          </a:prstGeom>
          <a:noFill/>
          <a:ln/>
        </p:spPr>
        <p:txBody>
          <a:bodyPr wrap="none" lIns="102108" tIns="102108" rIns="102108" bIns="102108" rtlCol="0" anchor="ctr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~15</a:t>
            </a:r>
            <a:endParaRPr lang="en-US" sz="750" dirty="0"/>
          </a:p>
        </p:txBody>
      </p:sp>
      <p:sp>
        <p:nvSpPr>
          <p:cNvPr id="20" name="Text 17"/>
          <p:cNvSpPr/>
          <p:nvPr/>
        </p:nvSpPr>
        <p:spPr>
          <a:xfrm>
            <a:off x="4998755" y="2269927"/>
            <a:ext cx="954193" cy="439341"/>
          </a:xfrm>
          <a:prstGeom prst="rect">
            <a:avLst/>
          </a:prstGeom>
          <a:noFill/>
          <a:ln/>
        </p:spPr>
        <p:txBody>
          <a:bodyPr wrap="none" lIns="102108" tIns="102108" rIns="102108" bIns="102108" rtlCol="0" anchor="ctr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Opérateurs Privés</a:t>
            </a:r>
            <a:endParaRPr lang="en-US" sz="750" dirty="0"/>
          </a:p>
        </p:txBody>
      </p:sp>
      <p:sp>
        <p:nvSpPr>
          <p:cNvPr id="21" name="Text 18"/>
          <p:cNvSpPr/>
          <p:nvPr/>
        </p:nvSpPr>
        <p:spPr>
          <a:xfrm>
            <a:off x="3562024" y="2798564"/>
            <a:ext cx="671513" cy="13037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Total National</a:t>
            </a:r>
            <a:endParaRPr lang="en-US" sz="700" dirty="0"/>
          </a:p>
        </p:txBody>
      </p:sp>
      <p:sp>
        <p:nvSpPr>
          <p:cNvPr id="22" name="Text 19"/>
          <p:cNvSpPr/>
          <p:nvPr/>
        </p:nvSpPr>
        <p:spPr>
          <a:xfrm>
            <a:off x="4475476" y="2798564"/>
            <a:ext cx="183952" cy="13037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~20</a:t>
            </a:r>
            <a:endParaRPr lang="en-US" sz="700" dirty="0"/>
          </a:p>
        </p:txBody>
      </p:sp>
      <p:sp>
        <p:nvSpPr>
          <p:cNvPr id="23" name="Text 20"/>
          <p:cNvSpPr/>
          <p:nvPr/>
        </p:nvSpPr>
        <p:spPr>
          <a:xfrm>
            <a:off x="4998755" y="2709267"/>
            <a:ext cx="954193" cy="308967"/>
          </a:xfrm>
          <a:prstGeom prst="rect">
            <a:avLst/>
          </a:prstGeom>
          <a:noFill/>
          <a:ln/>
        </p:spPr>
        <p:txBody>
          <a:bodyPr wrap="none" lIns="102108" tIns="102108" rIns="102108" bIns="102108" rtlCol="0" anchor="ctr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—</a:t>
            </a:r>
            <a:endParaRPr lang="en-US" sz="750" dirty="0"/>
          </a:p>
        </p:txBody>
      </p:sp>
      <p:sp>
        <p:nvSpPr>
          <p:cNvPr id="24" name="Text 21"/>
          <p:cNvSpPr/>
          <p:nvPr/>
        </p:nvSpPr>
        <p:spPr>
          <a:xfrm>
            <a:off x="3476299" y="3021806"/>
            <a:ext cx="2476649" cy="282178"/>
          </a:xfrm>
          <a:prstGeom prst="rect">
            <a:avLst/>
          </a:prstGeom>
          <a:noFill/>
          <a:ln/>
        </p:spPr>
        <p:txBody>
          <a:bodyPr wrap="square" lIns="0" tIns="212598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Ministère de la Transition Numérique &amp; ANSUT (2026)</a:t>
            </a:r>
            <a:endParaRPr lang="en-US" sz="550" dirty="0"/>
          </a:p>
        </p:txBody>
      </p:sp>
      <p:sp>
        <p:nvSpPr>
          <p:cNvPr id="25" name="Text 22"/>
          <p:cNvSpPr/>
          <p:nvPr/>
        </p:nvSpPr>
        <p:spPr>
          <a:xfrm>
            <a:off x="6238698" y="1469827"/>
            <a:ext cx="247664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Les 5 datacenters publics de l'ANSUT :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6238698" y="1791295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7" name="Text 24"/>
          <p:cNvSpPr/>
          <p:nvPr/>
        </p:nvSpPr>
        <p:spPr>
          <a:xfrm>
            <a:off x="6238698" y="1748433"/>
            <a:ext cx="2476649" cy="28000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Présidence de la République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Hébergement des données institutionnelles de haut niveau.</a:t>
            </a:r>
            <a:endParaRPr lang="en-US" sz="700" dirty="0"/>
          </a:p>
        </p:txBody>
      </p:sp>
      <p:sp>
        <p:nvSpPr>
          <p:cNvPr id="28" name="Shape 25"/>
          <p:cNvSpPr/>
          <p:nvPr/>
        </p:nvSpPr>
        <p:spPr>
          <a:xfrm>
            <a:off x="6238698" y="2157022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9" name="Text 26"/>
          <p:cNvSpPr/>
          <p:nvPr/>
        </p:nvSpPr>
        <p:spPr>
          <a:xfrm>
            <a:off x="6238698" y="2114159"/>
            <a:ext cx="2476649" cy="28000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SNDI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Société Nationale de Développement Informatique.</a:t>
            </a:r>
            <a:endParaRPr lang="en-US" sz="700" dirty="0"/>
          </a:p>
        </p:txBody>
      </p:sp>
      <p:sp>
        <p:nvSpPr>
          <p:cNvPr id="30" name="Shape 27"/>
          <p:cNvSpPr/>
          <p:nvPr/>
        </p:nvSpPr>
        <p:spPr>
          <a:xfrm>
            <a:off x="6238698" y="2522748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31" name="Text 28"/>
          <p:cNvSpPr/>
          <p:nvPr/>
        </p:nvSpPr>
        <p:spPr>
          <a:xfrm>
            <a:off x="6238698" y="2479886"/>
            <a:ext cx="2476649" cy="28000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VITIB (Grand-Bassam)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Zone franche technologique.</a:t>
            </a:r>
            <a:endParaRPr lang="en-US" sz="700" dirty="0"/>
          </a:p>
        </p:txBody>
      </p:sp>
      <p:sp>
        <p:nvSpPr>
          <p:cNvPr id="32" name="Shape 29"/>
          <p:cNvSpPr/>
          <p:nvPr/>
        </p:nvSpPr>
        <p:spPr>
          <a:xfrm>
            <a:off x="6238698" y="2888475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33" name="Text 30"/>
          <p:cNvSpPr/>
          <p:nvPr/>
        </p:nvSpPr>
        <p:spPr>
          <a:xfrm>
            <a:off x="6238698" y="2845612"/>
            <a:ext cx="2476649" cy="28000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Éducation Nationale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Services et données scolaires.</a:t>
            </a:r>
            <a:endParaRPr lang="en-US" sz="700" dirty="0"/>
          </a:p>
        </p:txBody>
      </p:sp>
      <p:sp>
        <p:nvSpPr>
          <p:cNvPr id="34" name="Shape 31"/>
          <p:cNvSpPr/>
          <p:nvPr/>
        </p:nvSpPr>
        <p:spPr>
          <a:xfrm>
            <a:off x="6238698" y="3254201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35" name="Text 32"/>
          <p:cNvSpPr/>
          <p:nvPr/>
        </p:nvSpPr>
        <p:spPr>
          <a:xfrm>
            <a:off x="6238698" y="3211339"/>
            <a:ext cx="2476649" cy="28000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Datacenter National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Projet d'envergure en cours de construction.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SOUVERAINETÉ PUBLIQUE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2048303"/>
            <a:ext cx="2690487" cy="1177240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Le 5e pilier de l'infrastructure étatique ivoirienne.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303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Le Datacenter National : projet phare de l'État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803672"/>
            <a:ext cx="5239048" cy="2964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Une infrastructure stratégique en cours de construction pour centraliser et sécuriser les données publiques.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3476299" y="1341239"/>
            <a:ext cx="907256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2D3142">
                    <a:alpha val="60000"/>
                  </a:srgbClr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STATUT DU PROJET</a:t>
            </a:r>
            <a:endParaRPr lang="en-US" sz="600" dirty="0"/>
          </a:p>
        </p:txBody>
      </p:sp>
      <p:sp>
        <p:nvSpPr>
          <p:cNvPr id="9" name="Text 6"/>
          <p:cNvSpPr/>
          <p:nvPr/>
        </p:nvSpPr>
        <p:spPr>
          <a:xfrm>
            <a:off x="3476299" y="1462683"/>
            <a:ext cx="2476649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850" dirty="0">
                <a:solidFill>
                  <a:srgbClr val="1B4332"/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En cours de construction (Chantier actif sous la supervision de l'ANSUT).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3476299" y="1988083"/>
            <a:ext cx="985838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2D3142">
                    <a:alpha val="60000"/>
                  </a:srgbClr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OBJECTIF PRINCIPAL</a:t>
            </a:r>
            <a:endParaRPr lang="en-US" sz="600" dirty="0"/>
          </a:p>
        </p:txBody>
      </p:sp>
      <p:sp>
        <p:nvSpPr>
          <p:cNvPr id="11" name="Text 8"/>
          <p:cNvSpPr/>
          <p:nvPr/>
        </p:nvSpPr>
        <p:spPr>
          <a:xfrm>
            <a:off x="3476299" y="2109527"/>
            <a:ext cx="2476649" cy="4800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850" dirty="0">
                <a:solidFill>
                  <a:srgbClr val="1B4332"/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Héberger de manière souveraine l'ensemble des données sensibles et des applications critiques de l'administration ivoirienne.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3476299" y="2794936"/>
            <a:ext cx="1337667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2D3142">
                    <a:alpha val="60000"/>
                  </a:srgbClr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TUTELLE INSTITUTIONNELLE</a:t>
            </a:r>
            <a:endParaRPr lang="en-US" sz="600" dirty="0"/>
          </a:p>
        </p:txBody>
      </p:sp>
      <p:sp>
        <p:nvSpPr>
          <p:cNvPr id="13" name="Text 10"/>
          <p:cNvSpPr/>
          <p:nvPr/>
        </p:nvSpPr>
        <p:spPr>
          <a:xfrm>
            <a:off x="3476299" y="2916380"/>
            <a:ext cx="2476649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850" dirty="0">
                <a:solidFill>
                  <a:srgbClr val="1B4332"/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Ministère de la Transition Numérique et de l'Innovation Technologique.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6238698" y="1314450"/>
            <a:ext cx="247664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Missions stratégiques clés :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6238698" y="1635919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6" name="Text 13"/>
          <p:cNvSpPr/>
          <p:nvPr/>
        </p:nvSpPr>
        <p:spPr>
          <a:xfrm>
            <a:off x="6238698" y="1593056"/>
            <a:ext cx="2476649" cy="450056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Centralisation étatique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Regroupement des actifs numériques gouvernementaux pour une gestion unifiée.</a:t>
            </a:r>
            <a:endParaRPr lang="en-US" sz="700" dirty="0"/>
          </a:p>
        </p:txBody>
      </p:sp>
      <p:sp>
        <p:nvSpPr>
          <p:cNvPr id="17" name="Shape 14"/>
          <p:cNvSpPr/>
          <p:nvPr/>
        </p:nvSpPr>
        <p:spPr>
          <a:xfrm>
            <a:off x="6238698" y="2200275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8" name="Text 15"/>
          <p:cNvSpPr/>
          <p:nvPr/>
        </p:nvSpPr>
        <p:spPr>
          <a:xfrm>
            <a:off x="6238698" y="2157413"/>
            <a:ext cx="2476649" cy="450056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Conformité légale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Respect strict de la Loi n° 2013-450 du 19 juin 2013 sur la protection des données personnelles.</a:t>
            </a:r>
            <a:endParaRPr lang="en-US" sz="700" dirty="0"/>
          </a:p>
        </p:txBody>
      </p:sp>
      <p:sp>
        <p:nvSpPr>
          <p:cNvPr id="19" name="Shape 16"/>
          <p:cNvSpPr/>
          <p:nvPr/>
        </p:nvSpPr>
        <p:spPr>
          <a:xfrm>
            <a:off x="6238698" y="2764631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0" name="Text 17"/>
          <p:cNvSpPr/>
          <p:nvPr/>
        </p:nvSpPr>
        <p:spPr>
          <a:xfrm>
            <a:off x="6238698" y="2721769"/>
            <a:ext cx="2476649" cy="450056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Résilience nationale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Protection renforcée contre les cyberattaques et réduction de la dépendance aux clouds étrangers.</a:t>
            </a:r>
            <a:endParaRPr lang="en-US" sz="700" dirty="0"/>
          </a:p>
        </p:txBody>
      </p:sp>
      <p:sp>
        <p:nvSpPr>
          <p:cNvPr id="21" name="Text 18"/>
          <p:cNvSpPr/>
          <p:nvPr/>
        </p:nvSpPr>
        <p:spPr>
          <a:xfrm>
            <a:off x="6238698" y="3286125"/>
            <a:ext cx="2476649" cy="385763"/>
          </a:xfrm>
          <a:prstGeom prst="rect">
            <a:avLst/>
          </a:prstGeom>
          <a:noFill/>
          <a:ln/>
        </p:spPr>
        <p:txBody>
          <a:bodyPr wrap="square" lIns="0" tIns="212598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Agence Nationale du Service Universel des Télécommunications/TIC (ANSUT)</a:t>
            </a:r>
            <a:endParaRPr lang="en-US" sz="5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EXPLOIT TECHNIQUE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1899735"/>
            <a:ext cx="2690487" cy="1474403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Un datacenter de standard mondial construit en seulement 8 mois.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303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Le Datacenter ST Digital de Grand-Bassam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803672"/>
            <a:ext cx="5239048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Une infrastructure de pointe au service de la souveraineté numérique ouest-africaine.</a:t>
            </a:r>
            <a:endParaRPr lang="en-US" sz="850" dirty="0"/>
          </a:p>
        </p:txBody>
      </p:sp>
      <p:sp>
        <p:nvSpPr>
          <p:cNvPr id="8" name="Shape 5"/>
          <p:cNvSpPr/>
          <p:nvPr/>
        </p:nvSpPr>
        <p:spPr>
          <a:xfrm>
            <a:off x="3476299" y="1237655"/>
            <a:ext cx="993567" cy="255389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9" name="Text 6"/>
          <p:cNvSpPr/>
          <p:nvPr/>
        </p:nvSpPr>
        <p:spPr>
          <a:xfrm>
            <a:off x="3476299" y="1237655"/>
            <a:ext cx="993567" cy="255389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SPÉCIFICATION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4469867" y="1237655"/>
            <a:ext cx="1730769" cy="255389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1" name="Text 8"/>
          <p:cNvSpPr/>
          <p:nvPr/>
        </p:nvSpPr>
        <p:spPr>
          <a:xfrm>
            <a:off x="4469867" y="1237655"/>
            <a:ext cx="1730769" cy="255389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VALEUR / DÉTAIL</a:t>
            </a:r>
            <a:endParaRPr lang="en-US" sz="600" dirty="0"/>
          </a:p>
        </p:txBody>
      </p:sp>
      <p:sp>
        <p:nvSpPr>
          <p:cNvPr id="12" name="Text 9"/>
          <p:cNvSpPr/>
          <p:nvPr/>
        </p:nvSpPr>
        <p:spPr>
          <a:xfrm>
            <a:off x="3547737" y="1564481"/>
            <a:ext cx="575072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Certification</a:t>
            </a:r>
            <a:endParaRPr lang="en-US" sz="650" dirty="0"/>
          </a:p>
        </p:txBody>
      </p:sp>
      <p:sp>
        <p:nvSpPr>
          <p:cNvPr id="13" name="Text 10"/>
          <p:cNvSpPr/>
          <p:nvPr/>
        </p:nvSpPr>
        <p:spPr>
          <a:xfrm>
            <a:off x="4469867" y="1493044"/>
            <a:ext cx="1730769" cy="267891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Tier 3 (Uptime Institute)</a:t>
            </a:r>
            <a:endParaRPr lang="en-US" sz="650" dirty="0"/>
          </a:p>
        </p:txBody>
      </p:sp>
      <p:sp>
        <p:nvSpPr>
          <p:cNvPr id="14" name="Shape 11"/>
          <p:cNvSpPr/>
          <p:nvPr/>
        </p:nvSpPr>
        <p:spPr>
          <a:xfrm>
            <a:off x="3476299" y="1760934"/>
            <a:ext cx="2724336" cy="271463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15" name="Text 12"/>
          <p:cNvSpPr/>
          <p:nvPr/>
        </p:nvSpPr>
        <p:spPr>
          <a:xfrm>
            <a:off x="3547737" y="1835944"/>
            <a:ext cx="798314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Norme Technique</a:t>
            </a:r>
            <a:endParaRPr lang="en-US" sz="650" dirty="0"/>
          </a:p>
        </p:txBody>
      </p:sp>
      <p:sp>
        <p:nvSpPr>
          <p:cNvPr id="16" name="Text 13"/>
          <p:cNvSpPr/>
          <p:nvPr/>
        </p:nvSpPr>
        <p:spPr>
          <a:xfrm>
            <a:off x="4469867" y="1760934"/>
            <a:ext cx="1730769" cy="271463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TIA 942 (Standard International)</a:t>
            </a:r>
            <a:endParaRPr lang="en-US" sz="650" dirty="0"/>
          </a:p>
        </p:txBody>
      </p:sp>
      <p:sp>
        <p:nvSpPr>
          <p:cNvPr id="17" name="Text 14"/>
          <p:cNvSpPr/>
          <p:nvPr/>
        </p:nvSpPr>
        <p:spPr>
          <a:xfrm>
            <a:off x="3547737" y="2107406"/>
            <a:ext cx="460772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Superficie</a:t>
            </a:r>
            <a:endParaRPr lang="en-US" sz="650" dirty="0"/>
          </a:p>
        </p:txBody>
      </p:sp>
      <p:sp>
        <p:nvSpPr>
          <p:cNvPr id="18" name="Text 15"/>
          <p:cNvSpPr/>
          <p:nvPr/>
        </p:nvSpPr>
        <p:spPr>
          <a:xfrm>
            <a:off x="4469867" y="2032397"/>
            <a:ext cx="1730769" cy="271463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4 000 m² au VITIB</a:t>
            </a:r>
            <a:endParaRPr lang="en-US" sz="650" dirty="0"/>
          </a:p>
        </p:txBody>
      </p:sp>
      <p:sp>
        <p:nvSpPr>
          <p:cNvPr id="19" name="Shape 16"/>
          <p:cNvSpPr/>
          <p:nvPr/>
        </p:nvSpPr>
        <p:spPr>
          <a:xfrm>
            <a:off x="3476299" y="2303859"/>
            <a:ext cx="2724336" cy="271463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20" name="Text 17"/>
          <p:cNvSpPr/>
          <p:nvPr/>
        </p:nvSpPr>
        <p:spPr>
          <a:xfrm>
            <a:off x="3547737" y="2378869"/>
            <a:ext cx="571500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Disponibilité</a:t>
            </a:r>
            <a:endParaRPr lang="en-US" sz="650" dirty="0"/>
          </a:p>
        </p:txBody>
      </p:sp>
      <p:sp>
        <p:nvSpPr>
          <p:cNvPr id="21" name="Text 18"/>
          <p:cNvSpPr/>
          <p:nvPr/>
        </p:nvSpPr>
        <p:spPr>
          <a:xfrm>
            <a:off x="4469867" y="2303859"/>
            <a:ext cx="1730769" cy="271463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99,982 % (Maintenance sans arrêt)</a:t>
            </a:r>
            <a:endParaRPr lang="en-US" sz="650" dirty="0"/>
          </a:p>
        </p:txBody>
      </p:sp>
      <p:sp>
        <p:nvSpPr>
          <p:cNvPr id="22" name="Text 19"/>
          <p:cNvSpPr/>
          <p:nvPr/>
        </p:nvSpPr>
        <p:spPr>
          <a:xfrm>
            <a:off x="3547737" y="2650331"/>
            <a:ext cx="598289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Financement</a:t>
            </a:r>
            <a:endParaRPr lang="en-US" sz="650" dirty="0"/>
          </a:p>
        </p:txBody>
      </p:sp>
      <p:sp>
        <p:nvSpPr>
          <p:cNvPr id="23" name="Text 20"/>
          <p:cNvSpPr/>
          <p:nvPr/>
        </p:nvSpPr>
        <p:spPr>
          <a:xfrm>
            <a:off x="4469867" y="2575322"/>
            <a:ext cx="1730769" cy="271463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Fonds d'investissement africain</a:t>
            </a:r>
            <a:endParaRPr lang="en-US" sz="650" dirty="0"/>
          </a:p>
        </p:txBody>
      </p:sp>
      <p:sp>
        <p:nvSpPr>
          <p:cNvPr id="24" name="Text 21"/>
          <p:cNvSpPr/>
          <p:nvPr/>
        </p:nvSpPr>
        <p:spPr>
          <a:xfrm>
            <a:off x="3476299" y="2850356"/>
            <a:ext cx="2724336" cy="282178"/>
          </a:xfrm>
          <a:prstGeom prst="rect">
            <a:avLst/>
          </a:prstGeom>
          <a:noFill/>
          <a:ln/>
        </p:spPr>
        <p:txBody>
          <a:bodyPr wrap="square" lIns="0" tIns="212598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ST Digital Côte d'Ivoire (2026)</a:t>
            </a:r>
            <a:endParaRPr lang="en-US" sz="550" dirty="0"/>
          </a:p>
        </p:txBody>
      </p:sp>
      <p:sp>
        <p:nvSpPr>
          <p:cNvPr id="25" name="Text 22"/>
          <p:cNvSpPr/>
          <p:nvPr/>
        </p:nvSpPr>
        <p:spPr>
          <a:xfrm>
            <a:off x="6486385" y="1166217"/>
            <a:ext cx="222896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Un Cloud 100% Africain :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6486385" y="1480542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7" name="Text 24"/>
          <p:cNvSpPr/>
          <p:nvPr/>
        </p:nvSpPr>
        <p:spPr>
          <a:xfrm>
            <a:off x="6486385" y="1444823"/>
            <a:ext cx="2228962" cy="39003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Services Cloud &amp; IA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Infrastructure adaptée aux réalités et besoins des marchés du continent.</a:t>
            </a:r>
            <a:endParaRPr lang="en-US" sz="650" dirty="0"/>
          </a:p>
        </p:txBody>
      </p:sp>
      <p:sp>
        <p:nvSpPr>
          <p:cNvPr id="28" name="Shape 25"/>
          <p:cNvSpPr/>
          <p:nvPr/>
        </p:nvSpPr>
        <p:spPr>
          <a:xfrm>
            <a:off x="6486385" y="1956299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9" name="Text 26"/>
          <p:cNvSpPr/>
          <p:nvPr/>
        </p:nvSpPr>
        <p:spPr>
          <a:xfrm>
            <a:off x="6486385" y="1920580"/>
            <a:ext cx="2228962" cy="39003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Hébergement Sécurisé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Conçu pour les données à haute valeur ajoutée et à haut volume.</a:t>
            </a:r>
            <a:endParaRPr lang="en-US" sz="650" dirty="0"/>
          </a:p>
        </p:txBody>
      </p:sp>
      <p:sp>
        <p:nvSpPr>
          <p:cNvPr id="30" name="Shape 27"/>
          <p:cNvSpPr/>
          <p:nvPr/>
        </p:nvSpPr>
        <p:spPr>
          <a:xfrm>
            <a:off x="6486385" y="2432056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31" name="Text 28"/>
          <p:cNvSpPr/>
          <p:nvPr/>
        </p:nvSpPr>
        <p:spPr>
          <a:xfrm>
            <a:off x="6486385" y="2396337"/>
            <a:ext cx="2228962" cy="260021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Écosystème Local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Localisation physique, gouvernance et gestion entièrement africaines.</a:t>
            </a:r>
            <a:endParaRPr lang="en-US" sz="650" dirty="0"/>
          </a:p>
        </p:txBody>
      </p:sp>
      <p:sp>
        <p:nvSpPr>
          <p:cNvPr id="32" name="Shape 29"/>
          <p:cNvSpPr/>
          <p:nvPr/>
        </p:nvSpPr>
        <p:spPr>
          <a:xfrm>
            <a:off x="6486385" y="2777803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33" name="Text 30"/>
          <p:cNvSpPr/>
          <p:nvPr/>
        </p:nvSpPr>
        <p:spPr>
          <a:xfrm>
            <a:off x="6486385" y="2742084"/>
            <a:ext cx="2228962" cy="260021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Réseau Redondant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Garantie de continuité de service face aux pannes et cyberattaques.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STANDARDS TECHNIQUES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2048303"/>
            <a:ext cx="2690487" cy="1177240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Disponibilité de 99,982% et maintenance continue.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303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Normes Tier 3 &amp; TIA 942 : la haute disponibilité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803672"/>
            <a:ext cx="5239048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Les exigences de résilience et de sécurité physique pour les infrastructures critiques.</a:t>
            </a:r>
            <a:endParaRPr lang="en-US" sz="850" dirty="0"/>
          </a:p>
        </p:txBody>
      </p:sp>
      <p:sp>
        <p:nvSpPr>
          <p:cNvPr id="8" name="Shape 5"/>
          <p:cNvSpPr/>
          <p:nvPr/>
        </p:nvSpPr>
        <p:spPr>
          <a:xfrm>
            <a:off x="3490587" y="1237655"/>
            <a:ext cx="473273" cy="350044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9" name="Text 6"/>
          <p:cNvSpPr/>
          <p:nvPr/>
        </p:nvSpPr>
        <p:spPr>
          <a:xfrm>
            <a:off x="3490587" y="1237655"/>
            <a:ext cx="473273" cy="350044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NIVEAU</a:t>
            </a:r>
            <a:endParaRPr lang="en-US" sz="550" dirty="0"/>
          </a:p>
        </p:txBody>
      </p:sp>
      <p:sp>
        <p:nvSpPr>
          <p:cNvPr id="10" name="Shape 7"/>
          <p:cNvSpPr/>
          <p:nvPr/>
        </p:nvSpPr>
        <p:spPr>
          <a:xfrm>
            <a:off x="3963860" y="1237655"/>
            <a:ext cx="778669" cy="350044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1" name="Text 8"/>
          <p:cNvSpPr/>
          <p:nvPr/>
        </p:nvSpPr>
        <p:spPr>
          <a:xfrm>
            <a:off x="3963860" y="1237655"/>
            <a:ext cx="778669" cy="350044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DISPONIBILITÉ</a:t>
            </a:r>
            <a:endParaRPr lang="en-US" sz="550" dirty="0"/>
          </a:p>
        </p:txBody>
      </p:sp>
      <p:sp>
        <p:nvSpPr>
          <p:cNvPr id="12" name="Shape 9"/>
          <p:cNvSpPr/>
          <p:nvPr/>
        </p:nvSpPr>
        <p:spPr>
          <a:xfrm>
            <a:off x="4742529" y="1237655"/>
            <a:ext cx="751880" cy="350044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3" name="Text 10"/>
          <p:cNvSpPr/>
          <p:nvPr/>
        </p:nvSpPr>
        <p:spPr>
          <a:xfrm>
            <a:off x="4742529" y="1237655"/>
            <a:ext cx="751880" cy="350044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REDONDANCE</a:t>
            </a:r>
            <a:endParaRPr lang="en-US" sz="550" dirty="0"/>
          </a:p>
        </p:txBody>
      </p:sp>
      <p:sp>
        <p:nvSpPr>
          <p:cNvPr id="14" name="Shape 11"/>
          <p:cNvSpPr/>
          <p:nvPr/>
        </p:nvSpPr>
        <p:spPr>
          <a:xfrm>
            <a:off x="5494409" y="1237655"/>
            <a:ext cx="791170" cy="350044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5" name="Text 12"/>
          <p:cNvSpPr/>
          <p:nvPr/>
        </p:nvSpPr>
        <p:spPr>
          <a:xfrm>
            <a:off x="5494409" y="1237655"/>
            <a:ext cx="791170" cy="350044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MAINTENANCE À CHAUD</a:t>
            </a:r>
            <a:endParaRPr lang="en-US" sz="550" dirty="0"/>
          </a:p>
        </p:txBody>
      </p:sp>
      <p:sp>
        <p:nvSpPr>
          <p:cNvPr id="16" name="Text 13"/>
          <p:cNvSpPr/>
          <p:nvPr/>
        </p:nvSpPr>
        <p:spPr>
          <a:xfrm>
            <a:off x="3490587" y="1587698"/>
            <a:ext cx="473273" cy="258961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Tier 1</a:t>
            </a:r>
            <a:endParaRPr lang="en-US" sz="600" dirty="0"/>
          </a:p>
        </p:txBody>
      </p:sp>
      <p:sp>
        <p:nvSpPr>
          <p:cNvPr id="17" name="Text 14"/>
          <p:cNvSpPr/>
          <p:nvPr/>
        </p:nvSpPr>
        <p:spPr>
          <a:xfrm>
            <a:off x="3963860" y="1587698"/>
            <a:ext cx="778669" cy="258961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99,671 %</a:t>
            </a:r>
            <a:endParaRPr lang="en-US" sz="600" dirty="0"/>
          </a:p>
        </p:txBody>
      </p:sp>
      <p:sp>
        <p:nvSpPr>
          <p:cNvPr id="18" name="Text 15"/>
          <p:cNvSpPr/>
          <p:nvPr/>
        </p:nvSpPr>
        <p:spPr>
          <a:xfrm>
            <a:off x="4742529" y="1587698"/>
            <a:ext cx="751880" cy="258961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Aucune</a:t>
            </a:r>
            <a:endParaRPr lang="en-US" sz="600" dirty="0"/>
          </a:p>
        </p:txBody>
      </p:sp>
      <p:sp>
        <p:nvSpPr>
          <p:cNvPr id="19" name="Text 16"/>
          <p:cNvSpPr/>
          <p:nvPr/>
        </p:nvSpPr>
        <p:spPr>
          <a:xfrm>
            <a:off x="5494409" y="1587698"/>
            <a:ext cx="791170" cy="258961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Non</a:t>
            </a:r>
            <a:endParaRPr lang="en-US" sz="600" dirty="0"/>
          </a:p>
        </p:txBody>
      </p:sp>
      <p:sp>
        <p:nvSpPr>
          <p:cNvPr id="20" name="Shape 17"/>
          <p:cNvSpPr/>
          <p:nvPr/>
        </p:nvSpPr>
        <p:spPr>
          <a:xfrm>
            <a:off x="3490587" y="1846659"/>
            <a:ext cx="2794992" cy="262533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21" name="Text 18"/>
          <p:cNvSpPr/>
          <p:nvPr/>
        </p:nvSpPr>
        <p:spPr>
          <a:xfrm>
            <a:off x="3490587" y="1846659"/>
            <a:ext cx="473273" cy="262533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Tier 2</a:t>
            </a:r>
            <a:endParaRPr lang="en-US" sz="600" dirty="0"/>
          </a:p>
        </p:txBody>
      </p:sp>
      <p:sp>
        <p:nvSpPr>
          <p:cNvPr id="22" name="Text 19"/>
          <p:cNvSpPr/>
          <p:nvPr/>
        </p:nvSpPr>
        <p:spPr>
          <a:xfrm>
            <a:off x="3963860" y="1846659"/>
            <a:ext cx="778669" cy="262533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99,741 %</a:t>
            </a:r>
            <a:endParaRPr lang="en-US" sz="600" dirty="0"/>
          </a:p>
        </p:txBody>
      </p:sp>
      <p:sp>
        <p:nvSpPr>
          <p:cNvPr id="23" name="Text 20"/>
          <p:cNvSpPr/>
          <p:nvPr/>
        </p:nvSpPr>
        <p:spPr>
          <a:xfrm>
            <a:off x="4742529" y="1846659"/>
            <a:ext cx="751880" cy="262533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Partielle</a:t>
            </a:r>
            <a:endParaRPr lang="en-US" sz="600" dirty="0"/>
          </a:p>
        </p:txBody>
      </p:sp>
      <p:sp>
        <p:nvSpPr>
          <p:cNvPr id="24" name="Text 21"/>
          <p:cNvSpPr/>
          <p:nvPr/>
        </p:nvSpPr>
        <p:spPr>
          <a:xfrm>
            <a:off x="5494409" y="1846659"/>
            <a:ext cx="791170" cy="262533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Non</a:t>
            </a:r>
            <a:endParaRPr lang="en-US" sz="600" dirty="0"/>
          </a:p>
        </p:txBody>
      </p:sp>
      <p:sp>
        <p:nvSpPr>
          <p:cNvPr id="25" name="Shape 22"/>
          <p:cNvSpPr/>
          <p:nvPr/>
        </p:nvSpPr>
        <p:spPr>
          <a:xfrm>
            <a:off x="3490587" y="2109192"/>
            <a:ext cx="2794992" cy="262533"/>
          </a:xfrm>
          <a:prstGeom prst="rect">
            <a:avLst/>
          </a:prstGeom>
          <a:solidFill>
            <a:srgbClr val="D4A373">
              <a:alpha val="15000"/>
            </a:srgbClr>
          </a:solidFill>
          <a:ln/>
        </p:spPr>
      </p:sp>
      <p:sp>
        <p:nvSpPr>
          <p:cNvPr id="26" name="Shape 23"/>
          <p:cNvSpPr/>
          <p:nvPr/>
        </p:nvSpPr>
        <p:spPr>
          <a:xfrm>
            <a:off x="3490587" y="2109192"/>
            <a:ext cx="28575" cy="262533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7" name="Text 24"/>
          <p:cNvSpPr/>
          <p:nvPr/>
        </p:nvSpPr>
        <p:spPr>
          <a:xfrm>
            <a:off x="3547737" y="2184202"/>
            <a:ext cx="233958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Tier 3</a:t>
            </a:r>
            <a:endParaRPr lang="en-US" sz="600" dirty="0"/>
          </a:p>
        </p:txBody>
      </p:sp>
      <p:sp>
        <p:nvSpPr>
          <p:cNvPr id="28" name="Text 25"/>
          <p:cNvSpPr/>
          <p:nvPr/>
        </p:nvSpPr>
        <p:spPr>
          <a:xfrm>
            <a:off x="4021010" y="2184202"/>
            <a:ext cx="382191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99,982 %</a:t>
            </a:r>
            <a:endParaRPr lang="en-US" sz="600" dirty="0"/>
          </a:p>
        </p:txBody>
      </p:sp>
      <p:sp>
        <p:nvSpPr>
          <p:cNvPr id="29" name="Text 26"/>
          <p:cNvSpPr/>
          <p:nvPr/>
        </p:nvSpPr>
        <p:spPr>
          <a:xfrm>
            <a:off x="4799679" y="2184202"/>
            <a:ext cx="142875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N+1</a:t>
            </a:r>
            <a:endParaRPr lang="en-US" sz="600" dirty="0"/>
          </a:p>
        </p:txBody>
      </p:sp>
      <p:sp>
        <p:nvSpPr>
          <p:cNvPr id="30" name="Text 27"/>
          <p:cNvSpPr/>
          <p:nvPr/>
        </p:nvSpPr>
        <p:spPr>
          <a:xfrm>
            <a:off x="5551559" y="2184202"/>
            <a:ext cx="144661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Oui</a:t>
            </a:r>
            <a:endParaRPr lang="en-US" sz="600" dirty="0"/>
          </a:p>
        </p:txBody>
      </p:sp>
      <p:sp>
        <p:nvSpPr>
          <p:cNvPr id="31" name="Shape 28"/>
          <p:cNvSpPr/>
          <p:nvPr/>
        </p:nvSpPr>
        <p:spPr>
          <a:xfrm>
            <a:off x="3476299" y="2371725"/>
            <a:ext cx="2794992" cy="375047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32" name="Text 29"/>
          <p:cNvSpPr/>
          <p:nvPr/>
        </p:nvSpPr>
        <p:spPr>
          <a:xfrm>
            <a:off x="3476299" y="2371725"/>
            <a:ext cx="473273" cy="375047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Tier 4</a:t>
            </a:r>
            <a:endParaRPr lang="en-US" sz="600" dirty="0"/>
          </a:p>
        </p:txBody>
      </p:sp>
      <p:sp>
        <p:nvSpPr>
          <p:cNvPr id="33" name="Text 30"/>
          <p:cNvSpPr/>
          <p:nvPr/>
        </p:nvSpPr>
        <p:spPr>
          <a:xfrm>
            <a:off x="3949573" y="2371725"/>
            <a:ext cx="778669" cy="375047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99,995 %</a:t>
            </a:r>
            <a:endParaRPr lang="en-US" sz="600" dirty="0"/>
          </a:p>
        </p:txBody>
      </p:sp>
      <p:sp>
        <p:nvSpPr>
          <p:cNvPr id="34" name="Text 31"/>
          <p:cNvSpPr/>
          <p:nvPr/>
        </p:nvSpPr>
        <p:spPr>
          <a:xfrm>
            <a:off x="4728242" y="2371725"/>
            <a:ext cx="751880" cy="375047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2N (Tolérance pannes)</a:t>
            </a:r>
            <a:endParaRPr lang="en-US" sz="600" dirty="0"/>
          </a:p>
        </p:txBody>
      </p:sp>
      <p:sp>
        <p:nvSpPr>
          <p:cNvPr id="35" name="Text 32"/>
          <p:cNvSpPr/>
          <p:nvPr/>
        </p:nvSpPr>
        <p:spPr>
          <a:xfrm>
            <a:off x="5480121" y="2371725"/>
            <a:ext cx="791170" cy="375047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Oui</a:t>
            </a:r>
            <a:endParaRPr lang="en-US" sz="600" dirty="0"/>
          </a:p>
        </p:txBody>
      </p:sp>
      <p:sp>
        <p:nvSpPr>
          <p:cNvPr id="36" name="Text 33"/>
          <p:cNvSpPr/>
          <p:nvPr/>
        </p:nvSpPr>
        <p:spPr>
          <a:xfrm>
            <a:off x="3476299" y="2750344"/>
            <a:ext cx="2794992" cy="282178"/>
          </a:xfrm>
          <a:prstGeom prst="rect">
            <a:avLst/>
          </a:prstGeom>
          <a:noFill/>
          <a:ln/>
        </p:spPr>
        <p:txBody>
          <a:bodyPr wrap="square" lIns="0" tIns="212598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Uptime Institute &amp; Telecommunications Industry Association (TIA)</a:t>
            </a:r>
            <a:endParaRPr lang="en-US" sz="550" dirty="0"/>
          </a:p>
        </p:txBody>
      </p:sp>
      <p:sp>
        <p:nvSpPr>
          <p:cNvPr id="37" name="Text 34"/>
          <p:cNvSpPr/>
          <p:nvPr/>
        </p:nvSpPr>
        <p:spPr>
          <a:xfrm>
            <a:off x="6557042" y="1166217"/>
            <a:ext cx="215830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Apports de la norme TIA 942 :</a:t>
            </a:r>
            <a:endParaRPr lang="en-US" sz="900" dirty="0"/>
          </a:p>
        </p:txBody>
      </p:sp>
      <p:sp>
        <p:nvSpPr>
          <p:cNvPr id="38" name="Shape 35"/>
          <p:cNvSpPr/>
          <p:nvPr/>
        </p:nvSpPr>
        <p:spPr>
          <a:xfrm>
            <a:off x="6557042" y="1480542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39" name="Text 36"/>
          <p:cNvSpPr/>
          <p:nvPr/>
        </p:nvSpPr>
        <p:spPr>
          <a:xfrm>
            <a:off x="6557042" y="1444823"/>
            <a:ext cx="2158305" cy="39003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Sécurité physique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Contrôle d'accès biométrique, vidéosurveillance continue et zones d'accès hautement sécurisées.</a:t>
            </a:r>
            <a:endParaRPr lang="en-US" sz="650" dirty="0"/>
          </a:p>
        </p:txBody>
      </p:sp>
      <p:sp>
        <p:nvSpPr>
          <p:cNvPr id="40" name="Shape 37"/>
          <p:cNvSpPr/>
          <p:nvPr/>
        </p:nvSpPr>
        <p:spPr>
          <a:xfrm>
            <a:off x="6557042" y="1956299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41" name="Text 38"/>
          <p:cNvSpPr/>
          <p:nvPr/>
        </p:nvSpPr>
        <p:spPr>
          <a:xfrm>
            <a:off x="6557042" y="1920580"/>
            <a:ext cx="2158305" cy="39003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Résilience environnementale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Protection incendie avancée, contrôle strict de la température et de l'humidité.</a:t>
            </a:r>
            <a:endParaRPr lang="en-US" sz="650" dirty="0"/>
          </a:p>
        </p:txBody>
      </p:sp>
      <p:sp>
        <p:nvSpPr>
          <p:cNvPr id="42" name="Shape 39"/>
          <p:cNvSpPr/>
          <p:nvPr/>
        </p:nvSpPr>
        <p:spPr>
          <a:xfrm>
            <a:off x="6557042" y="2432056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43" name="Text 40"/>
          <p:cNvSpPr/>
          <p:nvPr/>
        </p:nvSpPr>
        <p:spPr>
          <a:xfrm>
            <a:off x="6557042" y="2396337"/>
            <a:ext cx="2158305" cy="39003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Continuité électrique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Voies de distribution d'énergie et de refroidissement redondantes (N+1).</a:t>
            </a:r>
            <a:endParaRPr lang="en-US" sz="650" dirty="0"/>
          </a:p>
        </p:txBody>
      </p:sp>
      <p:sp>
        <p:nvSpPr>
          <p:cNvPr id="44" name="Shape 41"/>
          <p:cNvSpPr/>
          <p:nvPr/>
        </p:nvSpPr>
        <p:spPr>
          <a:xfrm>
            <a:off x="6557042" y="2907813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45" name="Text 42"/>
          <p:cNvSpPr/>
          <p:nvPr/>
        </p:nvSpPr>
        <p:spPr>
          <a:xfrm>
            <a:off x="6557042" y="2872094"/>
            <a:ext cx="2158305" cy="390032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5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Maintenance sans arrêt :</a:t>
            </a: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Capacité d'effectuer des travaux de maintenance sans interrompre les services.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SOUVERAINETÉ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1899735"/>
            <a:ext cx="2690487" cy="1474403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Un modèle d'indépendance numérique pour l'Afrique.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303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Les 4 piliers du cloud 100 % africain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803672"/>
            <a:ext cx="5239048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La vision stratégique de ST Digital pour s'affranchir de la dépendance technologique.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3476299" y="1366242"/>
            <a:ext cx="120260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D4A373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01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3476299" y="1666280"/>
            <a:ext cx="1202606" cy="3085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6000"/>
              </a:lnSpc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Localisation Physique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476299" y="2060581"/>
            <a:ext cx="1202606" cy="6965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Stockage effectif des données sur le sol africain pour échapper aux lois extraterritoriales étrangères.</a:t>
            </a:r>
            <a:endParaRPr lang="en-US" sz="650" dirty="0"/>
          </a:p>
        </p:txBody>
      </p:sp>
      <p:sp>
        <p:nvSpPr>
          <p:cNvPr id="11" name="Text 8"/>
          <p:cNvSpPr/>
          <p:nvPr/>
        </p:nvSpPr>
        <p:spPr>
          <a:xfrm>
            <a:off x="4821780" y="1366242"/>
            <a:ext cx="120260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D4A373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02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821780" y="1666280"/>
            <a:ext cx="1202606" cy="3085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6000"/>
              </a:lnSpc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Gouvernance Africaine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821780" y="2060581"/>
            <a:ext cx="1202606" cy="6965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Prise de décision et contrôle stratégique assurés exclusivement par des entités et actionnaires du continent.</a:t>
            </a:r>
            <a:endParaRPr lang="en-US" sz="650" dirty="0"/>
          </a:p>
        </p:txBody>
      </p:sp>
      <p:sp>
        <p:nvSpPr>
          <p:cNvPr id="14" name="Text 11"/>
          <p:cNvSpPr/>
          <p:nvPr/>
        </p:nvSpPr>
        <p:spPr>
          <a:xfrm>
            <a:off x="6167261" y="1366242"/>
            <a:ext cx="120260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D4A373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03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6167261" y="1666280"/>
            <a:ext cx="1202606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6000"/>
              </a:lnSpc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Gestion Locale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6167261" y="1906293"/>
            <a:ext cx="1202606" cy="6965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Exploitation, maintenance et support technique assurés au quotidien par des ingénieurs et experts locaux.</a:t>
            </a:r>
            <a:endParaRPr lang="en-US" sz="650" dirty="0"/>
          </a:p>
        </p:txBody>
      </p:sp>
      <p:sp>
        <p:nvSpPr>
          <p:cNvPr id="17" name="Text 14"/>
          <p:cNvSpPr/>
          <p:nvPr/>
        </p:nvSpPr>
        <p:spPr>
          <a:xfrm>
            <a:off x="7512741" y="1366242"/>
            <a:ext cx="120260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D4A373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04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7512741" y="1666280"/>
            <a:ext cx="1202606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6000"/>
              </a:lnSpc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Écosystème Propre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7512741" y="1906293"/>
            <a:ext cx="1202606" cy="5572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Valorisation d'une chaîne de valeur technologique endogène, du financement à la construction.</a:t>
            </a:r>
            <a:endParaRPr lang="en-US" sz="650" dirty="0"/>
          </a:p>
        </p:txBody>
      </p:sp>
      <p:sp>
        <p:nvSpPr>
          <p:cNvPr id="20" name="Text 17"/>
          <p:cNvSpPr/>
          <p:nvPr/>
        </p:nvSpPr>
        <p:spPr>
          <a:xfrm>
            <a:off x="3647749" y="3078566"/>
            <a:ext cx="5067598" cy="3000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50" i="1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"La souveraineté numérique n'est pas seulement une prouesse technique, mais un outil politique et économique visant à donner à l'Afrique la maîtrise de ses actifs."</a:t>
            </a:r>
            <a:endParaRPr lang="en-US" sz="750" dirty="0"/>
          </a:p>
        </p:txBody>
      </p:sp>
      <p:sp>
        <p:nvSpPr>
          <p:cNvPr id="21" name="Text 18"/>
          <p:cNvSpPr/>
          <p:nvPr/>
        </p:nvSpPr>
        <p:spPr>
          <a:xfrm>
            <a:off x="3647749" y="3378603"/>
            <a:ext cx="5067598" cy="148233"/>
          </a:xfrm>
          <a:prstGeom prst="rect">
            <a:avLst/>
          </a:prstGeom>
          <a:noFill/>
          <a:ln/>
        </p:spPr>
        <p:txBody>
          <a:bodyPr wrap="square" lIns="0" tIns="42545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— Steve Tchouaga, Directeur Général de ST Digital Côte d'Ivoire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MODÈLE ÉCONOMIQUE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2048303"/>
            <a:ext cx="2690487" cy="1177240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L'autonomie financière et technique au service de la souveraineté.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303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Un modèle économique 100% africain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803672"/>
            <a:ext cx="5239048" cy="2964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La démonstration qu'une infrastructure de standard mondial peut être bâtie avec des acteurs locaux.</a:t>
            </a:r>
            <a:endParaRPr lang="en-US" sz="850" dirty="0"/>
          </a:p>
        </p:txBody>
      </p:sp>
      <p:sp>
        <p:nvSpPr>
          <p:cNvPr id="8" name="Shape 5"/>
          <p:cNvSpPr/>
          <p:nvPr/>
        </p:nvSpPr>
        <p:spPr>
          <a:xfrm>
            <a:off x="3476299" y="1385888"/>
            <a:ext cx="1021947" cy="367903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9" name="Text 6"/>
          <p:cNvSpPr/>
          <p:nvPr/>
        </p:nvSpPr>
        <p:spPr>
          <a:xfrm>
            <a:off x="3476299" y="1385888"/>
            <a:ext cx="1021947" cy="367903"/>
          </a:xfrm>
          <a:prstGeom prst="rect">
            <a:avLst/>
          </a:prstGeom>
          <a:noFill/>
          <a:ln/>
        </p:spPr>
        <p:txBody>
          <a:bodyPr wrap="non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PARTENAIRE LOCAL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4498246" y="1385888"/>
            <a:ext cx="1702389" cy="367903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1" name="Text 8"/>
          <p:cNvSpPr/>
          <p:nvPr/>
        </p:nvSpPr>
        <p:spPr>
          <a:xfrm>
            <a:off x="4498246" y="1385888"/>
            <a:ext cx="1702389" cy="367903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E8ECE1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DOMAINE D'INTERVENTION</a:t>
            </a:r>
            <a:endParaRPr lang="en-US" sz="600" dirty="0"/>
          </a:p>
        </p:txBody>
      </p:sp>
      <p:sp>
        <p:nvSpPr>
          <p:cNvPr id="12" name="Text 9"/>
          <p:cNvSpPr/>
          <p:nvPr/>
        </p:nvSpPr>
        <p:spPr>
          <a:xfrm>
            <a:off x="3547737" y="1825228"/>
            <a:ext cx="175022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APL</a:t>
            </a:r>
            <a:endParaRPr lang="en-US" sz="650" dirty="0"/>
          </a:p>
        </p:txBody>
      </p:sp>
      <p:sp>
        <p:nvSpPr>
          <p:cNvPr id="13" name="Text 10"/>
          <p:cNvSpPr/>
          <p:nvPr/>
        </p:nvSpPr>
        <p:spPr>
          <a:xfrm>
            <a:off x="4498246" y="1753791"/>
            <a:ext cx="1702389" cy="267891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Conseil spécialisé en datacenters</a:t>
            </a:r>
            <a:endParaRPr lang="en-US" sz="650" dirty="0"/>
          </a:p>
        </p:txBody>
      </p:sp>
      <p:sp>
        <p:nvSpPr>
          <p:cNvPr id="14" name="Shape 11"/>
          <p:cNvSpPr/>
          <p:nvPr/>
        </p:nvSpPr>
        <p:spPr>
          <a:xfrm>
            <a:off x="3476299" y="2021681"/>
            <a:ext cx="2724336" cy="392906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15" name="Text 12"/>
          <p:cNvSpPr/>
          <p:nvPr/>
        </p:nvSpPr>
        <p:spPr>
          <a:xfrm>
            <a:off x="3547737" y="2157413"/>
            <a:ext cx="382191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Optim@</a:t>
            </a:r>
            <a:endParaRPr lang="en-US" sz="650" dirty="0"/>
          </a:p>
        </p:txBody>
      </p:sp>
      <p:sp>
        <p:nvSpPr>
          <p:cNvPr id="16" name="Text 13"/>
          <p:cNvSpPr/>
          <p:nvPr/>
        </p:nvSpPr>
        <p:spPr>
          <a:xfrm>
            <a:off x="4498246" y="2021681"/>
            <a:ext cx="1702389" cy="392906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Services numériques et énergétiques</a:t>
            </a:r>
            <a:endParaRPr lang="en-US" sz="650" dirty="0"/>
          </a:p>
        </p:txBody>
      </p:sp>
      <p:sp>
        <p:nvSpPr>
          <p:cNvPr id="17" name="Text 14"/>
          <p:cNvSpPr/>
          <p:nvPr/>
        </p:nvSpPr>
        <p:spPr>
          <a:xfrm>
            <a:off x="3547737" y="2489597"/>
            <a:ext cx="241102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CaDT</a:t>
            </a:r>
            <a:endParaRPr lang="en-US" sz="650" dirty="0"/>
          </a:p>
        </p:txBody>
      </p:sp>
      <p:sp>
        <p:nvSpPr>
          <p:cNvPr id="18" name="Text 15"/>
          <p:cNvSpPr/>
          <p:nvPr/>
        </p:nvSpPr>
        <p:spPr>
          <a:xfrm>
            <a:off x="4498246" y="2414588"/>
            <a:ext cx="1702389" cy="271463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Cabinet d'architecture</a:t>
            </a:r>
            <a:endParaRPr lang="en-US" sz="650" dirty="0"/>
          </a:p>
        </p:txBody>
      </p:sp>
      <p:sp>
        <p:nvSpPr>
          <p:cNvPr id="19" name="Shape 16"/>
          <p:cNvSpPr/>
          <p:nvPr/>
        </p:nvSpPr>
        <p:spPr>
          <a:xfrm>
            <a:off x="3476299" y="2686050"/>
            <a:ext cx="2724336" cy="271463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20" name="Text 17"/>
          <p:cNvSpPr/>
          <p:nvPr/>
        </p:nvSpPr>
        <p:spPr>
          <a:xfrm>
            <a:off x="3547737" y="2761059"/>
            <a:ext cx="546497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Groupe AED</a:t>
            </a:r>
            <a:endParaRPr lang="en-US" sz="650" dirty="0"/>
          </a:p>
        </p:txBody>
      </p:sp>
      <p:sp>
        <p:nvSpPr>
          <p:cNvPr id="21" name="Text 18"/>
          <p:cNvSpPr/>
          <p:nvPr/>
        </p:nvSpPr>
        <p:spPr>
          <a:xfrm>
            <a:off x="4498246" y="2686050"/>
            <a:ext cx="1702389" cy="271463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Architecture écoresponsable</a:t>
            </a:r>
            <a:endParaRPr lang="en-US" sz="650" dirty="0"/>
          </a:p>
        </p:txBody>
      </p:sp>
      <p:sp>
        <p:nvSpPr>
          <p:cNvPr id="22" name="Text 19"/>
          <p:cNvSpPr/>
          <p:nvPr/>
        </p:nvSpPr>
        <p:spPr>
          <a:xfrm>
            <a:off x="3547737" y="3032522"/>
            <a:ext cx="798314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Hodi Côte d'Ivoire</a:t>
            </a:r>
            <a:endParaRPr lang="en-US" sz="650" dirty="0"/>
          </a:p>
        </p:txBody>
      </p:sp>
      <p:sp>
        <p:nvSpPr>
          <p:cNvPr id="23" name="Text 20"/>
          <p:cNvSpPr/>
          <p:nvPr/>
        </p:nvSpPr>
        <p:spPr>
          <a:xfrm>
            <a:off x="4498246" y="2957513"/>
            <a:ext cx="1702389" cy="271463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Hébergement et exploitation</a:t>
            </a:r>
            <a:endParaRPr lang="en-US" sz="650" dirty="0"/>
          </a:p>
        </p:txBody>
      </p:sp>
      <p:sp>
        <p:nvSpPr>
          <p:cNvPr id="24" name="Shape 21"/>
          <p:cNvSpPr/>
          <p:nvPr/>
        </p:nvSpPr>
        <p:spPr>
          <a:xfrm>
            <a:off x="3476299" y="3228975"/>
            <a:ext cx="2724336" cy="392906"/>
          </a:xfrm>
          <a:prstGeom prst="rect">
            <a:avLst/>
          </a:prstGeom>
          <a:solidFill>
            <a:srgbClr val="1B4332">
              <a:alpha val="5000"/>
            </a:srgbClr>
          </a:solidFill>
          <a:ln/>
        </p:spPr>
      </p:sp>
      <p:sp>
        <p:nvSpPr>
          <p:cNvPr id="25" name="Text 22"/>
          <p:cNvSpPr/>
          <p:nvPr/>
        </p:nvSpPr>
        <p:spPr>
          <a:xfrm>
            <a:off x="3547737" y="3364706"/>
            <a:ext cx="280392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2D314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DTech</a:t>
            </a:r>
            <a:endParaRPr lang="en-US" sz="650" dirty="0"/>
          </a:p>
        </p:txBody>
      </p:sp>
      <p:sp>
        <p:nvSpPr>
          <p:cNvPr id="26" name="Text 23"/>
          <p:cNvSpPr/>
          <p:nvPr/>
        </p:nvSpPr>
        <p:spPr>
          <a:xfrm>
            <a:off x="4498246" y="3228975"/>
            <a:ext cx="1702389" cy="392906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Aménagement des bureaux et espaces</a:t>
            </a:r>
            <a:endParaRPr lang="en-US" sz="650" dirty="0"/>
          </a:p>
        </p:txBody>
      </p:sp>
      <p:sp>
        <p:nvSpPr>
          <p:cNvPr id="27" name="Shape 24"/>
          <p:cNvSpPr/>
          <p:nvPr/>
        </p:nvSpPr>
        <p:spPr>
          <a:xfrm>
            <a:off x="6486385" y="1357313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28" name="Text 25"/>
          <p:cNvSpPr/>
          <p:nvPr/>
        </p:nvSpPr>
        <p:spPr>
          <a:xfrm>
            <a:off x="6486385" y="1314450"/>
            <a:ext cx="2228962" cy="450056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Financement continental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Projet soutenu par un fonds d'investissement africain, garantissant l'indépendance des capitaux.</a:t>
            </a:r>
            <a:endParaRPr lang="en-US" sz="700" dirty="0"/>
          </a:p>
        </p:txBody>
      </p:sp>
      <p:sp>
        <p:nvSpPr>
          <p:cNvPr id="29" name="Shape 26"/>
          <p:cNvSpPr/>
          <p:nvPr/>
        </p:nvSpPr>
        <p:spPr>
          <a:xfrm>
            <a:off x="6486385" y="1935956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30" name="Text 27"/>
          <p:cNvSpPr/>
          <p:nvPr/>
        </p:nvSpPr>
        <p:spPr>
          <a:xfrm>
            <a:off x="6486385" y="1893094"/>
            <a:ext cx="2228962" cy="750094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Optimisation des coûts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Un datacenter standard coûte jusqu'à 30 M$. Le recours à l'expertise locale a permis de maîtriser l'investissement bien en-deçà des standards habituels.</a:t>
            </a:r>
            <a:endParaRPr lang="en-US" sz="700" dirty="0"/>
          </a:p>
        </p:txBody>
      </p:sp>
      <p:sp>
        <p:nvSpPr>
          <p:cNvPr id="31" name="Shape 28"/>
          <p:cNvSpPr/>
          <p:nvPr/>
        </p:nvSpPr>
        <p:spPr>
          <a:xfrm>
            <a:off x="6486385" y="2814638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32" name="Text 29"/>
          <p:cNvSpPr/>
          <p:nvPr/>
        </p:nvSpPr>
        <p:spPr>
          <a:xfrm>
            <a:off x="6486385" y="2771775"/>
            <a:ext cx="2228962" cy="450056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Délai record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8 mois de construction contre 18 à 24 mois pour un projet comparable à l'international.</a:t>
            </a:r>
            <a:endParaRPr lang="en-US" sz="700" dirty="0"/>
          </a:p>
        </p:txBody>
      </p:sp>
      <p:sp>
        <p:nvSpPr>
          <p:cNvPr id="33" name="Text 30"/>
          <p:cNvSpPr/>
          <p:nvPr/>
        </p:nvSpPr>
        <p:spPr>
          <a:xfrm>
            <a:off x="6486385" y="3350419"/>
            <a:ext cx="2228962" cy="282178"/>
          </a:xfrm>
          <a:prstGeom prst="rect">
            <a:avLst/>
          </a:prstGeom>
          <a:noFill/>
          <a:ln/>
        </p:spPr>
        <p:txBody>
          <a:bodyPr wrap="square" lIns="0" tIns="212598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ST Digital Côte d'Ivoire (2026)</a:t>
            </a:r>
            <a:endParaRPr lang="en-US" sz="5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047674" cy="51435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4" name="Text 1"/>
          <p:cNvSpPr/>
          <p:nvPr/>
        </p:nvSpPr>
        <p:spPr>
          <a:xfrm>
            <a:off x="357188" y="428625"/>
            <a:ext cx="2690487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D4A37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ÉCORESPONSABILITÉ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357188" y="1899735"/>
            <a:ext cx="2690487" cy="1474403"/>
          </a:xfrm>
          <a:prstGeom prst="rect">
            <a:avLst/>
          </a:prstGeom>
          <a:noFill/>
          <a:ln/>
        </p:spPr>
        <p:txBody>
          <a:bodyPr wrap="square" lIns="0" tIns="340233" rIns="255143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E8ECE1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Une infrastructure durable en parfaite adéquation avec son environnement.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476299" y="428625"/>
            <a:ext cx="5239048" cy="60721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Conception écoresponsable &amp; architecture durable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476299" y="1107281"/>
            <a:ext cx="5239048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2D3142">
                    <a:alpha val="80000"/>
                  </a:srgbClr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L'intégration de solutions écologiques et locales pour minimiser l'empreinte environnementale.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3476299" y="1496616"/>
            <a:ext cx="966192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2D3142">
                    <a:alpha val="60000"/>
                  </a:srgbClr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MATÉRIAUX LOCAUX</a:t>
            </a:r>
            <a:endParaRPr lang="en-US" sz="600" dirty="0"/>
          </a:p>
        </p:txBody>
      </p:sp>
      <p:sp>
        <p:nvSpPr>
          <p:cNvPr id="9" name="Text 6"/>
          <p:cNvSpPr/>
          <p:nvPr/>
        </p:nvSpPr>
        <p:spPr>
          <a:xfrm>
            <a:off x="3476299" y="1618059"/>
            <a:ext cx="2476649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800" dirty="0">
                <a:solidFill>
                  <a:srgbClr val="1B4332"/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Utilisation partielle de matériaux de construction provenant de la région, réduisant l'empreinte carbone liée au transport et à la logistique d'importation.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3476299" y="2423517"/>
            <a:ext cx="1550194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b="1" spc="1" kern="0" dirty="0">
                <a:solidFill>
                  <a:srgbClr val="2D3142">
                    <a:alpha val="60000"/>
                  </a:srgbClr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MAÎTRISE D'ŒUVRE SPÉCIALISÉE</a:t>
            </a:r>
            <a:endParaRPr lang="en-US" sz="600" dirty="0"/>
          </a:p>
        </p:txBody>
      </p:sp>
      <p:sp>
        <p:nvSpPr>
          <p:cNvPr id="11" name="Text 8"/>
          <p:cNvSpPr/>
          <p:nvPr/>
        </p:nvSpPr>
        <p:spPr>
          <a:xfrm>
            <a:off x="3476299" y="2544961"/>
            <a:ext cx="2476649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800" dirty="0">
                <a:solidFill>
                  <a:srgbClr val="1B4332"/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Conception confiée au cabinet CaDT et au Groupe AED, ce dernier étant reconnu pour son expertise pointue en architecture écoresponsable.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6238698" y="1469827"/>
            <a:ext cx="247664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4332"/>
                </a:solidFill>
                <a:latin typeface="Playfair Display Bold" pitchFamily="34" charset="0"/>
                <a:ea typeface="Playfair Display Bold" pitchFamily="34" charset="-122"/>
                <a:cs typeface="Playfair Display Bold" pitchFamily="34" charset="-120"/>
              </a:rPr>
              <a:t>Enjeux environnementaux clés :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6238698" y="1791295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4" name="Text 11"/>
          <p:cNvSpPr/>
          <p:nvPr/>
        </p:nvSpPr>
        <p:spPr>
          <a:xfrm>
            <a:off x="6238698" y="1748433"/>
            <a:ext cx="2476649" cy="450056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Efficacité énergétique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Adaptation aux contraintes climatiques tropicales de la Côte d'Ivoire pour optimiser le refroidissement.</a:t>
            </a:r>
            <a:endParaRPr lang="en-US" sz="700" dirty="0"/>
          </a:p>
        </p:txBody>
      </p:sp>
      <p:sp>
        <p:nvSpPr>
          <p:cNvPr id="15" name="Shape 12"/>
          <p:cNvSpPr/>
          <p:nvPr/>
        </p:nvSpPr>
        <p:spPr>
          <a:xfrm>
            <a:off x="6238698" y="2355652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6" name="Text 13"/>
          <p:cNvSpPr/>
          <p:nvPr/>
        </p:nvSpPr>
        <p:spPr>
          <a:xfrm>
            <a:off x="6238698" y="2312789"/>
            <a:ext cx="2476649" cy="450056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Intégration paysagère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Bâtiment conçu pour s'intégrer harmonieusement dans l'écosystème technologique du VITIB.</a:t>
            </a:r>
            <a:endParaRPr lang="en-US" sz="700" dirty="0"/>
          </a:p>
        </p:txBody>
      </p:sp>
      <p:sp>
        <p:nvSpPr>
          <p:cNvPr id="17" name="Shape 14"/>
          <p:cNvSpPr/>
          <p:nvPr/>
        </p:nvSpPr>
        <p:spPr>
          <a:xfrm>
            <a:off x="6238698" y="2920008"/>
            <a:ext cx="57150" cy="57150"/>
          </a:xfrm>
          <a:prstGeom prst="rect">
            <a:avLst/>
          </a:prstGeom>
          <a:solidFill>
            <a:srgbClr val="D4A373"/>
          </a:solidFill>
          <a:ln/>
        </p:spPr>
      </p:sp>
      <p:sp>
        <p:nvSpPr>
          <p:cNvPr id="18" name="Text 15"/>
          <p:cNvSpPr/>
          <p:nvPr/>
        </p:nvSpPr>
        <p:spPr>
          <a:xfrm>
            <a:off x="6238698" y="2877145"/>
            <a:ext cx="2476649" cy="450056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700" b="1" dirty="0">
                <a:solidFill>
                  <a:srgbClr val="1B4332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Économie circulaire :</a:t>
            </a:r>
            <a:r>
              <a:rPr lang="en-US" sz="750" dirty="0">
                <a:solidFill>
                  <a:srgbClr val="2D3142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Valorisation des ressources et compétences régionales tout au long du chantier.</a:t>
            </a:r>
            <a:endParaRPr lang="en-US" sz="700" dirty="0"/>
          </a:p>
        </p:txBody>
      </p:sp>
      <p:sp>
        <p:nvSpPr>
          <p:cNvPr id="19" name="Text 16"/>
          <p:cNvSpPr/>
          <p:nvPr/>
        </p:nvSpPr>
        <p:spPr>
          <a:xfrm>
            <a:off x="6238698" y="3441502"/>
            <a:ext cx="2476649" cy="282178"/>
          </a:xfrm>
          <a:prstGeom prst="rect">
            <a:avLst/>
          </a:prstGeom>
          <a:noFill/>
          <a:ln/>
        </p:spPr>
        <p:txBody>
          <a:bodyPr wrap="square" lIns="0" tIns="212598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i="1" dirty="0">
                <a:solidFill>
                  <a:srgbClr val="2D3142">
                    <a:alpha val="50000"/>
                  </a:srgbClr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Source : ST Digital Côte d'Ivoire (2026)</a:t>
            </a:r>
            <a:endParaRPr lang="en-US" sz="5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2026-06-01T22:33:02Z</dcterms:created>
  <dcterms:modified xsi:type="dcterms:W3CDTF">2026-06-01T22:33:02Z</dcterms:modified>
</cp:coreProperties>
</file>