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jpe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435769"/>
            <a:ext cx="7986713" cy="126802"/>
          </a:xfrm>
          <a:prstGeom prst="rect">
            <a:avLst/>
          </a:prstGeom>
          <a:noFill/>
          <a:ln/>
        </p:spPr>
        <p:txBody>
          <a:bodyPr wrap="square" lIns="0" tIns="0" rIns="0" bIns="0" rtlCol="0" anchor="t">
            <a:spAutoFit/>
          </a:bodyPr>
          <a:lstStyle/>
          <a:p>
            <a:pPr algn="l" indent="0" marL="0">
              <a:buNone/>
            </a:pPr>
            <a:r>
              <a:rPr lang="en-US" sz="750" spc="2" kern="0" dirty="0">
                <a:solidFill>
                  <a:srgbClr val="D4AF37"/>
                </a:solidFill>
                <a:latin typeface="Space Grotesk Medium" pitchFamily="34" charset="0"/>
                <a:ea typeface="Space Grotesk Medium" pitchFamily="34" charset="-122"/>
                <a:cs typeface="Space Grotesk Medium" pitchFamily="34" charset="-120"/>
              </a:rPr>
              <a:t>RÉPUBLIQUE DE CÔTE D'IVOIRE</a:t>
            </a:r>
            <a:endParaRPr lang="en-US" sz="750" dirty="0"/>
          </a:p>
        </p:txBody>
      </p:sp>
      <p:sp>
        <p:nvSpPr>
          <p:cNvPr id="4" name="Text 1"/>
          <p:cNvSpPr/>
          <p:nvPr/>
        </p:nvSpPr>
        <p:spPr>
          <a:xfrm>
            <a:off x="578644" y="1732945"/>
            <a:ext cx="6000750" cy="887220"/>
          </a:xfrm>
          <a:prstGeom prst="rect">
            <a:avLst/>
          </a:prstGeom>
          <a:noFill/>
          <a:ln/>
        </p:spPr>
        <p:txBody>
          <a:bodyPr wrap="square" lIns="0" tIns="0" rIns="0" bIns="0" rtlCol="0" anchor="t">
            <a:spAutoFit/>
          </a:bodyPr>
          <a:lstStyle/>
          <a:p>
            <a:pPr algn="l" indent="0" marL="0">
              <a:lnSpc>
                <a:spcPct val="92000"/>
              </a:lnSpc>
              <a:buNone/>
            </a:pPr>
            <a:r>
              <a:rPr lang="en-US" sz="2750" b="1" dirty="0">
                <a:solidFill>
                  <a:srgbClr val="2C3E50"/>
                </a:solidFill>
                <a:latin typeface="Playfair Display Bold" pitchFamily="34" charset="0"/>
                <a:ea typeface="Playfair Display Bold" pitchFamily="34" charset="-122"/>
                <a:cs typeface="Playfair Display Bold" pitchFamily="34" charset="-120"/>
              </a:rPr>
              <a:t>La Révolution de l'Enseignement Supérieur</a:t>
            </a:r>
            <a:endParaRPr lang="en-US" sz="2750" dirty="0"/>
          </a:p>
        </p:txBody>
      </p:sp>
      <p:sp>
        <p:nvSpPr>
          <p:cNvPr id="5" name="Text 2"/>
          <p:cNvSpPr/>
          <p:nvPr/>
        </p:nvSpPr>
        <p:spPr>
          <a:xfrm>
            <a:off x="578644" y="2798759"/>
            <a:ext cx="6000750" cy="480027"/>
          </a:xfrm>
          <a:prstGeom prst="rect">
            <a:avLst/>
          </a:prstGeom>
          <a:noFill/>
          <a:ln/>
        </p:spPr>
        <p:txBody>
          <a:bodyPr wrap="square" lIns="170053" tIns="0" rIns="0" bIns="0" rtlCol="0" anchor="t">
            <a:spAutoFit/>
          </a:bodyPr>
          <a:lstStyle/>
          <a:p>
            <a:pPr algn="l" indent="0" marL="0">
              <a:lnSpc>
                <a:spcPct val="112000"/>
              </a:lnSpc>
              <a:buNone/>
            </a:pPr>
            <a:r>
              <a:rPr lang="en-US" sz="1250" dirty="0">
                <a:solidFill>
                  <a:srgbClr val="4A4A4A"/>
                </a:solidFill>
                <a:latin typeface="Space Grotesk Light" pitchFamily="34" charset="0"/>
                <a:ea typeface="Space Grotesk Light" pitchFamily="34" charset="-122"/>
                <a:cs typeface="Space Grotesk Light" pitchFamily="34" charset="-120"/>
              </a:rPr>
              <a:t>2011–2026 : Bilan des réformes et des efforts colossaux sous la Présidence d'Alassane Ouattara</a:t>
            </a:r>
            <a:endParaRPr lang="en-US" sz="1250" dirty="0"/>
          </a:p>
        </p:txBody>
      </p:sp>
      <p:sp>
        <p:nvSpPr>
          <p:cNvPr id="6" name="Text 3"/>
          <p:cNvSpPr/>
          <p:nvPr/>
        </p:nvSpPr>
        <p:spPr>
          <a:xfrm>
            <a:off x="578644" y="4387714"/>
            <a:ext cx="2075259" cy="320018"/>
          </a:xfrm>
          <a:prstGeom prst="rect">
            <a:avLst/>
          </a:prstGeom>
          <a:noFill/>
          <a:ln/>
        </p:spPr>
        <p:txBody>
          <a:bodyPr wrap="square" lIns="0" tIns="0" rIns="0" bIns="0" rtlCol="0" anchor="t">
            <a:spAutoFit/>
          </a:bodyPr>
          <a:lstStyle/>
          <a:p>
            <a:pPr algn="l" indent="0" marL="0">
              <a:lnSpc>
                <a:spcPct val="128000"/>
              </a:lnSpc>
              <a:buNone/>
            </a:pPr>
            <a:r>
              <a:rPr lang="en-US" sz="750" dirty="0">
                <a:solidFill>
                  <a:srgbClr val="888888"/>
                </a:solidFill>
                <a:latin typeface="Inter" pitchFamily="34" charset="0"/>
                <a:ea typeface="Inter" pitchFamily="34" charset="-122"/>
                <a:cs typeface="Inter" pitchFamily="34" charset="-120"/>
              </a:rPr>
              <a:t>Présenté par : </a:t>
            </a:r>
            <a:r>
              <a:rPr lang="en-US" sz="700" dirty="0">
                <a:solidFill>
                  <a:srgbClr val="2C3E50"/>
                </a:solidFill>
                <a:latin typeface="Inter SemiBold" pitchFamily="34" charset="0"/>
                <a:ea typeface="Inter SemiBold" pitchFamily="34" charset="-122"/>
                <a:cs typeface="Inter SemiBold" pitchFamily="34" charset="-120"/>
              </a:rPr>
              <a:t>Rapport de Synthèse Officiel</a:t>
            </a:r>
            <a:r>
              <a:rPr lang="en-US" sz="750" dirty="0">
                <a:solidFill>
                  <a:srgbClr val="888888"/>
                </a:solidFill>
                <a:latin typeface="Inter" pitchFamily="34" charset="0"/>
                <a:ea typeface="Inter" pitchFamily="34" charset="-122"/>
                <a:cs typeface="Inter" pitchFamily="34" charset="-120"/>
              </a:rPr>
              <a:t>
</a:t>
            </a:r>
            <a:r>
              <a:rPr lang="en-US" sz="750" dirty="0">
                <a:solidFill>
                  <a:srgbClr val="888888"/>
                </a:solidFill>
                <a:latin typeface="Inter" pitchFamily="34" charset="0"/>
                <a:ea typeface="Inter" pitchFamily="34" charset="-122"/>
                <a:cs typeface="Inter" pitchFamily="34" charset="-120"/>
              </a:rPr>
              <a:t>Date de mise à jour : </a:t>
            </a:r>
            <a:r>
              <a:rPr lang="en-US" sz="700" dirty="0">
                <a:solidFill>
                  <a:srgbClr val="2C3E50"/>
                </a:solidFill>
                <a:latin typeface="Inter SemiBold" pitchFamily="34" charset="0"/>
                <a:ea typeface="Inter SemiBold" pitchFamily="34" charset="-122"/>
                <a:cs typeface="Inter SemiBold" pitchFamily="34" charset="-120"/>
              </a:rPr>
              <a:t>Mai 2026</a:t>
            </a:r>
            <a:endParaRPr lang="en-US" sz="750" dirty="0"/>
          </a:p>
        </p:txBody>
      </p:sp>
      <p:sp>
        <p:nvSpPr>
          <p:cNvPr id="7" name="Text 4"/>
          <p:cNvSpPr/>
          <p:nvPr/>
        </p:nvSpPr>
        <p:spPr>
          <a:xfrm>
            <a:off x="4993481" y="4377723"/>
            <a:ext cx="3571875" cy="330008"/>
          </a:xfrm>
          <a:prstGeom prst="rect">
            <a:avLst/>
          </a:prstGeom>
          <a:noFill/>
          <a:ln/>
        </p:spPr>
        <p:txBody>
          <a:bodyPr wrap="square" lIns="0" tIns="0" rIns="0" bIns="0" rtlCol="0" anchor="t">
            <a:spAutoFit/>
          </a:bodyPr>
          <a:lstStyle/>
          <a:p>
            <a:pPr algn="r" indent="0" marL="0">
              <a:lnSpc>
                <a:spcPct val="112000"/>
              </a:lnSpc>
              <a:buNone/>
            </a:pPr>
            <a:r>
              <a:rPr lang="en-US" sz="550" dirty="0">
                <a:solidFill>
                  <a:srgbClr val="A0A0A0"/>
                </a:solidFill>
                <a:latin typeface="Inter" pitchFamily="34" charset="0"/>
                <a:ea typeface="Inter" pitchFamily="34" charset="-122"/>
                <a:cs typeface="Inter" pitchFamily="34" charset="-120"/>
              </a:rPr>
              <a:t>Sources : Ministère de l'Enseignement Supérieur et de la Recherche Scientifique (MESRS) • Centre d'Information et de Communication Gouvernementale (CICG) • Banque Mondiale • Revue Française d'Économie</a:t>
            </a:r>
            <a:endParaRPr lang="en-US" sz="5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ANALYSE FACTUELLE &amp; LUCIDITÉ</a:t>
            </a:r>
            <a:endParaRPr lang="en-US" sz="600" dirty="0"/>
          </a:p>
        </p:txBody>
      </p:sp>
      <p:sp>
        <p:nvSpPr>
          <p:cNvPr id="4" name="Text 1"/>
          <p:cNvSpPr/>
          <p:nvPr/>
        </p:nvSpPr>
        <p:spPr>
          <a:xfrm>
            <a:off x="578644" y="508992"/>
            <a:ext cx="7986713" cy="274309"/>
          </a:xfrm>
          <a:prstGeom prst="rect">
            <a:avLst/>
          </a:prstGeom>
          <a:noFill/>
          <a:ln/>
        </p:spPr>
        <p:txBody>
          <a:bodyPr wrap="non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Des défis persistants à relever : le chantier reste ouvert</a:t>
            </a:r>
            <a:endParaRPr lang="en-US" sz="1600" dirty="0"/>
          </a:p>
        </p:txBody>
      </p:sp>
      <p:sp>
        <p:nvSpPr>
          <p:cNvPr id="5" name="Text 2"/>
          <p:cNvSpPr/>
          <p:nvPr/>
        </p:nvSpPr>
        <p:spPr>
          <a:xfrm>
            <a:off x="578644" y="997614"/>
            <a:ext cx="4156937" cy="548590"/>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Malgré les investissements colossaux dans les infrastructures et le corps enseignant, l'adéquation entre la formation universitaire et les besoins réels du marché du travail demeure un défi structurel majeur pour la Côte d'Ivoire.</a:t>
            </a:r>
            <a:endParaRPr lang="en-US" sz="850" dirty="0"/>
          </a:p>
        </p:txBody>
      </p:sp>
      <p:sp>
        <p:nvSpPr>
          <p:cNvPr id="6" name="Text 3"/>
          <p:cNvSpPr/>
          <p:nvPr/>
        </p:nvSpPr>
        <p:spPr>
          <a:xfrm>
            <a:off x="578644" y="1760516"/>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Saturation du marché formel :</a:t>
            </a:r>
            <a:r>
              <a:rPr lang="en-US" sz="800" dirty="0">
                <a:solidFill>
                  <a:srgbClr val="4A4A4A"/>
                </a:solidFill>
                <a:latin typeface="Inter" pitchFamily="34" charset="0"/>
                <a:ea typeface="Inter" pitchFamily="34" charset="-122"/>
                <a:cs typeface="Inter" pitchFamily="34" charset="-120"/>
              </a:rPr>
              <a:t> Le marché du travail ivoirien ne génère qu'environ 8 000 postes de cadres par an, alors que plus de 40 000 diplômés sortent chaque année des établissements d'enseignement supérieur.</a:t>
            </a:r>
            <a:endParaRPr lang="en-US" sz="800" dirty="0"/>
          </a:p>
        </p:txBody>
      </p:sp>
      <p:sp>
        <p:nvSpPr>
          <p:cNvPr id="7" name="Text 4"/>
          <p:cNvSpPr/>
          <p:nvPr/>
        </p:nvSpPr>
        <p:spPr>
          <a:xfrm>
            <a:off x="578644" y="2349875"/>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Sous-emploi et déclassement :</a:t>
            </a:r>
            <a:r>
              <a:rPr lang="en-US" sz="800" dirty="0">
                <a:solidFill>
                  <a:srgbClr val="4A4A4A"/>
                </a:solidFill>
                <a:latin typeface="Inter" pitchFamily="34" charset="0"/>
                <a:ea typeface="Inter" pitchFamily="34" charset="-122"/>
                <a:cs typeface="Inter" pitchFamily="34" charset="-120"/>
              </a:rPr>
              <a:t> Plus de la moitié des diplômés insérés travaillent dans des postes inférieurs à leur niveau de qualification, faute d'opportunités adaptées.</a:t>
            </a:r>
            <a:endParaRPr lang="en-US" sz="800" dirty="0"/>
          </a:p>
        </p:txBody>
      </p:sp>
      <p:sp>
        <p:nvSpPr>
          <p:cNvPr id="8" name="Text 5"/>
          <p:cNvSpPr/>
          <p:nvPr/>
        </p:nvSpPr>
        <p:spPr>
          <a:xfrm>
            <a:off x="578644" y="2939235"/>
            <a:ext cx="4156937" cy="642938"/>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La réforme "Plus de pratique" :</a:t>
            </a:r>
            <a:r>
              <a:rPr lang="en-US" sz="800" dirty="0">
                <a:solidFill>
                  <a:srgbClr val="4A4A4A"/>
                </a:solidFill>
                <a:latin typeface="Inter" pitchFamily="34" charset="0"/>
                <a:ea typeface="Inter" pitchFamily="34" charset="-122"/>
                <a:cs typeface="Inter" pitchFamily="34" charset="-120"/>
              </a:rPr>
              <a:t> Initiée en 2023 par le ministre Adama Diawara, elle vise à réorienter les cursus vers des disciplines professionnalisantes et à gérer les universités publiques "comme des entreprises".</a:t>
            </a:r>
            <a:endParaRPr lang="en-US" sz="800" dirty="0"/>
          </a:p>
        </p:txBody>
      </p:sp>
      <p:sp>
        <p:nvSpPr>
          <p:cNvPr id="9" name="Text 6"/>
          <p:cNvSpPr/>
          <p:nvPr/>
        </p:nvSpPr>
        <p:spPr>
          <a:xfrm>
            <a:off x="578644" y="1760516"/>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349875"/>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2939235"/>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457099" y="1069051"/>
            <a:ext cx="1446972"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D4AF37"/>
                </a:solidFill>
                <a:latin typeface="Space Grotesk Medium" pitchFamily="34" charset="0"/>
                <a:ea typeface="Space Grotesk Medium" pitchFamily="34" charset="-122"/>
                <a:cs typeface="Space Grotesk Medium" pitchFamily="34" charset="-120"/>
              </a:rPr>
              <a:t>31,7</a:t>
            </a:r>
            <a:r>
              <a:rPr lang="en-US" sz="2600" dirty="0">
                <a:solidFill>
                  <a:srgbClr val="D4AF37"/>
                </a:solidFill>
                <a:latin typeface="Space Grotesk Medium" pitchFamily="34" charset="0"/>
                <a:ea typeface="Space Grotesk Medium" pitchFamily="34" charset="-122"/>
                <a:cs typeface="Space Grotesk Medium" pitchFamily="34" charset="-120"/>
              </a:rPr>
              <a:t>%</a:t>
            </a:r>
            <a:endParaRPr lang="en-US" sz="2600" dirty="0"/>
          </a:p>
        </p:txBody>
      </p:sp>
      <p:sp>
        <p:nvSpPr>
          <p:cNvPr id="13" name="Text 10"/>
          <p:cNvSpPr/>
          <p:nvPr/>
        </p:nvSpPr>
        <p:spPr>
          <a:xfrm>
            <a:off x="5457099" y="1447670"/>
            <a:ext cx="1446972"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TAUX D'INSERTION</a:t>
            </a:r>
            <a:endParaRPr lang="en-US" sz="650" dirty="0"/>
          </a:p>
        </p:txBody>
      </p:sp>
      <p:sp>
        <p:nvSpPr>
          <p:cNvPr id="14" name="Text 11"/>
          <p:cNvSpPr/>
          <p:nvPr/>
        </p:nvSpPr>
        <p:spPr>
          <a:xfrm>
            <a:off x="5457099" y="1589819"/>
            <a:ext cx="1446972"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Proportion de diplômés trouvant un emploi formel après leurs études.</a:t>
            </a:r>
            <a:endParaRPr lang="en-US" sz="600" dirty="0"/>
          </a:p>
        </p:txBody>
      </p:sp>
      <p:sp>
        <p:nvSpPr>
          <p:cNvPr id="15" name="Text 12"/>
          <p:cNvSpPr/>
          <p:nvPr/>
        </p:nvSpPr>
        <p:spPr>
          <a:xfrm>
            <a:off x="7118384" y="1069051"/>
            <a:ext cx="1446972"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D4AF37"/>
                </a:solidFill>
                <a:latin typeface="Space Grotesk Medium" pitchFamily="34" charset="0"/>
                <a:ea typeface="Space Grotesk Medium" pitchFamily="34" charset="-122"/>
                <a:cs typeface="Space Grotesk Medium" pitchFamily="34" charset="-120"/>
              </a:rPr>
              <a:t>89,1</a:t>
            </a:r>
            <a:r>
              <a:rPr lang="en-US" sz="2600" dirty="0">
                <a:solidFill>
                  <a:srgbClr val="D4AF37"/>
                </a:solidFill>
                <a:latin typeface="Space Grotesk Medium" pitchFamily="34" charset="0"/>
                <a:ea typeface="Space Grotesk Medium" pitchFamily="34" charset="-122"/>
                <a:cs typeface="Space Grotesk Medium" pitchFamily="34" charset="-120"/>
              </a:rPr>
              <a:t>%</a:t>
            </a:r>
            <a:endParaRPr lang="en-US" sz="2600" dirty="0"/>
          </a:p>
        </p:txBody>
      </p:sp>
      <p:sp>
        <p:nvSpPr>
          <p:cNvPr id="16" name="Text 13"/>
          <p:cNvSpPr/>
          <p:nvPr/>
        </p:nvSpPr>
        <p:spPr>
          <a:xfrm>
            <a:off x="7118384" y="1447670"/>
            <a:ext cx="1446972"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SECTEUR INFORMEL</a:t>
            </a:r>
            <a:endParaRPr lang="en-US" sz="650" dirty="0"/>
          </a:p>
        </p:txBody>
      </p:sp>
      <p:sp>
        <p:nvSpPr>
          <p:cNvPr id="17" name="Text 14"/>
          <p:cNvSpPr/>
          <p:nvPr/>
        </p:nvSpPr>
        <p:spPr>
          <a:xfrm>
            <a:off x="7118384" y="1589819"/>
            <a:ext cx="1446972"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Part de l'emploi informel dans l'économie totale du pays.</a:t>
            </a:r>
            <a:endParaRPr lang="en-US" sz="600" dirty="0"/>
          </a:p>
        </p:txBody>
      </p:sp>
      <p:sp>
        <p:nvSpPr>
          <p:cNvPr id="18" name="Text 15"/>
          <p:cNvSpPr/>
          <p:nvPr/>
        </p:nvSpPr>
        <p:spPr>
          <a:xfrm>
            <a:off x="5457099" y="2337011"/>
            <a:ext cx="1446972"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2C3E50"/>
                </a:solidFill>
                <a:latin typeface="Space Grotesk Light" pitchFamily="34" charset="0"/>
                <a:ea typeface="Space Grotesk Light" pitchFamily="34" charset="-122"/>
                <a:cs typeface="Space Grotesk Light" pitchFamily="34" charset="-120"/>
              </a:rPr>
              <a:t>8k</a:t>
            </a:r>
            <a:endParaRPr lang="en-US" sz="2600" dirty="0"/>
          </a:p>
        </p:txBody>
      </p:sp>
      <p:sp>
        <p:nvSpPr>
          <p:cNvPr id="19" name="Text 16"/>
          <p:cNvSpPr/>
          <p:nvPr/>
        </p:nvSpPr>
        <p:spPr>
          <a:xfrm>
            <a:off x="5457099" y="2715630"/>
            <a:ext cx="1446972"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POSTES DE CADRES</a:t>
            </a:r>
            <a:endParaRPr lang="en-US" sz="650" dirty="0"/>
          </a:p>
        </p:txBody>
      </p:sp>
      <p:sp>
        <p:nvSpPr>
          <p:cNvPr id="20" name="Text 17"/>
          <p:cNvSpPr/>
          <p:nvPr/>
        </p:nvSpPr>
        <p:spPr>
          <a:xfrm>
            <a:off x="5457099" y="2857779"/>
            <a:ext cx="1446972"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Créés annuellement pour absorber les nouveaux diplômés.</a:t>
            </a:r>
            <a:endParaRPr lang="en-US" sz="600" dirty="0"/>
          </a:p>
        </p:txBody>
      </p:sp>
      <p:sp>
        <p:nvSpPr>
          <p:cNvPr id="21" name="Text 18"/>
          <p:cNvSpPr/>
          <p:nvPr/>
        </p:nvSpPr>
        <p:spPr>
          <a:xfrm>
            <a:off x="7118384" y="2337011"/>
            <a:ext cx="1446972"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2C3E50"/>
                </a:solidFill>
                <a:latin typeface="Space Grotesk Light" pitchFamily="34" charset="0"/>
                <a:ea typeface="Space Grotesk Light" pitchFamily="34" charset="-122"/>
                <a:cs typeface="Space Grotesk Light" pitchFamily="34" charset="-120"/>
              </a:rPr>
              <a:t>40k</a:t>
            </a:r>
            <a:endParaRPr lang="en-US" sz="2600" dirty="0"/>
          </a:p>
        </p:txBody>
      </p:sp>
      <p:sp>
        <p:nvSpPr>
          <p:cNvPr id="22" name="Text 19"/>
          <p:cNvSpPr/>
          <p:nvPr/>
        </p:nvSpPr>
        <p:spPr>
          <a:xfrm>
            <a:off x="7118384" y="2715630"/>
            <a:ext cx="1446972"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DIPLÔMÉS PAR AN</a:t>
            </a:r>
            <a:endParaRPr lang="en-US" sz="650" dirty="0"/>
          </a:p>
        </p:txBody>
      </p:sp>
      <p:sp>
        <p:nvSpPr>
          <p:cNvPr id="23" name="Text 20"/>
          <p:cNvSpPr/>
          <p:nvPr/>
        </p:nvSpPr>
        <p:spPr>
          <a:xfrm>
            <a:off x="7118384" y="2857779"/>
            <a:ext cx="1446972" cy="359978"/>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Nombre de nouveaux diplômés arrivant sur le marché chaque année.</a:t>
            </a:r>
            <a:endParaRPr lang="en-US" sz="600" dirty="0"/>
          </a:p>
        </p:txBody>
      </p:sp>
      <p:sp>
        <p:nvSpPr>
          <p:cNvPr id="24" name="Shape 21"/>
          <p:cNvSpPr/>
          <p:nvPr/>
        </p:nvSpPr>
        <p:spPr>
          <a:xfrm>
            <a:off x="7144" y="4591645"/>
            <a:ext cx="9129713" cy="544711"/>
          </a:xfrm>
          <a:prstGeom prst="rect">
            <a:avLst/>
          </a:prstGeom>
          <a:solidFill>
            <a:srgbClr val="000000">
              <a:alpha val="0"/>
            </a:srgbClr>
          </a:solidFill>
          <a:ln/>
        </p:spPr>
      </p:sp>
      <p:sp>
        <p:nvSpPr>
          <p:cNvPr id="25" name="Shape 22"/>
          <p:cNvSpPr/>
          <p:nvPr/>
        </p:nvSpPr>
        <p:spPr>
          <a:xfrm>
            <a:off x="7144" y="4591645"/>
            <a:ext cx="9129713" cy="7144"/>
          </a:xfrm>
          <a:prstGeom prst="rect">
            <a:avLst/>
          </a:prstGeom>
          <a:solidFill>
            <a:srgbClr val="F0F0F0"/>
          </a:solidFill>
          <a:ln/>
        </p:spPr>
      </p:sp>
      <p:sp>
        <p:nvSpPr>
          <p:cNvPr id="26" name="Text 23"/>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7" name="Text 24"/>
          <p:cNvSpPr/>
          <p:nvPr/>
        </p:nvSpPr>
        <p:spPr>
          <a:xfrm>
            <a:off x="8322469" y="4741664"/>
            <a:ext cx="242888"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10 / 11</a:t>
            </a:r>
            <a:endParaRPr lang="en-US" sz="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SYNTHÈSE GÉNÉRALE</a:t>
            </a:r>
            <a:endParaRPr lang="en-US" sz="600" dirty="0"/>
          </a:p>
        </p:txBody>
      </p:sp>
      <p:sp>
        <p:nvSpPr>
          <p:cNvPr id="4" name="Text 1"/>
          <p:cNvSpPr/>
          <p:nvPr/>
        </p:nvSpPr>
        <p:spPr>
          <a:xfrm>
            <a:off x="578644" y="508992"/>
            <a:ext cx="7986713" cy="548618"/>
          </a:xfrm>
          <a:prstGeom prst="rect">
            <a:avLst/>
          </a:prstGeom>
          <a:noFill/>
          <a:ln/>
        </p:spPr>
        <p:txBody>
          <a:bodyPr wrap="squar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2011–2026 : Un bilan historique, une vision d'avenir résolument tournée vers la jeunesse</a:t>
            </a:r>
            <a:endParaRPr lang="en-US" sz="1600" dirty="0"/>
          </a:p>
        </p:txBody>
      </p:sp>
      <p:sp>
        <p:nvSpPr>
          <p:cNvPr id="5" name="Shape 2"/>
          <p:cNvSpPr/>
          <p:nvPr/>
        </p:nvSpPr>
        <p:spPr>
          <a:xfrm>
            <a:off x="578644" y="1200485"/>
            <a:ext cx="1898786" cy="239316"/>
          </a:xfrm>
          <a:prstGeom prst="rect">
            <a:avLst/>
          </a:prstGeom>
          <a:solidFill>
            <a:srgbClr val="2C3E50">
              <a:alpha val="2000"/>
            </a:srgbClr>
          </a:solidFill>
          <a:ln/>
        </p:spPr>
      </p:sp>
      <p:sp>
        <p:nvSpPr>
          <p:cNvPr id="6" name="Shape 3"/>
          <p:cNvSpPr/>
          <p:nvPr/>
        </p:nvSpPr>
        <p:spPr>
          <a:xfrm>
            <a:off x="578644" y="1425513"/>
            <a:ext cx="1898786" cy="14288"/>
          </a:xfrm>
          <a:prstGeom prst="rect">
            <a:avLst/>
          </a:prstGeom>
          <a:solidFill>
            <a:srgbClr val="D4AF37"/>
          </a:solidFill>
          <a:ln/>
        </p:spPr>
      </p:sp>
      <p:sp>
        <p:nvSpPr>
          <p:cNvPr id="7" name="Text 4"/>
          <p:cNvSpPr/>
          <p:nvPr/>
        </p:nvSpPr>
        <p:spPr>
          <a:xfrm>
            <a:off x="578644" y="1200485"/>
            <a:ext cx="1898786" cy="239316"/>
          </a:xfrm>
          <a:prstGeom prst="rect">
            <a:avLst/>
          </a:prstGeom>
          <a:noFill/>
          <a:ln/>
        </p:spPr>
        <p:txBody>
          <a:bodyPr wrap="square" lIns="102108" tIns="68072" rIns="102108" bIns="68072" rtlCol="0" anchor="ctr">
            <a:spAutoFit/>
          </a:bodyPr>
          <a:lstStyle/>
          <a:p>
            <a:pPr algn="l" indent="0" marL="0">
              <a:buNone/>
            </a:pPr>
            <a:r>
              <a:rPr lang="en-US" sz="650" spc="1" kern="0" dirty="0">
                <a:solidFill>
                  <a:srgbClr val="2C3E50"/>
                </a:solidFill>
                <a:latin typeface="Space Grotesk SemiBold" pitchFamily="34" charset="0"/>
                <a:ea typeface="Space Grotesk SemiBold" pitchFamily="34" charset="-122"/>
                <a:cs typeface="Space Grotesk SemiBold" pitchFamily="34" charset="-120"/>
              </a:rPr>
              <a:t>INDICATEUR CLÉ</a:t>
            </a:r>
            <a:endParaRPr lang="en-US" sz="650" dirty="0"/>
          </a:p>
        </p:txBody>
      </p:sp>
      <p:sp>
        <p:nvSpPr>
          <p:cNvPr id="8" name="Shape 5"/>
          <p:cNvSpPr/>
          <p:nvPr/>
        </p:nvSpPr>
        <p:spPr>
          <a:xfrm>
            <a:off x="2477430" y="1200485"/>
            <a:ext cx="1557561" cy="239316"/>
          </a:xfrm>
          <a:prstGeom prst="rect">
            <a:avLst/>
          </a:prstGeom>
          <a:solidFill>
            <a:srgbClr val="2C3E50">
              <a:alpha val="2000"/>
            </a:srgbClr>
          </a:solidFill>
          <a:ln/>
        </p:spPr>
      </p:sp>
      <p:sp>
        <p:nvSpPr>
          <p:cNvPr id="9" name="Shape 6"/>
          <p:cNvSpPr/>
          <p:nvPr/>
        </p:nvSpPr>
        <p:spPr>
          <a:xfrm>
            <a:off x="2477430" y="1425513"/>
            <a:ext cx="1557561" cy="14288"/>
          </a:xfrm>
          <a:prstGeom prst="rect">
            <a:avLst/>
          </a:prstGeom>
          <a:solidFill>
            <a:srgbClr val="D4AF37"/>
          </a:solidFill>
          <a:ln/>
        </p:spPr>
      </p:sp>
      <p:sp>
        <p:nvSpPr>
          <p:cNvPr id="10" name="Text 7"/>
          <p:cNvSpPr/>
          <p:nvPr/>
        </p:nvSpPr>
        <p:spPr>
          <a:xfrm>
            <a:off x="2477430" y="1200485"/>
            <a:ext cx="1557561" cy="239316"/>
          </a:xfrm>
          <a:prstGeom prst="rect">
            <a:avLst/>
          </a:prstGeom>
          <a:noFill/>
          <a:ln/>
        </p:spPr>
        <p:txBody>
          <a:bodyPr wrap="square" lIns="102108" tIns="68072" rIns="102108" bIns="68072" rtlCol="0" anchor="ctr">
            <a:spAutoFit/>
          </a:bodyPr>
          <a:lstStyle/>
          <a:p>
            <a:pPr algn="l" indent="0" marL="0">
              <a:buNone/>
            </a:pPr>
            <a:r>
              <a:rPr lang="en-US" sz="650" spc="1" kern="0" dirty="0">
                <a:solidFill>
                  <a:srgbClr val="2C3E50"/>
                </a:solidFill>
                <a:latin typeface="Space Grotesk SemiBold" pitchFamily="34" charset="0"/>
                <a:ea typeface="Space Grotesk SemiBold" pitchFamily="34" charset="-122"/>
                <a:cs typeface="Space Grotesk SemiBold" pitchFamily="34" charset="-120"/>
              </a:rPr>
              <a:t>SITUATION EN 2011</a:t>
            </a:r>
            <a:endParaRPr lang="en-US" sz="650" dirty="0"/>
          </a:p>
        </p:txBody>
      </p:sp>
      <p:sp>
        <p:nvSpPr>
          <p:cNvPr id="11" name="Shape 8"/>
          <p:cNvSpPr/>
          <p:nvPr/>
        </p:nvSpPr>
        <p:spPr>
          <a:xfrm>
            <a:off x="4034991" y="1200485"/>
            <a:ext cx="1815043" cy="239316"/>
          </a:xfrm>
          <a:prstGeom prst="rect">
            <a:avLst/>
          </a:prstGeom>
          <a:solidFill>
            <a:srgbClr val="2C3E50">
              <a:alpha val="2000"/>
            </a:srgbClr>
          </a:solidFill>
          <a:ln/>
        </p:spPr>
      </p:sp>
      <p:sp>
        <p:nvSpPr>
          <p:cNvPr id="12" name="Shape 9"/>
          <p:cNvSpPr/>
          <p:nvPr/>
        </p:nvSpPr>
        <p:spPr>
          <a:xfrm>
            <a:off x="4034991" y="1425513"/>
            <a:ext cx="1815043" cy="14288"/>
          </a:xfrm>
          <a:prstGeom prst="rect">
            <a:avLst/>
          </a:prstGeom>
          <a:solidFill>
            <a:srgbClr val="D4AF37"/>
          </a:solidFill>
          <a:ln/>
        </p:spPr>
      </p:sp>
      <p:sp>
        <p:nvSpPr>
          <p:cNvPr id="13" name="Text 10"/>
          <p:cNvSpPr/>
          <p:nvPr/>
        </p:nvSpPr>
        <p:spPr>
          <a:xfrm>
            <a:off x="4034991" y="1200485"/>
            <a:ext cx="1815043" cy="239316"/>
          </a:xfrm>
          <a:prstGeom prst="rect">
            <a:avLst/>
          </a:prstGeom>
          <a:noFill/>
          <a:ln/>
        </p:spPr>
        <p:txBody>
          <a:bodyPr wrap="square" lIns="102108" tIns="68072" rIns="102108" bIns="68072" rtlCol="0" anchor="ctr">
            <a:spAutoFit/>
          </a:bodyPr>
          <a:lstStyle/>
          <a:p>
            <a:pPr algn="l" indent="0" marL="0">
              <a:buNone/>
            </a:pPr>
            <a:r>
              <a:rPr lang="en-US" sz="650" spc="1" kern="0" dirty="0">
                <a:solidFill>
                  <a:srgbClr val="2C3E50"/>
                </a:solidFill>
                <a:latin typeface="Space Grotesk SemiBold" pitchFamily="34" charset="0"/>
                <a:ea typeface="Space Grotesk SemiBold" pitchFamily="34" charset="-122"/>
                <a:cs typeface="Space Grotesk SemiBold" pitchFamily="34" charset="-120"/>
              </a:rPr>
              <a:t>SITUATION EN 2025 / 2026</a:t>
            </a:r>
            <a:endParaRPr lang="en-US" sz="650" dirty="0"/>
          </a:p>
        </p:txBody>
      </p:sp>
      <p:sp>
        <p:nvSpPr>
          <p:cNvPr id="14" name="Shape 11"/>
          <p:cNvSpPr/>
          <p:nvPr/>
        </p:nvSpPr>
        <p:spPr>
          <a:xfrm>
            <a:off x="5850034" y="1200485"/>
            <a:ext cx="2715323" cy="239316"/>
          </a:xfrm>
          <a:prstGeom prst="rect">
            <a:avLst/>
          </a:prstGeom>
          <a:solidFill>
            <a:srgbClr val="2C3E50">
              <a:alpha val="2000"/>
            </a:srgbClr>
          </a:solidFill>
          <a:ln/>
        </p:spPr>
      </p:sp>
      <p:sp>
        <p:nvSpPr>
          <p:cNvPr id="15" name="Shape 12"/>
          <p:cNvSpPr/>
          <p:nvPr/>
        </p:nvSpPr>
        <p:spPr>
          <a:xfrm>
            <a:off x="5850034" y="1425513"/>
            <a:ext cx="2715323" cy="14288"/>
          </a:xfrm>
          <a:prstGeom prst="rect">
            <a:avLst/>
          </a:prstGeom>
          <a:solidFill>
            <a:srgbClr val="D4AF37"/>
          </a:solidFill>
          <a:ln/>
        </p:spPr>
      </p:sp>
      <p:sp>
        <p:nvSpPr>
          <p:cNvPr id="16" name="Text 13"/>
          <p:cNvSpPr/>
          <p:nvPr/>
        </p:nvSpPr>
        <p:spPr>
          <a:xfrm>
            <a:off x="5850034" y="1200485"/>
            <a:ext cx="2715323" cy="239316"/>
          </a:xfrm>
          <a:prstGeom prst="rect">
            <a:avLst/>
          </a:prstGeom>
          <a:noFill/>
          <a:ln/>
        </p:spPr>
        <p:txBody>
          <a:bodyPr wrap="square" lIns="102108" tIns="68072" rIns="102108" bIns="68072" rtlCol="0" anchor="ctr">
            <a:spAutoFit/>
          </a:bodyPr>
          <a:lstStyle/>
          <a:p>
            <a:pPr algn="l" indent="0" marL="0">
              <a:buNone/>
            </a:pPr>
            <a:r>
              <a:rPr lang="en-US" sz="650" spc="1" kern="0" dirty="0">
                <a:solidFill>
                  <a:srgbClr val="2C3E50"/>
                </a:solidFill>
                <a:latin typeface="Space Grotesk SemiBold" pitchFamily="34" charset="0"/>
                <a:ea typeface="Space Grotesk SemiBold" pitchFamily="34" charset="-122"/>
                <a:cs typeface="Space Grotesk SemiBold" pitchFamily="34" charset="-120"/>
              </a:rPr>
              <a:t>PROGRESSION / IMPACT</a:t>
            </a:r>
            <a:endParaRPr lang="en-US" sz="650" dirty="0"/>
          </a:p>
        </p:txBody>
      </p:sp>
      <p:sp>
        <p:nvSpPr>
          <p:cNvPr id="17" name="Text 14"/>
          <p:cNvSpPr/>
          <p:nvPr/>
        </p:nvSpPr>
        <p:spPr>
          <a:xfrm>
            <a:off x="578644" y="1432657"/>
            <a:ext cx="1898786" cy="235744"/>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Universités publiques</a:t>
            </a:r>
            <a:endParaRPr lang="en-US" sz="650" dirty="0"/>
          </a:p>
        </p:txBody>
      </p:sp>
      <p:sp>
        <p:nvSpPr>
          <p:cNvPr id="18" name="Text 15"/>
          <p:cNvSpPr/>
          <p:nvPr/>
        </p:nvSpPr>
        <p:spPr>
          <a:xfrm>
            <a:off x="2477430" y="1432657"/>
            <a:ext cx="1557561" cy="235744"/>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3 universités</a:t>
            </a:r>
            <a:endParaRPr lang="en-US" sz="650" dirty="0"/>
          </a:p>
        </p:txBody>
      </p:sp>
      <p:sp>
        <p:nvSpPr>
          <p:cNvPr id="19" name="Text 16"/>
          <p:cNvSpPr/>
          <p:nvPr/>
        </p:nvSpPr>
        <p:spPr>
          <a:xfrm>
            <a:off x="4034991" y="1432657"/>
            <a:ext cx="1815043" cy="235744"/>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10 universités (dont 1 virtuelle)</a:t>
            </a:r>
            <a:endParaRPr lang="en-US" sz="650" dirty="0"/>
          </a:p>
        </p:txBody>
      </p:sp>
      <p:sp>
        <p:nvSpPr>
          <p:cNvPr id="20" name="Text 17"/>
          <p:cNvSpPr/>
          <p:nvPr/>
        </p:nvSpPr>
        <p:spPr>
          <a:xfrm>
            <a:off x="5850034" y="1432657"/>
            <a:ext cx="2715323" cy="235744"/>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+233 % (Maillage territorial national)</a:t>
            </a:r>
            <a:endParaRPr lang="en-US" sz="650" dirty="0"/>
          </a:p>
        </p:txBody>
      </p:sp>
      <p:sp>
        <p:nvSpPr>
          <p:cNvPr id="21" name="Text 18"/>
          <p:cNvSpPr/>
          <p:nvPr/>
        </p:nvSpPr>
        <p:spPr>
          <a:xfrm>
            <a:off x="578644" y="1668400"/>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Étudiants inscrits (Public)</a:t>
            </a:r>
            <a:endParaRPr lang="en-US" sz="650" dirty="0"/>
          </a:p>
        </p:txBody>
      </p:sp>
      <p:sp>
        <p:nvSpPr>
          <p:cNvPr id="22" name="Text 19"/>
          <p:cNvSpPr/>
          <p:nvPr/>
        </p:nvSpPr>
        <p:spPr>
          <a:xfrm>
            <a:off x="2477430" y="1668400"/>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66 237 étudiants</a:t>
            </a:r>
            <a:endParaRPr lang="en-US" sz="650" dirty="0"/>
          </a:p>
        </p:txBody>
      </p:sp>
      <p:sp>
        <p:nvSpPr>
          <p:cNvPr id="23" name="Text 20"/>
          <p:cNvSpPr/>
          <p:nvPr/>
        </p:nvSpPr>
        <p:spPr>
          <a:xfrm>
            <a:off x="4034991" y="1668400"/>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346 786 étudiants</a:t>
            </a:r>
            <a:endParaRPr lang="en-US" sz="650" dirty="0"/>
          </a:p>
        </p:txBody>
      </p:sp>
      <p:sp>
        <p:nvSpPr>
          <p:cNvPr id="24" name="Text 21"/>
          <p:cNvSpPr/>
          <p:nvPr/>
        </p:nvSpPr>
        <p:spPr>
          <a:xfrm>
            <a:off x="5850034" y="1668400"/>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+423 % (Démocratisation de l'accès)</a:t>
            </a:r>
            <a:endParaRPr lang="en-US" sz="650" dirty="0"/>
          </a:p>
        </p:txBody>
      </p:sp>
      <p:sp>
        <p:nvSpPr>
          <p:cNvPr id="25" name="Text 22"/>
          <p:cNvSpPr/>
          <p:nvPr/>
        </p:nvSpPr>
        <p:spPr>
          <a:xfrm>
            <a:off x="578644" y="1907716"/>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Enseignants du supérieur public</a:t>
            </a:r>
            <a:endParaRPr lang="en-US" sz="650" dirty="0"/>
          </a:p>
        </p:txBody>
      </p:sp>
      <p:sp>
        <p:nvSpPr>
          <p:cNvPr id="26" name="Text 23"/>
          <p:cNvSpPr/>
          <p:nvPr/>
        </p:nvSpPr>
        <p:spPr>
          <a:xfrm>
            <a:off x="2477430" y="1907716"/>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1 059 enseignants</a:t>
            </a:r>
            <a:endParaRPr lang="en-US" sz="650" dirty="0"/>
          </a:p>
        </p:txBody>
      </p:sp>
      <p:sp>
        <p:nvSpPr>
          <p:cNvPr id="27" name="Text 24"/>
          <p:cNvSpPr/>
          <p:nvPr/>
        </p:nvSpPr>
        <p:spPr>
          <a:xfrm>
            <a:off x="4034991" y="1907716"/>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6 082 enseignants</a:t>
            </a:r>
            <a:endParaRPr lang="en-US" sz="650" dirty="0"/>
          </a:p>
        </p:txBody>
      </p:sp>
      <p:sp>
        <p:nvSpPr>
          <p:cNvPr id="28" name="Text 25"/>
          <p:cNvSpPr/>
          <p:nvPr/>
        </p:nvSpPr>
        <p:spPr>
          <a:xfrm>
            <a:off x="5850034" y="1907716"/>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+474 % (Recrutement académique massif)</a:t>
            </a:r>
            <a:endParaRPr lang="en-US" sz="650" dirty="0"/>
          </a:p>
        </p:txBody>
      </p:sp>
      <p:sp>
        <p:nvSpPr>
          <p:cNvPr id="29" name="Text 26"/>
          <p:cNvSpPr/>
          <p:nvPr/>
        </p:nvSpPr>
        <p:spPr>
          <a:xfrm>
            <a:off x="578644" y="2147032"/>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Ratio étudiants / enseignant</a:t>
            </a:r>
            <a:endParaRPr lang="en-US" sz="650" dirty="0"/>
          </a:p>
        </p:txBody>
      </p:sp>
      <p:sp>
        <p:nvSpPr>
          <p:cNvPr id="30" name="Text 27"/>
          <p:cNvSpPr/>
          <p:nvPr/>
        </p:nvSpPr>
        <p:spPr>
          <a:xfrm>
            <a:off x="2477430" y="2147032"/>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63 étudiants / enseignant</a:t>
            </a:r>
            <a:endParaRPr lang="en-US" sz="650" dirty="0"/>
          </a:p>
        </p:txBody>
      </p:sp>
      <p:sp>
        <p:nvSpPr>
          <p:cNvPr id="31" name="Text 28"/>
          <p:cNvSpPr/>
          <p:nvPr/>
        </p:nvSpPr>
        <p:spPr>
          <a:xfrm>
            <a:off x="4034991" y="2147032"/>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20 étudiants / enseignant</a:t>
            </a:r>
            <a:endParaRPr lang="en-US" sz="650" dirty="0"/>
          </a:p>
        </p:txBody>
      </p:sp>
      <p:sp>
        <p:nvSpPr>
          <p:cNvPr id="32" name="Text 29"/>
          <p:cNvSpPr/>
          <p:nvPr/>
        </p:nvSpPr>
        <p:spPr>
          <a:xfrm>
            <a:off x="5850034" y="2147032"/>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−68 % (Supérieur aux normes UNESCO de 25:1)</a:t>
            </a:r>
            <a:endParaRPr lang="en-US" sz="650" dirty="0"/>
          </a:p>
        </p:txBody>
      </p:sp>
      <p:sp>
        <p:nvSpPr>
          <p:cNvPr id="33" name="Text 30"/>
          <p:cNvSpPr/>
          <p:nvPr/>
        </p:nvSpPr>
        <p:spPr>
          <a:xfrm>
            <a:off x="578644" y="2386347"/>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Étudiants boursiers</a:t>
            </a:r>
            <a:endParaRPr lang="en-US" sz="650" dirty="0"/>
          </a:p>
        </p:txBody>
      </p:sp>
      <p:sp>
        <p:nvSpPr>
          <p:cNvPr id="34" name="Text 31"/>
          <p:cNvSpPr/>
          <p:nvPr/>
        </p:nvSpPr>
        <p:spPr>
          <a:xfrm>
            <a:off x="2477430" y="2386347"/>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8 556 boursiers (5,93 %)</a:t>
            </a:r>
            <a:endParaRPr lang="en-US" sz="650" dirty="0"/>
          </a:p>
        </p:txBody>
      </p:sp>
      <p:sp>
        <p:nvSpPr>
          <p:cNvPr id="35" name="Text 32"/>
          <p:cNvSpPr/>
          <p:nvPr/>
        </p:nvSpPr>
        <p:spPr>
          <a:xfrm>
            <a:off x="4034991" y="2386347"/>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84 313 boursiers (25,61 %)</a:t>
            </a:r>
            <a:endParaRPr lang="en-US" sz="650" dirty="0"/>
          </a:p>
        </p:txBody>
      </p:sp>
      <p:sp>
        <p:nvSpPr>
          <p:cNvPr id="36" name="Text 33"/>
          <p:cNvSpPr/>
          <p:nvPr/>
        </p:nvSpPr>
        <p:spPr>
          <a:xfrm>
            <a:off x="5850034" y="2386347"/>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Multiplié par près de 10 (Équité sociale)</a:t>
            </a:r>
            <a:endParaRPr lang="en-US" sz="650" dirty="0"/>
          </a:p>
        </p:txBody>
      </p:sp>
      <p:sp>
        <p:nvSpPr>
          <p:cNvPr id="37" name="Text 34"/>
          <p:cNvSpPr/>
          <p:nvPr/>
        </p:nvSpPr>
        <p:spPr>
          <a:xfrm>
            <a:off x="578644" y="2625663"/>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Budget annuel des bourses</a:t>
            </a:r>
            <a:endParaRPr lang="en-US" sz="650" dirty="0"/>
          </a:p>
        </p:txBody>
      </p:sp>
      <p:sp>
        <p:nvSpPr>
          <p:cNvPr id="38" name="Text 35"/>
          <p:cNvSpPr/>
          <p:nvPr/>
        </p:nvSpPr>
        <p:spPr>
          <a:xfrm>
            <a:off x="2477430" y="2625663"/>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11,48 milliards FCFA</a:t>
            </a:r>
            <a:endParaRPr lang="en-US" sz="650" dirty="0"/>
          </a:p>
        </p:txBody>
      </p:sp>
      <p:sp>
        <p:nvSpPr>
          <p:cNvPr id="39" name="Text 36"/>
          <p:cNvSpPr/>
          <p:nvPr/>
        </p:nvSpPr>
        <p:spPr>
          <a:xfrm>
            <a:off x="4034991" y="2625663"/>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40,77 milliards FCFA</a:t>
            </a:r>
            <a:endParaRPr lang="en-US" sz="650" dirty="0"/>
          </a:p>
        </p:txBody>
      </p:sp>
      <p:sp>
        <p:nvSpPr>
          <p:cNvPr id="40" name="Text 37"/>
          <p:cNvSpPr/>
          <p:nvPr/>
        </p:nvSpPr>
        <p:spPr>
          <a:xfrm>
            <a:off x="5850034" y="2625663"/>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Multiplié par 3,5 (Soutien financier accru)</a:t>
            </a:r>
            <a:endParaRPr lang="en-US" sz="650" dirty="0"/>
          </a:p>
        </p:txBody>
      </p:sp>
      <p:sp>
        <p:nvSpPr>
          <p:cNvPr id="41" name="Text 38"/>
          <p:cNvSpPr/>
          <p:nvPr/>
        </p:nvSpPr>
        <p:spPr>
          <a:xfrm>
            <a:off x="578644" y="2864979"/>
            <a:ext cx="1898786"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Budget du MESRS</a:t>
            </a:r>
            <a:endParaRPr lang="en-US" sz="650" dirty="0"/>
          </a:p>
        </p:txBody>
      </p:sp>
      <p:sp>
        <p:nvSpPr>
          <p:cNvPr id="42" name="Text 39"/>
          <p:cNvSpPr/>
          <p:nvPr/>
        </p:nvSpPr>
        <p:spPr>
          <a:xfrm>
            <a:off x="2477430" y="2864979"/>
            <a:ext cx="1557561"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Light" pitchFamily="34" charset="0"/>
                <a:ea typeface="Space Grotesk Light" pitchFamily="34" charset="-122"/>
                <a:cs typeface="Space Grotesk Light" pitchFamily="34" charset="-120"/>
              </a:rPr>
              <a:t>—</a:t>
            </a:r>
            <a:endParaRPr lang="en-US" sz="650" dirty="0"/>
          </a:p>
        </p:txBody>
      </p:sp>
      <p:sp>
        <p:nvSpPr>
          <p:cNvPr id="43" name="Text 40"/>
          <p:cNvSpPr/>
          <p:nvPr/>
        </p:nvSpPr>
        <p:spPr>
          <a:xfrm>
            <a:off x="4034991" y="2864979"/>
            <a:ext cx="181504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Space Grotesk SemiBold" pitchFamily="34" charset="0"/>
                <a:ea typeface="Space Grotesk SemiBold" pitchFamily="34" charset="-122"/>
                <a:cs typeface="Space Grotesk SemiBold" pitchFamily="34" charset="-120"/>
              </a:rPr>
              <a:t>338,78 milliards FCFA (2026)</a:t>
            </a:r>
            <a:endParaRPr lang="en-US" sz="650" dirty="0"/>
          </a:p>
        </p:txBody>
      </p:sp>
      <p:sp>
        <p:nvSpPr>
          <p:cNvPr id="44" name="Text 41"/>
          <p:cNvSpPr/>
          <p:nvPr/>
        </p:nvSpPr>
        <p:spPr>
          <a:xfrm>
            <a:off x="5850034" y="2864979"/>
            <a:ext cx="2715323" cy="239316"/>
          </a:xfrm>
          <a:prstGeom prst="rect">
            <a:avLst/>
          </a:prstGeom>
          <a:noFill/>
          <a:ln/>
        </p:spPr>
        <p:txBody>
          <a:bodyPr wrap="square" lIns="102108" tIns="68072" rIns="102108" bIns="68072" rtlCol="0" anchor="ctr">
            <a:spAutoFit/>
          </a:bodyPr>
          <a:lstStyle/>
          <a:p>
            <a:pPr algn="l" indent="0" marL="0">
              <a:buNone/>
            </a:pPr>
            <a:r>
              <a:rPr lang="en-US" sz="650" dirty="0">
                <a:solidFill>
                  <a:srgbClr val="4A4A4A"/>
                </a:solidFill>
                <a:latin typeface="Inter SemiBold" pitchFamily="34" charset="0"/>
                <a:ea typeface="Inter SemiBold" pitchFamily="34" charset="-122"/>
                <a:cs typeface="Inter SemiBold" pitchFamily="34" charset="-120"/>
              </a:rPr>
              <a:t>~600 millions USD (+3,14 % vs 2025)</a:t>
            </a:r>
            <a:endParaRPr lang="en-US" sz="650" dirty="0"/>
          </a:p>
        </p:txBody>
      </p:sp>
      <p:sp>
        <p:nvSpPr>
          <p:cNvPr id="45" name="Text 42"/>
          <p:cNvSpPr/>
          <p:nvPr/>
        </p:nvSpPr>
        <p:spPr>
          <a:xfrm>
            <a:off x="742950" y="3286460"/>
            <a:ext cx="6979444" cy="514350"/>
          </a:xfrm>
          <a:prstGeom prst="rect">
            <a:avLst/>
          </a:prstGeom>
          <a:noFill/>
          <a:ln/>
        </p:spPr>
        <p:txBody>
          <a:bodyPr wrap="square" lIns="0" tIns="0" rIns="0" bIns="0" rtlCol="0" anchor="t">
            <a:spAutoFit/>
          </a:bodyPr>
          <a:lstStyle/>
          <a:p>
            <a:pPr algn="l" indent="0" marL="0">
              <a:lnSpc>
                <a:spcPct val="120000"/>
              </a:lnSpc>
              <a:buNone/>
            </a:pPr>
            <a:r>
              <a:rPr lang="en-US" sz="850" i="1" dirty="0">
                <a:solidFill>
                  <a:srgbClr val="2C3E50"/>
                </a:solidFill>
                <a:latin typeface="Playfair Display" pitchFamily="34" charset="0"/>
                <a:ea typeface="Playfair Display" pitchFamily="34" charset="-122"/>
                <a:cs typeface="Playfair Display" pitchFamily="34" charset="-120"/>
              </a:rPr>
              <a:t>« Au niveau de l’enseignement supérieur, nous sommes en train de franchir une étape historique. Grâce à nos efforts, nous passerons de trois universités en 2011 à dix en 2025. Nous devons continuer à investir dans nos infrastructures et dans notre jeunesse pour assurer un avenir prospère à notre nation. »</a:t>
            </a:r>
            <a:endParaRPr lang="en-US" sz="850" dirty="0"/>
          </a:p>
        </p:txBody>
      </p:sp>
      <p:sp>
        <p:nvSpPr>
          <p:cNvPr id="46" name="Text 43"/>
          <p:cNvSpPr/>
          <p:nvPr/>
        </p:nvSpPr>
        <p:spPr>
          <a:xfrm>
            <a:off x="742950" y="3836529"/>
            <a:ext cx="6979444" cy="108942"/>
          </a:xfrm>
          <a:prstGeom prst="rect">
            <a:avLst/>
          </a:prstGeom>
          <a:noFill/>
          <a:ln/>
        </p:spPr>
        <p:txBody>
          <a:bodyPr wrap="square" lIns="0" tIns="0" rIns="0" bIns="0" rtlCol="0" anchor="t">
            <a:spAutoFit/>
          </a:bodyPr>
          <a:lstStyle/>
          <a:p>
            <a:pPr algn="l" indent="0" marL="0">
              <a:buNone/>
            </a:pPr>
            <a:r>
              <a:rPr lang="en-US" sz="600" spc="1" kern="0" dirty="0">
                <a:solidFill>
                  <a:srgbClr val="888888"/>
                </a:solidFill>
                <a:latin typeface="Space Grotesk SemiBold" pitchFamily="34" charset="0"/>
                <a:ea typeface="Space Grotesk SemiBold" pitchFamily="34" charset="-122"/>
                <a:cs typeface="Space Grotesk SemiBold" pitchFamily="34" charset="-120"/>
              </a:rPr>
              <a:t>S.E.M. ALASSANE OUATTARA, PRÉSIDENT DE LA RÉPUBLIQUE DE CÔTE D'IVOIRE</a:t>
            </a:r>
            <a:endParaRPr lang="en-US" sz="600" dirty="0"/>
          </a:p>
        </p:txBody>
      </p:sp>
      <p:sp>
        <p:nvSpPr>
          <p:cNvPr id="47" name="Shape 44"/>
          <p:cNvSpPr/>
          <p:nvPr/>
        </p:nvSpPr>
        <p:spPr>
          <a:xfrm>
            <a:off x="7144" y="4627364"/>
            <a:ext cx="9129713" cy="508992"/>
          </a:xfrm>
          <a:prstGeom prst="rect">
            <a:avLst/>
          </a:prstGeom>
          <a:solidFill>
            <a:srgbClr val="000000">
              <a:alpha val="0"/>
            </a:srgbClr>
          </a:solidFill>
          <a:ln/>
        </p:spPr>
      </p:sp>
      <p:sp>
        <p:nvSpPr>
          <p:cNvPr id="48" name="Shape 45"/>
          <p:cNvSpPr/>
          <p:nvPr/>
        </p:nvSpPr>
        <p:spPr>
          <a:xfrm>
            <a:off x="7144" y="4627364"/>
            <a:ext cx="9129713" cy="7144"/>
          </a:xfrm>
          <a:prstGeom prst="rect">
            <a:avLst/>
          </a:prstGeom>
          <a:solidFill>
            <a:srgbClr val="F0F0F0"/>
          </a:solidFill>
          <a:ln/>
        </p:spPr>
      </p:sp>
      <p:sp>
        <p:nvSpPr>
          <p:cNvPr id="49" name="Text 46"/>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50" name="Text 47"/>
          <p:cNvSpPr/>
          <p:nvPr/>
        </p:nvSpPr>
        <p:spPr>
          <a:xfrm>
            <a:off x="8340328" y="4741664"/>
            <a:ext cx="225028"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11 / 11</a:t>
            </a:r>
            <a:endParaRPr lang="en-US" sz="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SITUATION INITIALE</a:t>
            </a:r>
            <a:endParaRPr lang="en-US" sz="600" dirty="0"/>
          </a:p>
        </p:txBody>
      </p:sp>
      <p:sp>
        <p:nvSpPr>
          <p:cNvPr id="4" name="Text 1"/>
          <p:cNvSpPr/>
          <p:nvPr/>
        </p:nvSpPr>
        <p:spPr>
          <a:xfrm>
            <a:off x="578644" y="508992"/>
            <a:ext cx="7986713" cy="274309"/>
          </a:xfrm>
          <a:prstGeom prst="rect">
            <a:avLst/>
          </a:prstGeom>
          <a:noFill/>
          <a:ln/>
        </p:spPr>
        <p:txBody>
          <a:bodyPr wrap="non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2011 : Un système universitaire à reconstruire</a:t>
            </a:r>
            <a:endParaRPr lang="en-US" sz="1600" dirty="0"/>
          </a:p>
        </p:txBody>
      </p:sp>
      <p:sp>
        <p:nvSpPr>
          <p:cNvPr id="5" name="Text 2"/>
          <p:cNvSpPr/>
          <p:nvPr/>
        </p:nvSpPr>
        <p:spPr>
          <a:xfrm>
            <a:off x="578644" y="997614"/>
            <a:ext cx="3779044" cy="731453"/>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Au sortir d'une décennie de crises politiques et militaires, l'enseignement supérieur ivoirien se trouvait dans un état de délabrement structurel profond. Les capacités d'accueil étaient largement insuffisantes face à la demande.</a:t>
            </a:r>
            <a:endParaRPr lang="en-US" sz="850" dirty="0"/>
          </a:p>
        </p:txBody>
      </p:sp>
      <p:sp>
        <p:nvSpPr>
          <p:cNvPr id="6" name="Text 3"/>
          <p:cNvSpPr/>
          <p:nvPr/>
        </p:nvSpPr>
        <p:spPr>
          <a:xfrm>
            <a:off x="578644" y="1943379"/>
            <a:ext cx="3779044"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Concentration géographique excessive :</a:t>
            </a:r>
            <a:r>
              <a:rPr lang="en-US" sz="800" dirty="0">
                <a:solidFill>
                  <a:srgbClr val="4A4A4A"/>
                </a:solidFill>
                <a:latin typeface="Inter" pitchFamily="34" charset="0"/>
                <a:ea typeface="Inter" pitchFamily="34" charset="-122"/>
                <a:cs typeface="Inter" pitchFamily="34" charset="-120"/>
              </a:rPr>
              <a:t> L'offre de formation publique était limitée à seulement trois universités, concentrées dans les grands pôles urbains historiques.</a:t>
            </a:r>
            <a:endParaRPr lang="en-US" sz="800" dirty="0"/>
          </a:p>
        </p:txBody>
      </p:sp>
      <p:sp>
        <p:nvSpPr>
          <p:cNvPr id="7" name="Text 4"/>
          <p:cNvSpPr/>
          <p:nvPr/>
        </p:nvSpPr>
        <p:spPr>
          <a:xfrm>
            <a:off x="578644" y="2532738"/>
            <a:ext cx="3779044"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Déficit criant d'encadrement :</a:t>
            </a:r>
            <a:r>
              <a:rPr lang="en-US" sz="800" dirty="0">
                <a:solidFill>
                  <a:srgbClr val="4A4A4A"/>
                </a:solidFill>
                <a:latin typeface="Inter" pitchFamily="34" charset="0"/>
                <a:ea typeface="Inter" pitchFamily="34" charset="-122"/>
                <a:cs typeface="Inter" pitchFamily="34" charset="-120"/>
              </a:rPr>
              <a:t> Le manque d'enseignants recrutés créait une surcharge intenable dans les amphithéâtres, nuisant gravement à la qualité pédagogique.</a:t>
            </a:r>
            <a:endParaRPr lang="en-US" sz="800" dirty="0"/>
          </a:p>
        </p:txBody>
      </p:sp>
      <p:sp>
        <p:nvSpPr>
          <p:cNvPr id="8" name="Text 5"/>
          <p:cNvSpPr/>
          <p:nvPr/>
        </p:nvSpPr>
        <p:spPr>
          <a:xfrm>
            <a:off x="578644" y="3122098"/>
            <a:ext cx="3779044"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Faiblesse de l'aide sociale :</a:t>
            </a:r>
            <a:r>
              <a:rPr lang="en-US" sz="800" dirty="0">
                <a:solidFill>
                  <a:srgbClr val="4A4A4A"/>
                </a:solidFill>
                <a:latin typeface="Inter" pitchFamily="34" charset="0"/>
                <a:ea typeface="Inter" pitchFamily="34" charset="-122"/>
                <a:cs typeface="Inter" pitchFamily="34" charset="-120"/>
              </a:rPr>
              <a:t> Le système de bourses d'études était extrêmement restreint, excluant la quasi-totalité des étudiants issus des milieux modestes.</a:t>
            </a:r>
            <a:endParaRPr lang="en-US" sz="800" dirty="0"/>
          </a:p>
        </p:txBody>
      </p:sp>
      <p:sp>
        <p:nvSpPr>
          <p:cNvPr id="9" name="Text 6"/>
          <p:cNvSpPr/>
          <p:nvPr/>
        </p:nvSpPr>
        <p:spPr>
          <a:xfrm>
            <a:off x="578644" y="1943379"/>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532738"/>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3122098"/>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079206" y="1069051"/>
            <a:ext cx="1635919"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2C3E50"/>
                </a:solidFill>
                <a:latin typeface="Space Grotesk Light" pitchFamily="34" charset="0"/>
                <a:ea typeface="Space Grotesk Light" pitchFamily="34" charset="-122"/>
                <a:cs typeface="Space Grotesk Light" pitchFamily="34" charset="-120"/>
              </a:rPr>
              <a:t>3</a:t>
            </a:r>
            <a:endParaRPr lang="en-US" sz="2600" dirty="0"/>
          </a:p>
        </p:txBody>
      </p:sp>
      <p:sp>
        <p:nvSpPr>
          <p:cNvPr id="13" name="Text 10"/>
          <p:cNvSpPr/>
          <p:nvPr/>
        </p:nvSpPr>
        <p:spPr>
          <a:xfrm>
            <a:off x="5079206" y="1447670"/>
            <a:ext cx="1635919"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UNIVERSITÉS PUBLIQUES</a:t>
            </a:r>
            <a:endParaRPr lang="en-US" sz="650" dirty="0"/>
          </a:p>
        </p:txBody>
      </p:sp>
      <p:sp>
        <p:nvSpPr>
          <p:cNvPr id="14" name="Text 11"/>
          <p:cNvSpPr/>
          <p:nvPr/>
        </p:nvSpPr>
        <p:spPr>
          <a:xfrm>
            <a:off x="5079206" y="1589819"/>
            <a:ext cx="1635919" cy="119993"/>
          </a:xfrm>
          <a:prstGeom prst="rect">
            <a:avLst/>
          </a:prstGeom>
          <a:noFill/>
          <a:ln/>
        </p:spPr>
        <p:txBody>
          <a:bodyPr wrap="non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Pour l'ensemble du territoire national.</a:t>
            </a:r>
            <a:endParaRPr lang="en-US" sz="600" dirty="0"/>
          </a:p>
        </p:txBody>
      </p:sp>
      <p:sp>
        <p:nvSpPr>
          <p:cNvPr id="15" name="Text 12"/>
          <p:cNvSpPr/>
          <p:nvPr/>
        </p:nvSpPr>
        <p:spPr>
          <a:xfrm>
            <a:off x="6929438" y="1069051"/>
            <a:ext cx="1635919"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D4AF37"/>
                </a:solidFill>
                <a:latin typeface="Space Grotesk Medium" pitchFamily="34" charset="0"/>
                <a:ea typeface="Space Grotesk Medium" pitchFamily="34" charset="-122"/>
                <a:cs typeface="Space Grotesk Medium" pitchFamily="34" charset="-120"/>
              </a:rPr>
              <a:t>63</a:t>
            </a:r>
            <a:r>
              <a:rPr lang="en-US" sz="2600" dirty="0">
                <a:solidFill>
                  <a:srgbClr val="D4AF37"/>
                </a:solidFill>
                <a:latin typeface="Space Grotesk Medium" pitchFamily="34" charset="0"/>
                <a:ea typeface="Space Grotesk Medium" pitchFamily="34" charset="-122"/>
                <a:cs typeface="Space Grotesk Medium" pitchFamily="34" charset="-120"/>
              </a:rPr>
              <a:t>:1</a:t>
            </a:r>
            <a:endParaRPr lang="en-US" sz="2600" dirty="0"/>
          </a:p>
        </p:txBody>
      </p:sp>
      <p:sp>
        <p:nvSpPr>
          <p:cNvPr id="16" name="Text 13"/>
          <p:cNvSpPr/>
          <p:nvPr/>
        </p:nvSpPr>
        <p:spPr>
          <a:xfrm>
            <a:off x="6929438" y="1447670"/>
            <a:ext cx="1635919" cy="241436"/>
          </a:xfrm>
          <a:prstGeom prst="rect">
            <a:avLst/>
          </a:prstGeom>
          <a:noFill/>
          <a:ln/>
        </p:spPr>
        <p:txBody>
          <a:bodyPr wrap="squar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RATIO ÉTUDIANTS/ENSEIGNANT</a:t>
            </a:r>
            <a:endParaRPr lang="en-US" sz="650" dirty="0"/>
          </a:p>
        </p:txBody>
      </p:sp>
      <p:sp>
        <p:nvSpPr>
          <p:cNvPr id="17" name="Text 14"/>
          <p:cNvSpPr/>
          <p:nvPr/>
        </p:nvSpPr>
        <p:spPr>
          <a:xfrm>
            <a:off x="6929438" y="1710537"/>
            <a:ext cx="1635919"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Norme recommandée par l'UNESCO : 25:1.</a:t>
            </a:r>
            <a:endParaRPr lang="en-US" sz="600" dirty="0"/>
          </a:p>
        </p:txBody>
      </p:sp>
      <p:sp>
        <p:nvSpPr>
          <p:cNvPr id="18" name="Text 15"/>
          <p:cNvSpPr/>
          <p:nvPr/>
        </p:nvSpPr>
        <p:spPr>
          <a:xfrm>
            <a:off x="5079206" y="2457729"/>
            <a:ext cx="1635919"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2C3E50"/>
                </a:solidFill>
                <a:latin typeface="Space Grotesk Light" pitchFamily="34" charset="0"/>
                <a:ea typeface="Space Grotesk Light" pitchFamily="34" charset="-122"/>
                <a:cs typeface="Space Grotesk Light" pitchFamily="34" charset="-120"/>
              </a:rPr>
              <a:t>66k</a:t>
            </a:r>
            <a:endParaRPr lang="en-US" sz="2600" dirty="0"/>
          </a:p>
        </p:txBody>
      </p:sp>
      <p:sp>
        <p:nvSpPr>
          <p:cNvPr id="19" name="Text 16"/>
          <p:cNvSpPr/>
          <p:nvPr/>
        </p:nvSpPr>
        <p:spPr>
          <a:xfrm>
            <a:off x="5079206" y="2836348"/>
            <a:ext cx="1635919"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ÉTUDIANTS INSCRITS</a:t>
            </a:r>
            <a:endParaRPr lang="en-US" sz="650" dirty="0"/>
          </a:p>
        </p:txBody>
      </p:sp>
      <p:sp>
        <p:nvSpPr>
          <p:cNvPr id="20" name="Text 17"/>
          <p:cNvSpPr/>
          <p:nvPr/>
        </p:nvSpPr>
        <p:spPr>
          <a:xfrm>
            <a:off x="5079206" y="2978497"/>
            <a:ext cx="1635919"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Effectif total dans le secteur supérieur public.</a:t>
            </a:r>
            <a:endParaRPr lang="en-US" sz="600" dirty="0"/>
          </a:p>
        </p:txBody>
      </p:sp>
      <p:sp>
        <p:nvSpPr>
          <p:cNvPr id="21" name="Text 18"/>
          <p:cNvSpPr/>
          <p:nvPr/>
        </p:nvSpPr>
        <p:spPr>
          <a:xfrm>
            <a:off x="6929438" y="2457729"/>
            <a:ext cx="1635919"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D4AF37"/>
                </a:solidFill>
                <a:latin typeface="Space Grotesk Medium" pitchFamily="34" charset="0"/>
                <a:ea typeface="Space Grotesk Medium" pitchFamily="34" charset="-122"/>
                <a:cs typeface="Space Grotesk Medium" pitchFamily="34" charset="-120"/>
              </a:rPr>
              <a:t>5,9</a:t>
            </a:r>
            <a:r>
              <a:rPr lang="en-US" sz="2600" dirty="0">
                <a:solidFill>
                  <a:srgbClr val="D4AF37"/>
                </a:solidFill>
                <a:latin typeface="Space Grotesk Medium" pitchFamily="34" charset="0"/>
                <a:ea typeface="Space Grotesk Medium" pitchFamily="34" charset="-122"/>
                <a:cs typeface="Space Grotesk Medium" pitchFamily="34" charset="-120"/>
              </a:rPr>
              <a:t>%</a:t>
            </a:r>
            <a:endParaRPr lang="en-US" sz="2600" dirty="0"/>
          </a:p>
        </p:txBody>
      </p:sp>
      <p:sp>
        <p:nvSpPr>
          <p:cNvPr id="22" name="Text 19"/>
          <p:cNvSpPr/>
          <p:nvPr/>
        </p:nvSpPr>
        <p:spPr>
          <a:xfrm>
            <a:off x="6929438" y="2836348"/>
            <a:ext cx="1635919"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TAUX DE BOURSIERS</a:t>
            </a:r>
            <a:endParaRPr lang="en-US" sz="650" dirty="0"/>
          </a:p>
        </p:txBody>
      </p:sp>
      <p:sp>
        <p:nvSpPr>
          <p:cNvPr id="23" name="Text 20"/>
          <p:cNvSpPr/>
          <p:nvPr/>
        </p:nvSpPr>
        <p:spPr>
          <a:xfrm>
            <a:off x="6929438" y="2978497"/>
            <a:ext cx="1635919"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Seulement 8 556 étudiants bénéficiaires.</a:t>
            </a:r>
            <a:endParaRPr lang="en-US" sz="600" dirty="0"/>
          </a:p>
        </p:txBody>
      </p:sp>
      <p:sp>
        <p:nvSpPr>
          <p:cNvPr id="24" name="Shape 21"/>
          <p:cNvSpPr/>
          <p:nvPr/>
        </p:nvSpPr>
        <p:spPr>
          <a:xfrm>
            <a:off x="7144" y="4591645"/>
            <a:ext cx="9129713" cy="544711"/>
          </a:xfrm>
          <a:prstGeom prst="rect">
            <a:avLst/>
          </a:prstGeom>
          <a:solidFill>
            <a:srgbClr val="000000">
              <a:alpha val="0"/>
            </a:srgbClr>
          </a:solidFill>
          <a:ln/>
        </p:spPr>
      </p:sp>
      <p:sp>
        <p:nvSpPr>
          <p:cNvPr id="25" name="Shape 22"/>
          <p:cNvSpPr/>
          <p:nvPr/>
        </p:nvSpPr>
        <p:spPr>
          <a:xfrm>
            <a:off x="7144" y="4591645"/>
            <a:ext cx="9129713" cy="7144"/>
          </a:xfrm>
          <a:prstGeom prst="rect">
            <a:avLst/>
          </a:prstGeom>
          <a:solidFill>
            <a:srgbClr val="F0F0F0"/>
          </a:solidFill>
          <a:ln/>
        </p:spPr>
      </p:sp>
      <p:sp>
        <p:nvSpPr>
          <p:cNvPr id="26" name="Text 23"/>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7" name="Text 24"/>
          <p:cNvSpPr/>
          <p:nvPr/>
        </p:nvSpPr>
        <p:spPr>
          <a:xfrm>
            <a:off x="8308181" y="4741664"/>
            <a:ext cx="257175"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02 / 11</a:t>
            </a:r>
            <a:endParaRPr lang="en-US" sz="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DÉCENTRALISATION UNIVERSITAIRE</a:t>
            </a:r>
            <a:endParaRPr lang="en-US" sz="600" dirty="0"/>
          </a:p>
        </p:txBody>
      </p:sp>
      <p:sp>
        <p:nvSpPr>
          <p:cNvPr id="4" name="Text 1"/>
          <p:cNvSpPr/>
          <p:nvPr/>
        </p:nvSpPr>
        <p:spPr>
          <a:xfrm>
            <a:off x="578644" y="508992"/>
            <a:ext cx="7986713" cy="274309"/>
          </a:xfrm>
          <a:prstGeom prst="rect">
            <a:avLst/>
          </a:prstGeom>
          <a:noFill/>
          <a:ln/>
        </p:spPr>
        <p:txBody>
          <a:bodyPr wrap="non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De 3 à 10 universités publiques : un maillage territorial sans précédent</a:t>
            </a:r>
            <a:endParaRPr lang="en-US" sz="1600" dirty="0"/>
          </a:p>
        </p:txBody>
      </p:sp>
      <p:sp>
        <p:nvSpPr>
          <p:cNvPr id="5" name="Text 2"/>
          <p:cNvSpPr/>
          <p:nvPr/>
        </p:nvSpPr>
        <p:spPr>
          <a:xfrm>
            <a:off x="578644" y="961895"/>
            <a:ext cx="7143750" cy="321469"/>
          </a:xfrm>
          <a:prstGeom prst="rect">
            <a:avLst/>
          </a:prstGeom>
          <a:noFill/>
          <a:ln/>
        </p:spPr>
        <p:txBody>
          <a:bodyPr wrap="square" lIns="0" tIns="0" rIns="0" bIns="0" rtlCol="0" anchor="t">
            <a:spAutoFit/>
          </a:bodyPr>
          <a:lstStyle/>
          <a:p>
            <a:pPr algn="l" indent="0" marL="0">
              <a:lnSpc>
                <a:spcPct val="120000"/>
              </a:lnSpc>
              <a:buNone/>
            </a:pPr>
            <a:r>
              <a:rPr lang="en-US" sz="800" dirty="0">
                <a:solidFill>
                  <a:srgbClr val="4A4A4A"/>
                </a:solidFill>
                <a:latin typeface="Inter" pitchFamily="34" charset="0"/>
                <a:ea typeface="Inter" pitchFamily="34" charset="-122"/>
                <a:cs typeface="Inter" pitchFamily="34" charset="-120"/>
              </a:rPr>
              <a:t>La politique de décentralisation initiée dès 2012 par le Président Alassane Ouattara vise à doter chaque district de Côte d'Ivoire d'une </a:t>
            </a:r>
            <a:r>
              <a:rPr lang="en-US" sz="800" dirty="0">
                <a:solidFill>
                  <a:srgbClr val="4A4A4A"/>
                </a:solidFill>
                <a:latin typeface="Inter" pitchFamily="34" charset="0"/>
                <a:ea typeface="Inter" pitchFamily="34" charset="-122"/>
                <a:cs typeface="Inter" pitchFamily="34" charset="-120"/>
              </a:rPr>
              <a:t>université publique. Aujourd'hui, </a:t>
            </a:r>
            <a:r>
              <a:rPr lang="en-US" sz="750" dirty="0">
                <a:solidFill>
                  <a:srgbClr val="D4AF37"/>
                </a:solidFill>
                <a:latin typeface="Inter SemiBold" pitchFamily="34" charset="0"/>
                <a:ea typeface="Inter SemiBold" pitchFamily="34" charset="-122"/>
                <a:cs typeface="Inter SemiBold" pitchFamily="34" charset="-120"/>
              </a:rPr>
              <a:t>7 districts sur 14</a:t>
            </a:r>
            <a:r>
              <a:rPr lang="en-US" sz="800" dirty="0">
                <a:solidFill>
                  <a:srgbClr val="4A4A4A"/>
                </a:solidFill>
                <a:latin typeface="Inter" pitchFamily="34" charset="0"/>
                <a:ea typeface="Inter" pitchFamily="34" charset="-122"/>
                <a:cs typeface="Inter" pitchFamily="34" charset="-120"/>
              </a:rPr>
              <a:t> disposent d'un pôle d'enseignement supérieur d'excellence.</a:t>
            </a:r>
            <a:endParaRPr lang="en-US" sz="800" dirty="0"/>
          </a:p>
        </p:txBody>
      </p:sp>
      <p:sp>
        <p:nvSpPr>
          <p:cNvPr id="6" name="Shape 3"/>
          <p:cNvSpPr/>
          <p:nvPr/>
        </p:nvSpPr>
        <p:spPr>
          <a:xfrm>
            <a:off x="578644" y="1426239"/>
            <a:ext cx="2286558" cy="267891"/>
          </a:xfrm>
          <a:prstGeom prst="rect">
            <a:avLst/>
          </a:prstGeom>
          <a:solidFill>
            <a:srgbClr val="2C3E50">
              <a:alpha val="2000"/>
            </a:srgbClr>
          </a:solidFill>
          <a:ln/>
        </p:spPr>
      </p:sp>
      <p:sp>
        <p:nvSpPr>
          <p:cNvPr id="7" name="Shape 4"/>
          <p:cNvSpPr/>
          <p:nvPr/>
        </p:nvSpPr>
        <p:spPr>
          <a:xfrm>
            <a:off x="578644" y="1679842"/>
            <a:ext cx="2286558" cy="14288"/>
          </a:xfrm>
          <a:prstGeom prst="rect">
            <a:avLst/>
          </a:prstGeom>
          <a:solidFill>
            <a:srgbClr val="D4AF37"/>
          </a:solidFill>
          <a:ln/>
        </p:spPr>
      </p:sp>
      <p:sp>
        <p:nvSpPr>
          <p:cNvPr id="8" name="Text 5"/>
          <p:cNvSpPr/>
          <p:nvPr/>
        </p:nvSpPr>
        <p:spPr>
          <a:xfrm>
            <a:off x="578644" y="1426239"/>
            <a:ext cx="2286558" cy="267891"/>
          </a:xfrm>
          <a:prstGeom prst="rect">
            <a:avLst/>
          </a:prstGeom>
          <a:noFill/>
          <a:ln/>
        </p:spPr>
        <p:txBody>
          <a:bodyPr wrap="square" lIns="127508" tIns="85090" rIns="127508" bIns="85090" rtlCol="0" anchor="ctr">
            <a:spAutoFit/>
          </a:bodyPr>
          <a:lstStyle/>
          <a:p>
            <a:pPr algn="l" indent="0" marL="0">
              <a:buNone/>
            </a:pPr>
            <a:r>
              <a:rPr lang="en-US" sz="650" spc="1" kern="0" dirty="0">
                <a:solidFill>
                  <a:srgbClr val="2C3E50"/>
                </a:solidFill>
                <a:latin typeface="Space Grotesk Medium" pitchFamily="34" charset="0"/>
                <a:ea typeface="Space Grotesk Medium" pitchFamily="34" charset="-122"/>
                <a:cs typeface="Space Grotesk Medium" pitchFamily="34" charset="-120"/>
              </a:rPr>
              <a:t>UNIVERSITÉ PUBLIQUE</a:t>
            </a:r>
            <a:endParaRPr lang="en-US" sz="650" dirty="0"/>
          </a:p>
        </p:txBody>
      </p:sp>
      <p:sp>
        <p:nvSpPr>
          <p:cNvPr id="9" name="Shape 6"/>
          <p:cNvSpPr/>
          <p:nvPr/>
        </p:nvSpPr>
        <p:spPr>
          <a:xfrm>
            <a:off x="2865202" y="1426239"/>
            <a:ext cx="1635723" cy="267891"/>
          </a:xfrm>
          <a:prstGeom prst="rect">
            <a:avLst/>
          </a:prstGeom>
          <a:solidFill>
            <a:srgbClr val="2C3E50">
              <a:alpha val="2000"/>
            </a:srgbClr>
          </a:solidFill>
          <a:ln/>
        </p:spPr>
      </p:sp>
      <p:sp>
        <p:nvSpPr>
          <p:cNvPr id="10" name="Shape 7"/>
          <p:cNvSpPr/>
          <p:nvPr/>
        </p:nvSpPr>
        <p:spPr>
          <a:xfrm>
            <a:off x="2865202" y="1679842"/>
            <a:ext cx="1635723" cy="14288"/>
          </a:xfrm>
          <a:prstGeom prst="rect">
            <a:avLst/>
          </a:prstGeom>
          <a:solidFill>
            <a:srgbClr val="D4AF37"/>
          </a:solidFill>
          <a:ln/>
        </p:spPr>
      </p:sp>
      <p:sp>
        <p:nvSpPr>
          <p:cNvPr id="11" name="Text 8"/>
          <p:cNvSpPr/>
          <p:nvPr/>
        </p:nvSpPr>
        <p:spPr>
          <a:xfrm>
            <a:off x="2865202" y="1426239"/>
            <a:ext cx="1635723" cy="267891"/>
          </a:xfrm>
          <a:prstGeom prst="rect">
            <a:avLst/>
          </a:prstGeom>
          <a:noFill/>
          <a:ln/>
        </p:spPr>
        <p:txBody>
          <a:bodyPr wrap="square" lIns="127508" tIns="85090" rIns="127508" bIns="85090" rtlCol="0" anchor="ctr">
            <a:spAutoFit/>
          </a:bodyPr>
          <a:lstStyle/>
          <a:p>
            <a:pPr algn="l" indent="0" marL="0">
              <a:buNone/>
            </a:pPr>
            <a:r>
              <a:rPr lang="en-US" sz="650" spc="1" kern="0" dirty="0">
                <a:solidFill>
                  <a:srgbClr val="2C3E50"/>
                </a:solidFill>
                <a:latin typeface="Space Grotesk Medium" pitchFamily="34" charset="0"/>
                <a:ea typeface="Space Grotesk Medium" pitchFamily="34" charset="-122"/>
                <a:cs typeface="Space Grotesk Medium" pitchFamily="34" charset="-120"/>
              </a:rPr>
              <a:t>VILLE / DISTRICT</a:t>
            </a:r>
            <a:endParaRPr lang="en-US" sz="650" dirty="0"/>
          </a:p>
        </p:txBody>
      </p:sp>
      <p:sp>
        <p:nvSpPr>
          <p:cNvPr id="12" name="Shape 9"/>
          <p:cNvSpPr/>
          <p:nvPr/>
        </p:nvSpPr>
        <p:spPr>
          <a:xfrm>
            <a:off x="4500925" y="1426239"/>
            <a:ext cx="1399589" cy="267891"/>
          </a:xfrm>
          <a:prstGeom prst="rect">
            <a:avLst/>
          </a:prstGeom>
          <a:solidFill>
            <a:srgbClr val="2C3E50">
              <a:alpha val="2000"/>
            </a:srgbClr>
          </a:solidFill>
          <a:ln/>
        </p:spPr>
      </p:sp>
      <p:sp>
        <p:nvSpPr>
          <p:cNvPr id="13" name="Shape 10"/>
          <p:cNvSpPr/>
          <p:nvPr/>
        </p:nvSpPr>
        <p:spPr>
          <a:xfrm>
            <a:off x="4500925" y="1679842"/>
            <a:ext cx="1399589" cy="14288"/>
          </a:xfrm>
          <a:prstGeom prst="rect">
            <a:avLst/>
          </a:prstGeom>
          <a:solidFill>
            <a:srgbClr val="D4AF37"/>
          </a:solidFill>
          <a:ln/>
        </p:spPr>
      </p:sp>
      <p:sp>
        <p:nvSpPr>
          <p:cNvPr id="14" name="Text 11"/>
          <p:cNvSpPr/>
          <p:nvPr/>
        </p:nvSpPr>
        <p:spPr>
          <a:xfrm>
            <a:off x="4500925" y="1426239"/>
            <a:ext cx="1399589" cy="267891"/>
          </a:xfrm>
          <a:prstGeom prst="rect">
            <a:avLst/>
          </a:prstGeom>
          <a:noFill/>
          <a:ln/>
        </p:spPr>
        <p:txBody>
          <a:bodyPr wrap="square" lIns="127508" tIns="85090" rIns="127508" bIns="85090" rtlCol="0" anchor="ctr">
            <a:spAutoFit/>
          </a:bodyPr>
          <a:lstStyle/>
          <a:p>
            <a:pPr algn="l" indent="0" marL="0">
              <a:buNone/>
            </a:pPr>
            <a:r>
              <a:rPr lang="en-US" sz="650" spc="1" kern="0" dirty="0">
                <a:solidFill>
                  <a:srgbClr val="2C3E50"/>
                </a:solidFill>
                <a:latin typeface="Space Grotesk Medium" pitchFamily="34" charset="0"/>
                <a:ea typeface="Space Grotesk Medium" pitchFamily="34" charset="-122"/>
                <a:cs typeface="Space Grotesk Medium" pitchFamily="34" charset="-120"/>
              </a:rPr>
              <a:t>STATUT INITIAL (2011)</a:t>
            </a:r>
            <a:endParaRPr lang="en-US" sz="650" dirty="0"/>
          </a:p>
        </p:txBody>
      </p:sp>
      <p:sp>
        <p:nvSpPr>
          <p:cNvPr id="15" name="Shape 12"/>
          <p:cNvSpPr/>
          <p:nvPr/>
        </p:nvSpPr>
        <p:spPr>
          <a:xfrm>
            <a:off x="5900514" y="1426239"/>
            <a:ext cx="2664842" cy="267891"/>
          </a:xfrm>
          <a:prstGeom prst="rect">
            <a:avLst/>
          </a:prstGeom>
          <a:solidFill>
            <a:srgbClr val="2C3E50">
              <a:alpha val="2000"/>
            </a:srgbClr>
          </a:solidFill>
          <a:ln/>
        </p:spPr>
      </p:sp>
      <p:sp>
        <p:nvSpPr>
          <p:cNvPr id="16" name="Shape 13"/>
          <p:cNvSpPr/>
          <p:nvPr/>
        </p:nvSpPr>
        <p:spPr>
          <a:xfrm>
            <a:off x="5900514" y="1679842"/>
            <a:ext cx="2664842" cy="14288"/>
          </a:xfrm>
          <a:prstGeom prst="rect">
            <a:avLst/>
          </a:prstGeom>
          <a:solidFill>
            <a:srgbClr val="D4AF37"/>
          </a:solidFill>
          <a:ln/>
        </p:spPr>
      </p:sp>
      <p:sp>
        <p:nvSpPr>
          <p:cNvPr id="17" name="Text 14"/>
          <p:cNvSpPr/>
          <p:nvPr/>
        </p:nvSpPr>
        <p:spPr>
          <a:xfrm>
            <a:off x="5900514" y="1426239"/>
            <a:ext cx="2664842" cy="267891"/>
          </a:xfrm>
          <a:prstGeom prst="rect">
            <a:avLst/>
          </a:prstGeom>
          <a:noFill/>
          <a:ln/>
        </p:spPr>
        <p:txBody>
          <a:bodyPr wrap="square" lIns="127508" tIns="85090" rIns="127508" bIns="85090" rtlCol="0" anchor="ctr">
            <a:spAutoFit/>
          </a:bodyPr>
          <a:lstStyle/>
          <a:p>
            <a:pPr algn="l" indent="0" marL="0">
              <a:buNone/>
            </a:pPr>
            <a:r>
              <a:rPr lang="en-US" sz="650" spc="1" kern="0" dirty="0">
                <a:solidFill>
                  <a:srgbClr val="2C3E50"/>
                </a:solidFill>
                <a:latin typeface="Space Grotesk Medium" pitchFamily="34" charset="0"/>
                <a:ea typeface="Space Grotesk Medium" pitchFamily="34" charset="-122"/>
                <a:cs typeface="Space Grotesk Medium" pitchFamily="34" charset="-120"/>
              </a:rPr>
              <a:t>ACTION / ANNÉE D'OUVERTURE</a:t>
            </a:r>
            <a:endParaRPr lang="en-US" sz="650" dirty="0"/>
          </a:p>
        </p:txBody>
      </p:sp>
      <p:sp>
        <p:nvSpPr>
          <p:cNvPr id="18" name="Text 15"/>
          <p:cNvSpPr/>
          <p:nvPr/>
        </p:nvSpPr>
        <p:spPr>
          <a:xfrm>
            <a:off x="685800" y="1757530"/>
            <a:ext cx="1432322" cy="112514"/>
          </a:xfrm>
          <a:prstGeom prst="rect">
            <a:avLst/>
          </a:prstGeom>
          <a:noFill/>
          <a:ln/>
        </p:spPr>
        <p:txBody>
          <a:bodyPr wrap="squar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Félix Houphouët-Boigny (UFHB)</a:t>
            </a:r>
            <a:endParaRPr lang="en-US" sz="650" dirty="0"/>
          </a:p>
        </p:txBody>
      </p:sp>
      <p:sp>
        <p:nvSpPr>
          <p:cNvPr id="19" name="Text 16"/>
          <p:cNvSpPr/>
          <p:nvPr/>
        </p:nvSpPr>
        <p:spPr>
          <a:xfrm>
            <a:off x="2865202" y="1686985"/>
            <a:ext cx="1635723" cy="257175"/>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Abidjan / Autonome d'Abidjan</a:t>
            </a:r>
            <a:endParaRPr lang="en-US" sz="650" dirty="0"/>
          </a:p>
        </p:txBody>
      </p:sp>
      <p:sp>
        <p:nvSpPr>
          <p:cNvPr id="20" name="Shape 17"/>
          <p:cNvSpPr/>
          <p:nvPr/>
        </p:nvSpPr>
        <p:spPr>
          <a:xfrm>
            <a:off x="4608082" y="1744135"/>
            <a:ext cx="584002" cy="139303"/>
          </a:xfrm>
          <a:prstGeom prst="rect">
            <a:avLst/>
          </a:prstGeom>
          <a:solidFill>
            <a:srgbClr val="2C3E50">
              <a:alpha val="5000"/>
            </a:srgbClr>
          </a:solidFill>
          <a:ln w="9144">
            <a:solidFill>
              <a:srgbClr val="2C3E50">
                <a:alpha val="10000"/>
              </a:srgbClr>
            </a:solidFill>
            <a:prstDash val="solid"/>
          </a:ln>
        </p:spPr>
      </p:sp>
      <p:sp>
        <p:nvSpPr>
          <p:cNvPr id="21" name="Text 18"/>
          <p:cNvSpPr/>
          <p:nvPr/>
        </p:nvSpPr>
        <p:spPr>
          <a:xfrm>
            <a:off x="4608082" y="1744135"/>
            <a:ext cx="584002" cy="139303"/>
          </a:xfrm>
          <a:prstGeom prst="rect">
            <a:avLst/>
          </a:prstGeom>
          <a:noFill/>
          <a:ln/>
        </p:spPr>
        <p:txBody>
          <a:bodyPr wrap="none" lIns="68072" tIns="17018" rIns="68072" bIns="17018" rtlCol="0" anchor="t">
            <a:spAutoFit/>
          </a:bodyPr>
          <a:lstStyle/>
          <a:p>
            <a:pPr algn="l" indent="0" marL="0">
              <a:buNone/>
            </a:pPr>
            <a:r>
              <a:rPr lang="en-US" sz="550" dirty="0">
                <a:solidFill>
                  <a:srgbClr val="2C3E50"/>
                </a:solidFill>
                <a:latin typeface="Inter" pitchFamily="34" charset="0"/>
                <a:ea typeface="Inter" pitchFamily="34" charset="-122"/>
                <a:cs typeface="Inter" pitchFamily="34" charset="-120"/>
              </a:rPr>
              <a:t>EXISTANTE</a:t>
            </a:r>
            <a:endParaRPr lang="en-US" sz="550" dirty="0"/>
          </a:p>
        </p:txBody>
      </p:sp>
      <p:sp>
        <p:nvSpPr>
          <p:cNvPr id="22" name="Text 19"/>
          <p:cNvSpPr/>
          <p:nvPr/>
        </p:nvSpPr>
        <p:spPr>
          <a:xfrm>
            <a:off x="5900514" y="1686985"/>
            <a:ext cx="2664842" cy="242888"/>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Entièrement réhabilitée et modernisée (2012)</a:t>
            </a:r>
            <a:endParaRPr lang="en-US" sz="650" dirty="0"/>
          </a:p>
        </p:txBody>
      </p:sp>
      <p:sp>
        <p:nvSpPr>
          <p:cNvPr id="23" name="Text 20"/>
          <p:cNvSpPr/>
          <p:nvPr/>
        </p:nvSpPr>
        <p:spPr>
          <a:xfrm>
            <a:off x="685800" y="2003989"/>
            <a:ext cx="1085850"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Nangui Abrogoua (UNA)</a:t>
            </a:r>
            <a:endParaRPr lang="en-US" sz="650" dirty="0"/>
          </a:p>
        </p:txBody>
      </p:sp>
      <p:sp>
        <p:nvSpPr>
          <p:cNvPr id="24" name="Text 21"/>
          <p:cNvSpPr/>
          <p:nvPr/>
        </p:nvSpPr>
        <p:spPr>
          <a:xfrm>
            <a:off x="2865202" y="1929873"/>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Abidjan / Autonome d'Abidjan</a:t>
            </a:r>
            <a:endParaRPr lang="en-US" sz="650" dirty="0"/>
          </a:p>
        </p:txBody>
      </p:sp>
      <p:sp>
        <p:nvSpPr>
          <p:cNvPr id="25" name="Shape 22"/>
          <p:cNvSpPr/>
          <p:nvPr/>
        </p:nvSpPr>
        <p:spPr>
          <a:xfrm>
            <a:off x="4608082" y="1990595"/>
            <a:ext cx="584002" cy="139303"/>
          </a:xfrm>
          <a:prstGeom prst="rect">
            <a:avLst/>
          </a:prstGeom>
          <a:solidFill>
            <a:srgbClr val="2C3E50">
              <a:alpha val="5000"/>
            </a:srgbClr>
          </a:solidFill>
          <a:ln w="9144">
            <a:solidFill>
              <a:srgbClr val="2C3E50">
                <a:alpha val="10000"/>
              </a:srgbClr>
            </a:solidFill>
            <a:prstDash val="solid"/>
          </a:ln>
        </p:spPr>
      </p:sp>
      <p:sp>
        <p:nvSpPr>
          <p:cNvPr id="26" name="Text 23"/>
          <p:cNvSpPr/>
          <p:nvPr/>
        </p:nvSpPr>
        <p:spPr>
          <a:xfrm>
            <a:off x="4608082" y="1990595"/>
            <a:ext cx="584002" cy="139303"/>
          </a:xfrm>
          <a:prstGeom prst="rect">
            <a:avLst/>
          </a:prstGeom>
          <a:noFill/>
          <a:ln/>
        </p:spPr>
        <p:txBody>
          <a:bodyPr wrap="none" lIns="68072" tIns="17018" rIns="68072" bIns="17018" rtlCol="0" anchor="t">
            <a:spAutoFit/>
          </a:bodyPr>
          <a:lstStyle/>
          <a:p>
            <a:pPr algn="l" indent="0" marL="0">
              <a:buNone/>
            </a:pPr>
            <a:r>
              <a:rPr lang="en-US" sz="550" dirty="0">
                <a:solidFill>
                  <a:srgbClr val="2C3E50"/>
                </a:solidFill>
                <a:latin typeface="Inter" pitchFamily="34" charset="0"/>
                <a:ea typeface="Inter" pitchFamily="34" charset="-122"/>
                <a:cs typeface="Inter" pitchFamily="34" charset="-120"/>
              </a:rPr>
              <a:t>EXISTANTE</a:t>
            </a:r>
            <a:endParaRPr lang="en-US" sz="550" dirty="0"/>
          </a:p>
        </p:txBody>
      </p:sp>
      <p:sp>
        <p:nvSpPr>
          <p:cNvPr id="27" name="Text 24"/>
          <p:cNvSpPr/>
          <p:nvPr/>
        </p:nvSpPr>
        <p:spPr>
          <a:xfrm>
            <a:off x="5900514" y="1929873"/>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Entièrement réhabilitée et modernisée (2012)</a:t>
            </a:r>
            <a:endParaRPr lang="en-US" sz="650" dirty="0"/>
          </a:p>
        </p:txBody>
      </p:sp>
      <p:sp>
        <p:nvSpPr>
          <p:cNvPr id="28" name="Text 25"/>
          <p:cNvSpPr/>
          <p:nvPr/>
        </p:nvSpPr>
        <p:spPr>
          <a:xfrm>
            <a:off x="685800" y="2250449"/>
            <a:ext cx="1123355"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Alassane Ouattara (UAO)</a:t>
            </a:r>
            <a:endParaRPr lang="en-US" sz="650" dirty="0"/>
          </a:p>
        </p:txBody>
      </p:sp>
      <p:sp>
        <p:nvSpPr>
          <p:cNvPr id="29" name="Text 26"/>
          <p:cNvSpPr/>
          <p:nvPr/>
        </p:nvSpPr>
        <p:spPr>
          <a:xfrm>
            <a:off x="2865202" y="2176332"/>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Bouaké / Vallée du Bandama</a:t>
            </a:r>
            <a:endParaRPr lang="en-US" sz="650" dirty="0"/>
          </a:p>
        </p:txBody>
      </p:sp>
      <p:sp>
        <p:nvSpPr>
          <p:cNvPr id="30" name="Shape 27"/>
          <p:cNvSpPr/>
          <p:nvPr/>
        </p:nvSpPr>
        <p:spPr>
          <a:xfrm>
            <a:off x="4608082" y="2237054"/>
            <a:ext cx="584002" cy="139303"/>
          </a:xfrm>
          <a:prstGeom prst="rect">
            <a:avLst/>
          </a:prstGeom>
          <a:solidFill>
            <a:srgbClr val="2C3E50">
              <a:alpha val="5000"/>
            </a:srgbClr>
          </a:solidFill>
          <a:ln w="9144">
            <a:solidFill>
              <a:srgbClr val="2C3E50">
                <a:alpha val="10000"/>
              </a:srgbClr>
            </a:solidFill>
            <a:prstDash val="solid"/>
          </a:ln>
        </p:spPr>
      </p:sp>
      <p:sp>
        <p:nvSpPr>
          <p:cNvPr id="31" name="Text 28"/>
          <p:cNvSpPr/>
          <p:nvPr/>
        </p:nvSpPr>
        <p:spPr>
          <a:xfrm>
            <a:off x="4608082" y="2237054"/>
            <a:ext cx="584002" cy="139303"/>
          </a:xfrm>
          <a:prstGeom prst="rect">
            <a:avLst/>
          </a:prstGeom>
          <a:noFill/>
          <a:ln/>
        </p:spPr>
        <p:txBody>
          <a:bodyPr wrap="none" lIns="68072" tIns="17018" rIns="68072" bIns="17018" rtlCol="0" anchor="t">
            <a:spAutoFit/>
          </a:bodyPr>
          <a:lstStyle/>
          <a:p>
            <a:pPr algn="l" indent="0" marL="0">
              <a:buNone/>
            </a:pPr>
            <a:r>
              <a:rPr lang="en-US" sz="550" dirty="0">
                <a:solidFill>
                  <a:srgbClr val="2C3E50"/>
                </a:solidFill>
                <a:latin typeface="Inter" pitchFamily="34" charset="0"/>
                <a:ea typeface="Inter" pitchFamily="34" charset="-122"/>
                <a:cs typeface="Inter" pitchFamily="34" charset="-120"/>
              </a:rPr>
              <a:t>EXISTANTE</a:t>
            </a:r>
            <a:endParaRPr lang="en-US" sz="550" dirty="0"/>
          </a:p>
        </p:txBody>
      </p:sp>
      <p:sp>
        <p:nvSpPr>
          <p:cNvPr id="32" name="Text 29"/>
          <p:cNvSpPr/>
          <p:nvPr/>
        </p:nvSpPr>
        <p:spPr>
          <a:xfrm>
            <a:off x="5900514" y="2176332"/>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Entièrement réhabilitée et modernisée (2012)</a:t>
            </a:r>
            <a:endParaRPr lang="en-US" sz="650" dirty="0"/>
          </a:p>
        </p:txBody>
      </p:sp>
      <p:sp>
        <p:nvSpPr>
          <p:cNvPr id="33" name="Text 30"/>
          <p:cNvSpPr/>
          <p:nvPr/>
        </p:nvSpPr>
        <p:spPr>
          <a:xfrm>
            <a:off x="685800" y="2496908"/>
            <a:ext cx="1035844"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Péléforo Gon Coulibaly</a:t>
            </a:r>
            <a:endParaRPr lang="en-US" sz="650" dirty="0"/>
          </a:p>
        </p:txBody>
      </p:sp>
      <p:sp>
        <p:nvSpPr>
          <p:cNvPr id="34" name="Text 31"/>
          <p:cNvSpPr/>
          <p:nvPr/>
        </p:nvSpPr>
        <p:spPr>
          <a:xfrm>
            <a:off x="2865202" y="2422792"/>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Korhogo / Savanes</a:t>
            </a:r>
            <a:endParaRPr lang="en-US" sz="650" dirty="0"/>
          </a:p>
        </p:txBody>
      </p:sp>
      <p:sp>
        <p:nvSpPr>
          <p:cNvPr id="35" name="Shape 32"/>
          <p:cNvSpPr/>
          <p:nvPr/>
        </p:nvSpPr>
        <p:spPr>
          <a:xfrm>
            <a:off x="4608082" y="2483514"/>
            <a:ext cx="935831" cy="139303"/>
          </a:xfrm>
          <a:prstGeom prst="rect">
            <a:avLst/>
          </a:prstGeom>
          <a:solidFill>
            <a:srgbClr val="2C3E50">
              <a:alpha val="5000"/>
            </a:srgbClr>
          </a:solidFill>
          <a:ln w="9144">
            <a:solidFill>
              <a:srgbClr val="2C3E50">
                <a:alpha val="10000"/>
              </a:srgbClr>
            </a:solidFill>
            <a:prstDash val="solid"/>
          </a:ln>
        </p:spPr>
      </p:sp>
      <p:sp>
        <p:nvSpPr>
          <p:cNvPr id="36" name="Text 33"/>
          <p:cNvSpPr/>
          <p:nvPr/>
        </p:nvSpPr>
        <p:spPr>
          <a:xfrm>
            <a:off x="4608082" y="2483514"/>
            <a:ext cx="935831" cy="139303"/>
          </a:xfrm>
          <a:prstGeom prst="rect">
            <a:avLst/>
          </a:prstGeom>
          <a:noFill/>
          <a:ln/>
        </p:spPr>
        <p:txBody>
          <a:bodyPr wrap="none" lIns="68072" tIns="17018" rIns="68072" bIns="17018" rtlCol="0" anchor="t">
            <a:spAutoFit/>
          </a:bodyPr>
          <a:lstStyle/>
          <a:p>
            <a:pPr algn="l" indent="0" marL="0">
              <a:buNone/>
            </a:pPr>
            <a:r>
              <a:rPr lang="en-US" sz="550" dirty="0">
                <a:solidFill>
                  <a:srgbClr val="2C3E50"/>
                </a:solidFill>
                <a:latin typeface="Inter" pitchFamily="34" charset="0"/>
                <a:ea typeface="Inter" pitchFamily="34" charset="-122"/>
                <a:cs typeface="Inter" pitchFamily="34" charset="-120"/>
              </a:rPr>
              <a:t>URES DE KORHOGO</a:t>
            </a:r>
            <a:endParaRPr lang="en-US" sz="550" dirty="0"/>
          </a:p>
        </p:txBody>
      </p:sp>
      <p:sp>
        <p:nvSpPr>
          <p:cNvPr id="37" name="Text 34"/>
          <p:cNvSpPr/>
          <p:nvPr/>
        </p:nvSpPr>
        <p:spPr>
          <a:xfrm>
            <a:off x="5900514" y="2422792"/>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Érigée en université de plein exercice (2012)</a:t>
            </a:r>
            <a:endParaRPr lang="en-US" sz="650" dirty="0"/>
          </a:p>
        </p:txBody>
      </p:sp>
      <p:sp>
        <p:nvSpPr>
          <p:cNvPr id="38" name="Text 35"/>
          <p:cNvSpPr/>
          <p:nvPr/>
        </p:nvSpPr>
        <p:spPr>
          <a:xfrm>
            <a:off x="685800" y="2743367"/>
            <a:ext cx="1051917"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Jean Lorougnon Guédé</a:t>
            </a:r>
            <a:endParaRPr lang="en-US" sz="650" dirty="0"/>
          </a:p>
        </p:txBody>
      </p:sp>
      <p:sp>
        <p:nvSpPr>
          <p:cNvPr id="39" name="Text 36"/>
          <p:cNvSpPr/>
          <p:nvPr/>
        </p:nvSpPr>
        <p:spPr>
          <a:xfrm>
            <a:off x="2865202" y="2669251"/>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Daloa / Sassandra-Marahoué</a:t>
            </a:r>
            <a:endParaRPr lang="en-US" sz="650" dirty="0"/>
          </a:p>
        </p:txBody>
      </p:sp>
      <p:sp>
        <p:nvSpPr>
          <p:cNvPr id="40" name="Shape 37"/>
          <p:cNvSpPr/>
          <p:nvPr/>
        </p:nvSpPr>
        <p:spPr>
          <a:xfrm>
            <a:off x="4608082" y="2729973"/>
            <a:ext cx="787598" cy="139303"/>
          </a:xfrm>
          <a:prstGeom prst="rect">
            <a:avLst/>
          </a:prstGeom>
          <a:solidFill>
            <a:srgbClr val="2C3E50">
              <a:alpha val="5000"/>
            </a:srgbClr>
          </a:solidFill>
          <a:ln w="9144">
            <a:solidFill>
              <a:srgbClr val="2C3E50">
                <a:alpha val="10000"/>
              </a:srgbClr>
            </a:solidFill>
            <a:prstDash val="solid"/>
          </a:ln>
        </p:spPr>
      </p:sp>
      <p:sp>
        <p:nvSpPr>
          <p:cNvPr id="41" name="Text 38"/>
          <p:cNvSpPr/>
          <p:nvPr/>
        </p:nvSpPr>
        <p:spPr>
          <a:xfrm>
            <a:off x="4608082" y="2729973"/>
            <a:ext cx="787598" cy="139303"/>
          </a:xfrm>
          <a:prstGeom prst="rect">
            <a:avLst/>
          </a:prstGeom>
          <a:noFill/>
          <a:ln/>
        </p:spPr>
        <p:txBody>
          <a:bodyPr wrap="none" lIns="68072" tIns="17018" rIns="68072" bIns="17018" rtlCol="0" anchor="t">
            <a:spAutoFit/>
          </a:bodyPr>
          <a:lstStyle/>
          <a:p>
            <a:pPr algn="l" indent="0" marL="0">
              <a:buNone/>
            </a:pPr>
            <a:r>
              <a:rPr lang="en-US" sz="550" dirty="0">
                <a:solidFill>
                  <a:srgbClr val="2C3E50"/>
                </a:solidFill>
                <a:latin typeface="Inter" pitchFamily="34" charset="0"/>
                <a:ea typeface="Inter" pitchFamily="34" charset="-122"/>
                <a:cs typeface="Inter" pitchFamily="34" charset="-120"/>
              </a:rPr>
              <a:t>URES DE DALOA</a:t>
            </a:r>
            <a:endParaRPr lang="en-US" sz="550" dirty="0"/>
          </a:p>
        </p:txBody>
      </p:sp>
      <p:sp>
        <p:nvSpPr>
          <p:cNvPr id="42" name="Text 39"/>
          <p:cNvSpPr/>
          <p:nvPr/>
        </p:nvSpPr>
        <p:spPr>
          <a:xfrm>
            <a:off x="5900514" y="2669251"/>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Érigée en université de plein exercice (2012)</a:t>
            </a:r>
            <a:endParaRPr lang="en-US" sz="650" dirty="0"/>
          </a:p>
        </p:txBody>
      </p:sp>
      <p:sp>
        <p:nvSpPr>
          <p:cNvPr id="43" name="Text 40"/>
          <p:cNvSpPr/>
          <p:nvPr/>
        </p:nvSpPr>
        <p:spPr>
          <a:xfrm>
            <a:off x="685800" y="2989827"/>
            <a:ext cx="814388"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Université de Man</a:t>
            </a:r>
            <a:endParaRPr lang="en-US" sz="650" dirty="0"/>
          </a:p>
        </p:txBody>
      </p:sp>
      <p:sp>
        <p:nvSpPr>
          <p:cNvPr id="44" name="Text 41"/>
          <p:cNvSpPr/>
          <p:nvPr/>
        </p:nvSpPr>
        <p:spPr>
          <a:xfrm>
            <a:off x="2865202" y="2915710"/>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Man / Montagnes</a:t>
            </a:r>
            <a:endParaRPr lang="en-US" sz="650" dirty="0"/>
          </a:p>
        </p:txBody>
      </p:sp>
      <p:sp>
        <p:nvSpPr>
          <p:cNvPr id="45" name="Shape 42"/>
          <p:cNvSpPr/>
          <p:nvPr/>
        </p:nvSpPr>
        <p:spPr>
          <a:xfrm>
            <a:off x="4608082" y="2976432"/>
            <a:ext cx="784027" cy="139303"/>
          </a:xfrm>
          <a:prstGeom prst="rect">
            <a:avLst/>
          </a:prstGeom>
          <a:solidFill>
            <a:srgbClr val="D4AF37">
              <a:alpha val="8000"/>
            </a:srgbClr>
          </a:solidFill>
          <a:ln w="9144">
            <a:solidFill>
              <a:srgbClr val="D4AF37">
                <a:alpha val="20000"/>
              </a:srgbClr>
            </a:solidFill>
            <a:prstDash val="solid"/>
          </a:ln>
        </p:spPr>
      </p:sp>
      <p:sp>
        <p:nvSpPr>
          <p:cNvPr id="46" name="Text 43"/>
          <p:cNvSpPr/>
          <p:nvPr/>
        </p:nvSpPr>
        <p:spPr>
          <a:xfrm>
            <a:off x="4608082" y="2976432"/>
            <a:ext cx="784027" cy="139303"/>
          </a:xfrm>
          <a:prstGeom prst="rect">
            <a:avLst/>
          </a:prstGeom>
          <a:noFill/>
          <a:ln/>
        </p:spPr>
        <p:txBody>
          <a:bodyPr wrap="none" lIns="68072" tIns="17018" rIns="68072" bIns="17018" rtlCol="0" anchor="t">
            <a:spAutoFit/>
          </a:bodyPr>
          <a:lstStyle/>
          <a:p>
            <a:pPr algn="l" indent="0" marL="0">
              <a:buNone/>
            </a:pPr>
            <a:r>
              <a:rPr lang="en-US" sz="550" dirty="0">
                <a:solidFill>
                  <a:srgbClr val="B58D1B"/>
                </a:solidFill>
                <a:latin typeface="Inter" pitchFamily="34" charset="0"/>
                <a:ea typeface="Inter" pitchFamily="34" charset="-122"/>
                <a:cs typeface="Inter" pitchFamily="34" charset="-120"/>
              </a:rPr>
              <a:t>NOUVEAU PÔLE</a:t>
            </a:r>
            <a:endParaRPr lang="en-US" sz="550" dirty="0"/>
          </a:p>
        </p:txBody>
      </p:sp>
      <p:sp>
        <p:nvSpPr>
          <p:cNvPr id="47" name="Text 44"/>
          <p:cNvSpPr/>
          <p:nvPr/>
        </p:nvSpPr>
        <p:spPr>
          <a:xfrm>
            <a:off x="5900514" y="2915710"/>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Créée par décret en 2015, ouverture en 2016</a:t>
            </a:r>
            <a:endParaRPr lang="en-US" sz="650" dirty="0"/>
          </a:p>
        </p:txBody>
      </p:sp>
      <p:sp>
        <p:nvSpPr>
          <p:cNvPr id="48" name="Text 45"/>
          <p:cNvSpPr/>
          <p:nvPr/>
        </p:nvSpPr>
        <p:spPr>
          <a:xfrm>
            <a:off x="685800" y="3236286"/>
            <a:ext cx="1912739" cy="112514"/>
          </a:xfrm>
          <a:prstGeom prst="rect">
            <a:avLst/>
          </a:prstGeom>
          <a:noFill/>
          <a:ln/>
        </p:spPr>
        <p:txBody>
          <a:bodyPr wrap="squar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Université Virtuelle de Côte d'Ivoire (UVCI)</a:t>
            </a:r>
            <a:endParaRPr lang="en-US" sz="650" dirty="0"/>
          </a:p>
        </p:txBody>
      </p:sp>
      <p:sp>
        <p:nvSpPr>
          <p:cNvPr id="49" name="Text 46"/>
          <p:cNvSpPr/>
          <p:nvPr/>
        </p:nvSpPr>
        <p:spPr>
          <a:xfrm>
            <a:off x="2865202" y="3162170"/>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Nationale (En ligne)</a:t>
            </a:r>
            <a:endParaRPr lang="en-US" sz="650" dirty="0"/>
          </a:p>
        </p:txBody>
      </p:sp>
      <p:sp>
        <p:nvSpPr>
          <p:cNvPr id="50" name="Shape 47"/>
          <p:cNvSpPr/>
          <p:nvPr/>
        </p:nvSpPr>
        <p:spPr>
          <a:xfrm>
            <a:off x="4608082" y="3222892"/>
            <a:ext cx="784027" cy="139303"/>
          </a:xfrm>
          <a:prstGeom prst="rect">
            <a:avLst/>
          </a:prstGeom>
          <a:solidFill>
            <a:srgbClr val="D4AF37">
              <a:alpha val="8000"/>
            </a:srgbClr>
          </a:solidFill>
          <a:ln w="9144">
            <a:solidFill>
              <a:srgbClr val="D4AF37">
                <a:alpha val="20000"/>
              </a:srgbClr>
            </a:solidFill>
            <a:prstDash val="solid"/>
          </a:ln>
        </p:spPr>
      </p:sp>
      <p:sp>
        <p:nvSpPr>
          <p:cNvPr id="51" name="Text 48"/>
          <p:cNvSpPr/>
          <p:nvPr/>
        </p:nvSpPr>
        <p:spPr>
          <a:xfrm>
            <a:off x="4608082" y="3222892"/>
            <a:ext cx="784027" cy="139303"/>
          </a:xfrm>
          <a:prstGeom prst="rect">
            <a:avLst/>
          </a:prstGeom>
          <a:noFill/>
          <a:ln/>
        </p:spPr>
        <p:txBody>
          <a:bodyPr wrap="none" lIns="68072" tIns="17018" rIns="68072" bIns="17018" rtlCol="0" anchor="t">
            <a:spAutoFit/>
          </a:bodyPr>
          <a:lstStyle/>
          <a:p>
            <a:pPr algn="l" indent="0" marL="0">
              <a:buNone/>
            </a:pPr>
            <a:r>
              <a:rPr lang="en-US" sz="550" dirty="0">
                <a:solidFill>
                  <a:srgbClr val="B58D1B"/>
                </a:solidFill>
                <a:latin typeface="Inter" pitchFamily="34" charset="0"/>
                <a:ea typeface="Inter" pitchFamily="34" charset="-122"/>
                <a:cs typeface="Inter" pitchFamily="34" charset="-120"/>
              </a:rPr>
              <a:t>NOUVEAU PÔLE</a:t>
            </a:r>
            <a:endParaRPr lang="en-US" sz="550" dirty="0"/>
          </a:p>
        </p:txBody>
      </p:sp>
      <p:sp>
        <p:nvSpPr>
          <p:cNvPr id="52" name="Text 49"/>
          <p:cNvSpPr/>
          <p:nvPr/>
        </p:nvSpPr>
        <p:spPr>
          <a:xfrm>
            <a:off x="5900514" y="3162170"/>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Créée par décret en 2015, ouverture en 2016</a:t>
            </a:r>
            <a:endParaRPr lang="en-US" sz="650" dirty="0"/>
          </a:p>
        </p:txBody>
      </p:sp>
      <p:sp>
        <p:nvSpPr>
          <p:cNvPr id="53" name="Text 50"/>
          <p:cNvSpPr/>
          <p:nvPr/>
        </p:nvSpPr>
        <p:spPr>
          <a:xfrm>
            <a:off x="685800" y="3482746"/>
            <a:ext cx="1078706"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Université de San Pedro</a:t>
            </a:r>
            <a:endParaRPr lang="en-US" sz="650" dirty="0"/>
          </a:p>
        </p:txBody>
      </p:sp>
      <p:sp>
        <p:nvSpPr>
          <p:cNvPr id="54" name="Text 51"/>
          <p:cNvSpPr/>
          <p:nvPr/>
        </p:nvSpPr>
        <p:spPr>
          <a:xfrm>
            <a:off x="2865202" y="3408629"/>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San Pedro / Bas-Sassandra</a:t>
            </a:r>
            <a:endParaRPr lang="en-US" sz="650" dirty="0"/>
          </a:p>
        </p:txBody>
      </p:sp>
      <p:sp>
        <p:nvSpPr>
          <p:cNvPr id="55" name="Shape 52"/>
          <p:cNvSpPr/>
          <p:nvPr/>
        </p:nvSpPr>
        <p:spPr>
          <a:xfrm>
            <a:off x="4608082" y="3469351"/>
            <a:ext cx="784027" cy="139303"/>
          </a:xfrm>
          <a:prstGeom prst="rect">
            <a:avLst/>
          </a:prstGeom>
          <a:solidFill>
            <a:srgbClr val="D4AF37">
              <a:alpha val="8000"/>
            </a:srgbClr>
          </a:solidFill>
          <a:ln w="9144">
            <a:solidFill>
              <a:srgbClr val="D4AF37">
                <a:alpha val="20000"/>
              </a:srgbClr>
            </a:solidFill>
            <a:prstDash val="solid"/>
          </a:ln>
        </p:spPr>
      </p:sp>
      <p:sp>
        <p:nvSpPr>
          <p:cNvPr id="56" name="Text 53"/>
          <p:cNvSpPr/>
          <p:nvPr/>
        </p:nvSpPr>
        <p:spPr>
          <a:xfrm>
            <a:off x="4608082" y="3469351"/>
            <a:ext cx="784027" cy="139303"/>
          </a:xfrm>
          <a:prstGeom prst="rect">
            <a:avLst/>
          </a:prstGeom>
          <a:noFill/>
          <a:ln/>
        </p:spPr>
        <p:txBody>
          <a:bodyPr wrap="none" lIns="68072" tIns="17018" rIns="68072" bIns="17018" rtlCol="0" anchor="t">
            <a:spAutoFit/>
          </a:bodyPr>
          <a:lstStyle/>
          <a:p>
            <a:pPr algn="l" indent="0" marL="0">
              <a:buNone/>
            </a:pPr>
            <a:r>
              <a:rPr lang="en-US" sz="550" dirty="0">
                <a:solidFill>
                  <a:srgbClr val="B58D1B"/>
                </a:solidFill>
                <a:latin typeface="Inter" pitchFamily="34" charset="0"/>
                <a:ea typeface="Inter" pitchFamily="34" charset="-122"/>
                <a:cs typeface="Inter" pitchFamily="34" charset="-120"/>
              </a:rPr>
              <a:t>NOUVEAU PÔLE</a:t>
            </a:r>
            <a:endParaRPr lang="en-US" sz="550" dirty="0"/>
          </a:p>
        </p:txBody>
      </p:sp>
      <p:sp>
        <p:nvSpPr>
          <p:cNvPr id="57" name="Text 54"/>
          <p:cNvSpPr/>
          <p:nvPr/>
        </p:nvSpPr>
        <p:spPr>
          <a:xfrm>
            <a:off x="5900514" y="3408629"/>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Inaugurée et ouverte aux étudiants en octobre 2021</a:t>
            </a:r>
            <a:endParaRPr lang="en-US" sz="650" dirty="0"/>
          </a:p>
        </p:txBody>
      </p:sp>
      <p:sp>
        <p:nvSpPr>
          <p:cNvPr id="58" name="Text 55"/>
          <p:cNvSpPr/>
          <p:nvPr/>
        </p:nvSpPr>
        <p:spPr>
          <a:xfrm>
            <a:off x="685800" y="3729205"/>
            <a:ext cx="1130498"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Université de Bondoukou</a:t>
            </a:r>
            <a:endParaRPr lang="en-US" sz="650" dirty="0"/>
          </a:p>
        </p:txBody>
      </p:sp>
      <p:sp>
        <p:nvSpPr>
          <p:cNvPr id="59" name="Text 56"/>
          <p:cNvSpPr/>
          <p:nvPr/>
        </p:nvSpPr>
        <p:spPr>
          <a:xfrm>
            <a:off x="2865202" y="3655089"/>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Bondoukou / Zanzan</a:t>
            </a:r>
            <a:endParaRPr lang="en-US" sz="650" dirty="0"/>
          </a:p>
        </p:txBody>
      </p:sp>
      <p:sp>
        <p:nvSpPr>
          <p:cNvPr id="60" name="Shape 57"/>
          <p:cNvSpPr/>
          <p:nvPr/>
        </p:nvSpPr>
        <p:spPr>
          <a:xfrm>
            <a:off x="4608082" y="3715810"/>
            <a:ext cx="784027" cy="139303"/>
          </a:xfrm>
          <a:prstGeom prst="rect">
            <a:avLst/>
          </a:prstGeom>
          <a:solidFill>
            <a:srgbClr val="D4AF37">
              <a:alpha val="8000"/>
            </a:srgbClr>
          </a:solidFill>
          <a:ln w="9144">
            <a:solidFill>
              <a:srgbClr val="D4AF37">
                <a:alpha val="20000"/>
              </a:srgbClr>
            </a:solidFill>
            <a:prstDash val="solid"/>
          </a:ln>
        </p:spPr>
      </p:sp>
      <p:sp>
        <p:nvSpPr>
          <p:cNvPr id="61" name="Text 58"/>
          <p:cNvSpPr/>
          <p:nvPr/>
        </p:nvSpPr>
        <p:spPr>
          <a:xfrm>
            <a:off x="4608082" y="3715810"/>
            <a:ext cx="784027" cy="139303"/>
          </a:xfrm>
          <a:prstGeom prst="rect">
            <a:avLst/>
          </a:prstGeom>
          <a:noFill/>
          <a:ln/>
        </p:spPr>
        <p:txBody>
          <a:bodyPr wrap="none" lIns="68072" tIns="17018" rIns="68072" bIns="17018" rtlCol="0" anchor="t">
            <a:spAutoFit/>
          </a:bodyPr>
          <a:lstStyle/>
          <a:p>
            <a:pPr algn="l" indent="0" marL="0">
              <a:buNone/>
            </a:pPr>
            <a:r>
              <a:rPr lang="en-US" sz="550" dirty="0">
                <a:solidFill>
                  <a:srgbClr val="B58D1B"/>
                </a:solidFill>
                <a:latin typeface="Inter" pitchFamily="34" charset="0"/>
                <a:ea typeface="Inter" pitchFamily="34" charset="-122"/>
                <a:cs typeface="Inter" pitchFamily="34" charset="-120"/>
              </a:rPr>
              <a:t>NOUVEAU PÔLE</a:t>
            </a:r>
            <a:endParaRPr lang="en-US" sz="550" dirty="0"/>
          </a:p>
        </p:txBody>
      </p:sp>
      <p:sp>
        <p:nvSpPr>
          <p:cNvPr id="62" name="Text 59"/>
          <p:cNvSpPr/>
          <p:nvPr/>
        </p:nvSpPr>
        <p:spPr>
          <a:xfrm>
            <a:off x="5900514" y="3655089"/>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Inaugurée et ouverte aux étudiants en 2022</a:t>
            </a:r>
            <a:endParaRPr lang="en-US" sz="650" dirty="0"/>
          </a:p>
        </p:txBody>
      </p:sp>
      <p:sp>
        <p:nvSpPr>
          <p:cNvPr id="63" name="Text 60"/>
          <p:cNvSpPr/>
          <p:nvPr/>
        </p:nvSpPr>
        <p:spPr>
          <a:xfrm>
            <a:off x="685800" y="3975664"/>
            <a:ext cx="948333" cy="112514"/>
          </a:xfrm>
          <a:prstGeom prst="rect">
            <a:avLst/>
          </a:prstGeom>
          <a:noFill/>
          <a:ln/>
        </p:spPr>
        <p:txBody>
          <a:bodyPr wrap="none" lIns="0" tIns="0" rIns="0" bIns="0" rtlCol="0" anchor="t">
            <a:spAutoFit/>
          </a:bodyPr>
          <a:lstStyle/>
          <a:p>
            <a:pPr algn="l" indent="0" marL="0">
              <a:buNone/>
            </a:pPr>
            <a:r>
              <a:rPr lang="en-US" sz="650" b="1" dirty="0">
                <a:solidFill>
                  <a:srgbClr val="4A4A4A"/>
                </a:solidFill>
                <a:latin typeface="Inter SemiBold" pitchFamily="34" charset="0"/>
                <a:ea typeface="Inter SemiBold" pitchFamily="34" charset="-122"/>
                <a:cs typeface="Inter SemiBold" pitchFamily="34" charset="-120"/>
              </a:rPr>
              <a:t>Université d'Odienné</a:t>
            </a:r>
            <a:endParaRPr lang="en-US" sz="650" dirty="0"/>
          </a:p>
        </p:txBody>
      </p:sp>
      <p:sp>
        <p:nvSpPr>
          <p:cNvPr id="64" name="Text 61"/>
          <p:cNvSpPr/>
          <p:nvPr/>
        </p:nvSpPr>
        <p:spPr>
          <a:xfrm>
            <a:off x="2865202" y="3901548"/>
            <a:ext cx="1635723" cy="260747"/>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Odienné / Denguélé</a:t>
            </a:r>
            <a:endParaRPr lang="en-US" sz="650" dirty="0"/>
          </a:p>
        </p:txBody>
      </p:sp>
      <p:sp>
        <p:nvSpPr>
          <p:cNvPr id="65" name="Shape 62"/>
          <p:cNvSpPr/>
          <p:nvPr/>
        </p:nvSpPr>
        <p:spPr>
          <a:xfrm>
            <a:off x="4608082" y="3962270"/>
            <a:ext cx="942975" cy="139303"/>
          </a:xfrm>
          <a:prstGeom prst="rect">
            <a:avLst/>
          </a:prstGeom>
          <a:solidFill>
            <a:srgbClr val="D4AF37">
              <a:alpha val="8000"/>
            </a:srgbClr>
          </a:solidFill>
          <a:ln w="9144">
            <a:solidFill>
              <a:srgbClr val="D4AF37">
                <a:alpha val="20000"/>
              </a:srgbClr>
            </a:solidFill>
            <a:prstDash val="solid"/>
          </a:ln>
        </p:spPr>
      </p:sp>
      <p:sp>
        <p:nvSpPr>
          <p:cNvPr id="66" name="Text 63"/>
          <p:cNvSpPr/>
          <p:nvPr/>
        </p:nvSpPr>
        <p:spPr>
          <a:xfrm>
            <a:off x="4608082" y="3962270"/>
            <a:ext cx="942975" cy="139303"/>
          </a:xfrm>
          <a:prstGeom prst="rect">
            <a:avLst/>
          </a:prstGeom>
          <a:noFill/>
          <a:ln/>
        </p:spPr>
        <p:txBody>
          <a:bodyPr wrap="none" lIns="68072" tIns="17018" rIns="68072" bIns="17018" rtlCol="0" anchor="t">
            <a:spAutoFit/>
          </a:bodyPr>
          <a:lstStyle/>
          <a:p>
            <a:pPr algn="l" indent="0" marL="0">
              <a:buNone/>
            </a:pPr>
            <a:r>
              <a:rPr lang="en-US" sz="550" dirty="0">
                <a:solidFill>
                  <a:srgbClr val="B58D1B"/>
                </a:solidFill>
                <a:latin typeface="Inter" pitchFamily="34" charset="0"/>
                <a:ea typeface="Inter" pitchFamily="34" charset="-122"/>
                <a:cs typeface="Inter" pitchFamily="34" charset="-120"/>
              </a:rPr>
              <a:t>EN CONSTRUCTION</a:t>
            </a:r>
            <a:endParaRPr lang="en-US" sz="550" dirty="0"/>
          </a:p>
        </p:txBody>
      </p:sp>
      <p:sp>
        <p:nvSpPr>
          <p:cNvPr id="67" name="Text 64"/>
          <p:cNvSpPr/>
          <p:nvPr/>
        </p:nvSpPr>
        <p:spPr>
          <a:xfrm>
            <a:off x="5900514" y="3901548"/>
            <a:ext cx="2664842" cy="246459"/>
          </a:xfrm>
          <a:prstGeom prst="rect">
            <a:avLst/>
          </a:prstGeom>
          <a:noFill/>
          <a:ln/>
        </p:spPr>
        <p:txBody>
          <a:bodyPr wrap="square" lIns="127508" tIns="68072" rIns="127508" bIns="68072" rtlCol="0" anchor="ctr">
            <a:spAutoFit/>
          </a:bodyPr>
          <a:lstStyle/>
          <a:p>
            <a:pPr algn="l" indent="0" marL="0">
              <a:buNone/>
            </a:pPr>
            <a:r>
              <a:rPr lang="en-US" sz="650" dirty="0">
                <a:solidFill>
                  <a:srgbClr val="4A4A4A"/>
                </a:solidFill>
                <a:latin typeface="Inter" pitchFamily="34" charset="0"/>
                <a:ea typeface="Inter" pitchFamily="34" charset="-122"/>
                <a:cs typeface="Inter" pitchFamily="34" charset="-120"/>
              </a:rPr>
              <a:t>Pose de la première pierre le 4 août 2024</a:t>
            </a:r>
            <a:endParaRPr lang="en-US" sz="650" dirty="0"/>
          </a:p>
        </p:txBody>
      </p:sp>
      <p:sp>
        <p:nvSpPr>
          <p:cNvPr id="68" name="Shape 65"/>
          <p:cNvSpPr/>
          <p:nvPr/>
        </p:nvSpPr>
        <p:spPr>
          <a:xfrm>
            <a:off x="7144" y="4627364"/>
            <a:ext cx="9129713" cy="508992"/>
          </a:xfrm>
          <a:prstGeom prst="rect">
            <a:avLst/>
          </a:prstGeom>
          <a:solidFill>
            <a:srgbClr val="000000">
              <a:alpha val="0"/>
            </a:srgbClr>
          </a:solidFill>
          <a:ln/>
        </p:spPr>
      </p:sp>
      <p:sp>
        <p:nvSpPr>
          <p:cNvPr id="69" name="Shape 66"/>
          <p:cNvSpPr/>
          <p:nvPr/>
        </p:nvSpPr>
        <p:spPr>
          <a:xfrm>
            <a:off x="7144" y="4627364"/>
            <a:ext cx="9129713" cy="7144"/>
          </a:xfrm>
          <a:prstGeom prst="rect">
            <a:avLst/>
          </a:prstGeom>
          <a:solidFill>
            <a:srgbClr val="F0F0F0"/>
          </a:solidFill>
          <a:ln/>
        </p:spPr>
      </p:sp>
      <p:sp>
        <p:nvSpPr>
          <p:cNvPr id="70" name="Text 67"/>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71" name="Text 68"/>
          <p:cNvSpPr/>
          <p:nvPr/>
        </p:nvSpPr>
        <p:spPr>
          <a:xfrm>
            <a:off x="8308181" y="4741664"/>
            <a:ext cx="257175"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03 / 11</a:t>
            </a:r>
            <a:endParaRPr lang="en-US" sz="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ÉVOLUTION DÉMOGRAPHIQUE</a:t>
            </a:r>
            <a:endParaRPr lang="en-US" sz="600" dirty="0"/>
          </a:p>
        </p:txBody>
      </p:sp>
      <p:sp>
        <p:nvSpPr>
          <p:cNvPr id="4" name="Text 1"/>
          <p:cNvSpPr/>
          <p:nvPr/>
        </p:nvSpPr>
        <p:spPr>
          <a:xfrm>
            <a:off x="578644" y="508992"/>
            <a:ext cx="7986713" cy="274309"/>
          </a:xfrm>
          <a:prstGeom prst="rect">
            <a:avLst/>
          </a:prstGeom>
          <a:noFill/>
          <a:ln/>
        </p:spPr>
        <p:txBody>
          <a:bodyPr wrap="non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+423 % d'étudiants en 14 ans : la démocratisation de l'accès au savoir</a:t>
            </a:r>
            <a:endParaRPr lang="en-US" sz="1600" dirty="0"/>
          </a:p>
        </p:txBody>
      </p:sp>
      <p:sp>
        <p:nvSpPr>
          <p:cNvPr id="5" name="Text 2"/>
          <p:cNvSpPr/>
          <p:nvPr/>
        </p:nvSpPr>
        <p:spPr>
          <a:xfrm>
            <a:off x="578644" y="997614"/>
            <a:ext cx="4156937" cy="731453"/>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L'accès à l'enseignement supérieur a connu une croissance exponentielle sous la gouvernance du Président Alassane Ouattara, traduisant une véritable démocratisation de l'accès aux études universitaires pour la jeunesse ivoirienne.</a:t>
            </a:r>
            <a:endParaRPr lang="en-US" sz="850" dirty="0"/>
          </a:p>
        </p:txBody>
      </p:sp>
      <p:sp>
        <p:nvSpPr>
          <p:cNvPr id="6" name="Text 3"/>
          <p:cNvSpPr/>
          <p:nvPr/>
        </p:nvSpPr>
        <p:spPr>
          <a:xfrm>
            <a:off x="578644" y="1943379"/>
            <a:ext cx="4156937" cy="321469"/>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Croissance soutenue :</a:t>
            </a:r>
            <a:r>
              <a:rPr lang="en-US" sz="800" dirty="0">
                <a:solidFill>
                  <a:srgbClr val="4A4A4A"/>
                </a:solidFill>
                <a:latin typeface="Inter" pitchFamily="34" charset="0"/>
                <a:ea typeface="Inter" pitchFamily="34" charset="-122"/>
                <a:cs typeface="Inter" pitchFamily="34" charset="-120"/>
              </a:rPr>
              <a:t> Le nombre d'étudiants est passé de 66 237 en 2011 à 346 786 en 2025, soit une augmentation moyenne de </a:t>
            </a:r>
            <a:r>
              <a:rPr lang="en-US" sz="750" b="1" dirty="0">
                <a:solidFill>
                  <a:srgbClr val="4A4A4A"/>
                </a:solidFill>
                <a:latin typeface="Inter SemiBold" pitchFamily="34" charset="0"/>
                <a:ea typeface="Inter SemiBold" pitchFamily="34" charset="-122"/>
                <a:cs typeface="Inter SemiBold" pitchFamily="34" charset="-120"/>
              </a:rPr>
              <a:t>+6,3 % par an</a:t>
            </a:r>
            <a:r>
              <a:rPr lang="en-US" sz="800" dirty="0">
                <a:solidFill>
                  <a:srgbClr val="4A4A4A"/>
                </a:solidFill>
                <a:latin typeface="Inter" pitchFamily="34" charset="0"/>
                <a:ea typeface="Inter" pitchFamily="34" charset="-122"/>
                <a:cs typeface="Inter" pitchFamily="34" charset="-120"/>
              </a:rPr>
              <a:t>.</a:t>
            </a:r>
            <a:endParaRPr lang="en-US" sz="800" dirty="0"/>
          </a:p>
        </p:txBody>
      </p:sp>
      <p:sp>
        <p:nvSpPr>
          <p:cNvPr id="7" name="Text 4"/>
          <p:cNvSpPr/>
          <p:nvPr/>
        </p:nvSpPr>
        <p:spPr>
          <a:xfrm>
            <a:off x="578644" y="2372004"/>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Désengorgement d'Abidjan :</a:t>
            </a:r>
            <a:r>
              <a:rPr lang="en-US" sz="800" dirty="0">
                <a:solidFill>
                  <a:srgbClr val="4A4A4A"/>
                </a:solidFill>
                <a:latin typeface="Inter" pitchFamily="34" charset="0"/>
                <a:ea typeface="Inter" pitchFamily="34" charset="-122"/>
                <a:cs typeface="Inter" pitchFamily="34" charset="-120"/>
              </a:rPr>
              <a:t> La création de nouveaux pôles universitaires régionaux a permis de décentraliser les flux d'étudiants et de réduire la pression sur les infrastructures de la capitale économique.</a:t>
            </a:r>
            <a:endParaRPr lang="en-US" sz="800" dirty="0"/>
          </a:p>
        </p:txBody>
      </p:sp>
      <p:sp>
        <p:nvSpPr>
          <p:cNvPr id="8" name="Text 5"/>
          <p:cNvSpPr/>
          <p:nvPr/>
        </p:nvSpPr>
        <p:spPr>
          <a:xfrm>
            <a:off x="578644" y="2961363"/>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Investissements d'envergure :</a:t>
            </a:r>
            <a:r>
              <a:rPr lang="en-US" sz="800" dirty="0">
                <a:solidFill>
                  <a:srgbClr val="4A4A4A"/>
                </a:solidFill>
                <a:latin typeface="Inter" pitchFamily="34" charset="0"/>
                <a:ea typeface="Inter" pitchFamily="34" charset="-122"/>
                <a:cs typeface="Inter" pitchFamily="34" charset="-120"/>
              </a:rPr>
              <a:t> Des projets majeurs comme l'Université d'Odienné (114,7 milliards FCFA sur 402 hectares) ou l'Université de San Pedro démontrent l'ampleur des efforts financiers consentis.</a:t>
            </a:r>
            <a:endParaRPr lang="en-US" sz="800" dirty="0"/>
          </a:p>
        </p:txBody>
      </p:sp>
      <p:sp>
        <p:nvSpPr>
          <p:cNvPr id="9" name="Text 6"/>
          <p:cNvSpPr/>
          <p:nvPr/>
        </p:nvSpPr>
        <p:spPr>
          <a:xfrm>
            <a:off x="578644" y="1943379"/>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372004"/>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2961363"/>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78644" y="3729317"/>
            <a:ext cx="1103709" cy="342900"/>
          </a:xfrm>
          <a:prstGeom prst="rect">
            <a:avLst/>
          </a:prstGeom>
          <a:noFill/>
          <a:ln/>
        </p:spPr>
        <p:txBody>
          <a:bodyPr wrap="none" lIns="0" tIns="0" rIns="0" bIns="0" rtlCol="0" anchor="t">
            <a:spAutoFit/>
          </a:bodyPr>
          <a:lstStyle/>
          <a:p>
            <a:pPr algn="l" indent="0" marL="0">
              <a:lnSpc>
                <a:spcPct val="80000"/>
              </a:lnSpc>
              <a:buNone/>
            </a:pPr>
            <a:r>
              <a:rPr lang="en-US" sz="2600" dirty="0">
                <a:solidFill>
                  <a:srgbClr val="D4AF37"/>
                </a:solidFill>
                <a:latin typeface="Space Grotesk Light" pitchFamily="34" charset="0"/>
                <a:ea typeface="Space Grotesk Light" pitchFamily="34" charset="-122"/>
                <a:cs typeface="Space Grotesk Light" pitchFamily="34" charset="-120"/>
              </a:rPr>
              <a:t>+423%</a:t>
            </a:r>
            <a:endParaRPr lang="en-US" sz="2600" dirty="0"/>
          </a:p>
        </p:txBody>
      </p:sp>
      <p:sp>
        <p:nvSpPr>
          <p:cNvPr id="13" name="Text 10"/>
          <p:cNvSpPr/>
          <p:nvPr/>
        </p:nvSpPr>
        <p:spPr>
          <a:xfrm>
            <a:off x="1825228" y="3780048"/>
            <a:ext cx="1421606" cy="241436"/>
          </a:xfrm>
          <a:prstGeom prst="rect">
            <a:avLst/>
          </a:prstGeom>
          <a:noFill/>
          <a:ln/>
        </p:spPr>
        <p:txBody>
          <a:bodyPr wrap="square" lIns="0" tIns="0" rIns="0" bIns="0" rtlCol="0" anchor="t">
            <a:spAutoFit/>
          </a:bodyPr>
          <a:lstStyle/>
          <a:p>
            <a:pPr algn="l" indent="0" marL="0">
              <a:lnSpc>
                <a:spcPct val="104000"/>
              </a:lnSpc>
              <a:buNone/>
            </a:pPr>
            <a:r>
              <a:rPr lang="en-US" sz="650" spc="1" kern="0" dirty="0">
                <a:solidFill>
                  <a:srgbClr val="2C3E50"/>
                </a:solidFill>
                <a:latin typeface="Inter SemiBold" pitchFamily="34" charset="0"/>
                <a:ea typeface="Inter SemiBold" pitchFamily="34" charset="-122"/>
                <a:cs typeface="Inter SemiBold" pitchFamily="34" charset="-120"/>
              </a:rPr>
              <a:t>DE CROISSANCE GLOBALE</a:t>
            </a:r>
            <a:r>
              <a:rPr lang="en-US" sz="650" spc="1" kern="0" dirty="0">
                <a:solidFill>
                  <a:srgbClr val="2C3E50"/>
                </a:solidFill>
                <a:latin typeface="Inter SemiBold" pitchFamily="34" charset="0"/>
                <a:ea typeface="Inter SemiBold" pitchFamily="34" charset="-122"/>
                <a:cs typeface="Inter SemiBold" pitchFamily="34" charset="-120"/>
              </a:rPr>
              <a:t>
</a:t>
            </a:r>
            <a:r>
              <a:rPr lang="en-US" sz="650" spc="1" kern="0" dirty="0">
                <a:solidFill>
                  <a:srgbClr val="2C3E50"/>
                </a:solidFill>
                <a:latin typeface="Inter SemiBold" pitchFamily="34" charset="0"/>
                <a:ea typeface="Inter SemiBold" pitchFamily="34" charset="-122"/>
                <a:cs typeface="Inter SemiBold" pitchFamily="34" charset="-120"/>
              </a:rPr>
              <a:t>DES EFFECTIFS ÉTUDIANTS</a:t>
            </a:r>
            <a:endParaRPr lang="en-US" sz="650" dirty="0"/>
          </a:p>
        </p:txBody>
      </p:sp>
      <p:pic>
        <p:nvPicPr>
          <p:cNvPr id="14" name="Image 1" descr="preencoded.png">    </p:cNvPr>
          <p:cNvPicPr>
            <a:picLocks noChangeAspect="1"/>
          </p:cNvPicPr>
          <p:nvPr/>
        </p:nvPicPr>
        <p:blipFill>
          <a:blip r:embed="rId2"/>
          <a:stretch>
            <a:fillRect/>
          </a:stretch>
        </p:blipFill>
        <p:spPr>
          <a:xfrm>
            <a:off x="5457099" y="1723067"/>
            <a:ext cx="3107531" cy="2143125"/>
          </a:xfrm>
          <a:prstGeom prst="rect">
            <a:avLst/>
          </a:prstGeom>
        </p:spPr>
      </p:pic>
      <p:sp>
        <p:nvSpPr>
          <p:cNvPr id="15" name="Shape 11"/>
          <p:cNvSpPr/>
          <p:nvPr/>
        </p:nvSpPr>
        <p:spPr>
          <a:xfrm>
            <a:off x="7144" y="4591645"/>
            <a:ext cx="9129713" cy="544711"/>
          </a:xfrm>
          <a:prstGeom prst="rect">
            <a:avLst/>
          </a:prstGeom>
          <a:solidFill>
            <a:srgbClr val="000000">
              <a:alpha val="0"/>
            </a:srgbClr>
          </a:solidFill>
          <a:ln/>
        </p:spPr>
      </p:sp>
      <p:sp>
        <p:nvSpPr>
          <p:cNvPr id="16" name="Shape 12"/>
          <p:cNvSpPr/>
          <p:nvPr/>
        </p:nvSpPr>
        <p:spPr>
          <a:xfrm>
            <a:off x="7144" y="4591645"/>
            <a:ext cx="9129713" cy="7144"/>
          </a:xfrm>
          <a:prstGeom prst="rect">
            <a:avLst/>
          </a:prstGeom>
          <a:solidFill>
            <a:srgbClr val="F0F0F0"/>
          </a:solidFill>
          <a:ln/>
        </p:spPr>
      </p:sp>
      <p:sp>
        <p:nvSpPr>
          <p:cNvPr id="17" name="Text 13"/>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18" name="Text 14"/>
          <p:cNvSpPr/>
          <p:nvPr/>
        </p:nvSpPr>
        <p:spPr>
          <a:xfrm>
            <a:off x="8306395" y="4741664"/>
            <a:ext cx="258961"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04 / 11</a:t>
            </a:r>
            <a:endParaRPr lang="en-US" sz="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CAPITAL HUMAIN ACADÉMIQUE</a:t>
            </a:r>
            <a:endParaRPr lang="en-US" sz="600" dirty="0"/>
          </a:p>
        </p:txBody>
      </p:sp>
      <p:sp>
        <p:nvSpPr>
          <p:cNvPr id="4" name="Text 1"/>
          <p:cNvSpPr/>
          <p:nvPr/>
        </p:nvSpPr>
        <p:spPr>
          <a:xfrm>
            <a:off x="578644" y="508992"/>
            <a:ext cx="7986713" cy="548618"/>
          </a:xfrm>
          <a:prstGeom prst="rect">
            <a:avLst/>
          </a:prstGeom>
          <a:noFill/>
          <a:ln/>
        </p:spPr>
        <p:txBody>
          <a:bodyPr wrap="squar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Le corps enseignant multiplié par 6 : le ratio étudiant/enseignant rejoint la norme internationale</a:t>
            </a:r>
            <a:endParaRPr lang="en-US" sz="1600" dirty="0"/>
          </a:p>
        </p:txBody>
      </p:sp>
      <p:sp>
        <p:nvSpPr>
          <p:cNvPr id="5" name="Text 2"/>
          <p:cNvSpPr/>
          <p:nvPr/>
        </p:nvSpPr>
        <p:spPr>
          <a:xfrm>
            <a:off x="578644" y="1271922"/>
            <a:ext cx="4156937" cy="731453"/>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Pour accompagner l'explosion démographique estudiantine, le gouvernement ivoirien a déployé un plan de recrutement académique d'une envergure inédite, transformant radicalement le taux d'encadrement dans le supérieur public.</a:t>
            </a:r>
            <a:endParaRPr lang="en-US" sz="850" dirty="0"/>
          </a:p>
        </p:txBody>
      </p:sp>
      <p:sp>
        <p:nvSpPr>
          <p:cNvPr id="6" name="Text 3"/>
          <p:cNvSpPr/>
          <p:nvPr/>
        </p:nvSpPr>
        <p:spPr>
          <a:xfrm>
            <a:off x="578644" y="2217688"/>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Recrutement soutenu et régulier :</a:t>
            </a:r>
            <a:r>
              <a:rPr lang="en-US" sz="800" dirty="0">
                <a:solidFill>
                  <a:srgbClr val="4A4A4A"/>
                </a:solidFill>
                <a:latin typeface="Inter" pitchFamily="34" charset="0"/>
                <a:ea typeface="Inter" pitchFamily="34" charset="-122"/>
                <a:cs typeface="Inter" pitchFamily="34" charset="-120"/>
              </a:rPr>
              <a:t> Depuis cinq ans, l'État ivoirien recrute plus de 600 enseignants-chercheurs par an pour contenir le déséquilibre du système.</a:t>
            </a:r>
            <a:endParaRPr lang="en-US" sz="800" dirty="0"/>
          </a:p>
        </p:txBody>
      </p:sp>
      <p:sp>
        <p:nvSpPr>
          <p:cNvPr id="7" name="Text 4"/>
          <p:cNvSpPr/>
          <p:nvPr/>
        </p:nvSpPr>
        <p:spPr>
          <a:xfrm>
            <a:off x="578644" y="2807047"/>
            <a:ext cx="4156937" cy="642938"/>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Session historique 2026 :</a:t>
            </a:r>
            <a:r>
              <a:rPr lang="en-US" sz="800" dirty="0">
                <a:solidFill>
                  <a:srgbClr val="4A4A4A"/>
                </a:solidFill>
                <a:latin typeface="Inter" pitchFamily="34" charset="0"/>
                <a:ea typeface="Inter" pitchFamily="34" charset="-122"/>
                <a:cs typeface="Inter" pitchFamily="34" charset="-120"/>
              </a:rPr>
              <a:t> Le concours lancé le 26 mai 2026 s'inscrit dans un programme global de 3 703 postes ouverts dans la fonction publique pour combler les besoins dans l'enseignement, la recherche et les services universitaires.</a:t>
            </a:r>
            <a:endParaRPr lang="en-US" sz="800" dirty="0"/>
          </a:p>
        </p:txBody>
      </p:sp>
      <p:sp>
        <p:nvSpPr>
          <p:cNvPr id="8" name="Text 5"/>
          <p:cNvSpPr/>
          <p:nvPr/>
        </p:nvSpPr>
        <p:spPr>
          <a:xfrm>
            <a:off x="578644" y="3557141"/>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Amélioration qualitative :</a:t>
            </a:r>
            <a:r>
              <a:rPr lang="en-US" sz="800" dirty="0">
                <a:solidFill>
                  <a:srgbClr val="4A4A4A"/>
                </a:solidFill>
                <a:latin typeface="Inter" pitchFamily="34" charset="0"/>
                <a:ea typeface="Inter" pitchFamily="34" charset="-122"/>
                <a:cs typeface="Inter" pitchFamily="34" charset="-120"/>
              </a:rPr>
              <a:t> Ce renforcement massif permet de diversifier les spécialités enseignées et de poser les bases d'une recherche scientifique d'excellence.</a:t>
            </a:r>
            <a:endParaRPr lang="en-US" sz="800" dirty="0"/>
          </a:p>
        </p:txBody>
      </p:sp>
      <p:sp>
        <p:nvSpPr>
          <p:cNvPr id="9" name="Text 6"/>
          <p:cNvSpPr/>
          <p:nvPr/>
        </p:nvSpPr>
        <p:spPr>
          <a:xfrm>
            <a:off x="578644" y="2217688"/>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807047"/>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3557141"/>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457099" y="1271922"/>
            <a:ext cx="3108257" cy="160734"/>
          </a:xfrm>
          <a:prstGeom prst="rect">
            <a:avLst/>
          </a:prstGeom>
          <a:noFill/>
          <a:ln/>
        </p:spPr>
        <p:txBody>
          <a:bodyPr wrap="square" lIns="0" tIns="0" rIns="0" bIns="42545" rtlCol="0" anchor="t">
            <a:spAutoFit/>
          </a:bodyPr>
          <a:lstStyle/>
          <a:p>
            <a:pPr algn="l" indent="0" marL="0">
              <a:buNone/>
            </a:pPr>
            <a:r>
              <a:rPr lang="en-US" sz="650" spc="1" kern="0" dirty="0">
                <a:solidFill>
                  <a:srgbClr val="888888"/>
                </a:solidFill>
                <a:latin typeface="Space Grotesk Medium" pitchFamily="34" charset="0"/>
                <a:ea typeface="Space Grotesk Medium" pitchFamily="34" charset="-122"/>
                <a:cs typeface="Space Grotesk Medium" pitchFamily="34" charset="-120"/>
              </a:rPr>
              <a:t>EFFECTIF DES ENSEIGNANTS (PUBLIC)</a:t>
            </a:r>
            <a:endParaRPr lang="en-US" sz="650" dirty="0"/>
          </a:p>
        </p:txBody>
      </p:sp>
      <p:sp>
        <p:nvSpPr>
          <p:cNvPr id="13" name="Text 10"/>
          <p:cNvSpPr/>
          <p:nvPr/>
        </p:nvSpPr>
        <p:spPr>
          <a:xfrm>
            <a:off x="5457099" y="1646969"/>
            <a:ext cx="1482691" cy="105370"/>
          </a:xfrm>
          <a:prstGeom prst="rect">
            <a:avLst/>
          </a:prstGeom>
          <a:noFill/>
          <a:ln/>
        </p:spPr>
        <p:txBody>
          <a:bodyPr wrap="square" lIns="0" tIns="0" rIns="0" bIns="0" rtlCol="0" anchor="t">
            <a:spAutoFit/>
          </a:bodyPr>
          <a:lstStyle/>
          <a:p>
            <a:pPr algn="l" indent="0" marL="0">
              <a:buNone/>
            </a:pPr>
            <a:r>
              <a:rPr lang="en-US" sz="600" spc="1" kern="0" dirty="0">
                <a:solidFill>
                  <a:srgbClr val="A0A0A0"/>
                </a:solidFill>
                <a:latin typeface="Inter" pitchFamily="34" charset="0"/>
                <a:ea typeface="Inter" pitchFamily="34" charset="-122"/>
                <a:cs typeface="Inter" pitchFamily="34" charset="-120"/>
              </a:rPr>
              <a:t>ANNÉE 2011</a:t>
            </a:r>
            <a:endParaRPr lang="en-US" sz="600" dirty="0"/>
          </a:p>
        </p:txBody>
      </p:sp>
      <p:sp>
        <p:nvSpPr>
          <p:cNvPr id="14" name="Text 11"/>
          <p:cNvSpPr/>
          <p:nvPr/>
        </p:nvSpPr>
        <p:spPr>
          <a:xfrm>
            <a:off x="5457099" y="1766627"/>
            <a:ext cx="1482691" cy="300038"/>
          </a:xfrm>
          <a:prstGeom prst="rect">
            <a:avLst/>
          </a:prstGeom>
          <a:noFill/>
          <a:ln/>
        </p:spPr>
        <p:txBody>
          <a:bodyPr wrap="none" lIns="0" tIns="0" rIns="0" bIns="0" rtlCol="0" anchor="t">
            <a:spAutoFit/>
          </a:bodyPr>
          <a:lstStyle/>
          <a:p>
            <a:pPr algn="l" indent="0" marL="0">
              <a:lnSpc>
                <a:spcPct val="80000"/>
              </a:lnSpc>
              <a:buNone/>
            </a:pPr>
            <a:r>
              <a:rPr lang="en-US" sz="2250" dirty="0">
                <a:solidFill>
                  <a:srgbClr val="2C3E50"/>
                </a:solidFill>
                <a:latin typeface="Space Grotesk Light" pitchFamily="34" charset="0"/>
                <a:ea typeface="Space Grotesk Light" pitchFamily="34" charset="-122"/>
                <a:cs typeface="Space Grotesk Light" pitchFamily="34" charset="-120"/>
              </a:rPr>
              <a:t>1 059</a:t>
            </a:r>
            <a:endParaRPr lang="en-US" sz="2250" dirty="0"/>
          </a:p>
        </p:txBody>
      </p:sp>
      <p:sp>
        <p:nvSpPr>
          <p:cNvPr id="15" name="Text 12"/>
          <p:cNvSpPr/>
          <p:nvPr/>
        </p:nvSpPr>
        <p:spPr>
          <a:xfrm>
            <a:off x="5457099" y="2102383"/>
            <a:ext cx="1482691" cy="120718"/>
          </a:xfrm>
          <a:prstGeom prst="rect">
            <a:avLst/>
          </a:prstGeom>
          <a:noFill/>
          <a:ln/>
        </p:spPr>
        <p:txBody>
          <a:bodyPr wrap="none" lIns="0" tIns="0" rIns="0" bIns="0" rtlCol="0" anchor="t">
            <a:spAutoFit/>
          </a:bodyPr>
          <a:lstStyle/>
          <a:p>
            <a:pPr algn="l" indent="0" marL="0">
              <a:lnSpc>
                <a:spcPct val="104000"/>
              </a:lnSpc>
              <a:buNone/>
            </a:pPr>
            <a:r>
              <a:rPr lang="en-US" sz="650" dirty="0">
                <a:solidFill>
                  <a:srgbClr val="666666"/>
                </a:solidFill>
                <a:latin typeface="Inter" pitchFamily="34" charset="0"/>
                <a:ea typeface="Inter" pitchFamily="34" charset="-122"/>
                <a:cs typeface="Inter" pitchFamily="34" charset="-120"/>
              </a:rPr>
              <a:t>Enseignants en exercice</a:t>
            </a:r>
            <a:endParaRPr lang="en-US" sz="650" dirty="0"/>
          </a:p>
        </p:txBody>
      </p:sp>
      <p:sp>
        <p:nvSpPr>
          <p:cNvPr id="16" name="Text 13"/>
          <p:cNvSpPr/>
          <p:nvPr/>
        </p:nvSpPr>
        <p:spPr>
          <a:xfrm>
            <a:off x="7082665" y="1646969"/>
            <a:ext cx="1482691" cy="105370"/>
          </a:xfrm>
          <a:prstGeom prst="rect">
            <a:avLst/>
          </a:prstGeom>
          <a:noFill/>
          <a:ln/>
        </p:spPr>
        <p:txBody>
          <a:bodyPr wrap="square" lIns="0" tIns="0" rIns="0" bIns="0" rtlCol="0" anchor="t">
            <a:spAutoFit/>
          </a:bodyPr>
          <a:lstStyle/>
          <a:p>
            <a:pPr algn="l" indent="0" marL="0">
              <a:buNone/>
            </a:pPr>
            <a:r>
              <a:rPr lang="en-US" sz="600" spc="1" kern="0" dirty="0">
                <a:solidFill>
                  <a:srgbClr val="A0A0A0"/>
                </a:solidFill>
                <a:latin typeface="Inter" pitchFamily="34" charset="0"/>
                <a:ea typeface="Inter" pitchFamily="34" charset="-122"/>
                <a:cs typeface="Inter" pitchFamily="34" charset="-120"/>
              </a:rPr>
              <a:t>ANNÉE 2024</a:t>
            </a:r>
            <a:endParaRPr lang="en-US" sz="600" dirty="0"/>
          </a:p>
        </p:txBody>
      </p:sp>
      <p:sp>
        <p:nvSpPr>
          <p:cNvPr id="17" name="Text 14"/>
          <p:cNvSpPr/>
          <p:nvPr/>
        </p:nvSpPr>
        <p:spPr>
          <a:xfrm>
            <a:off x="7082665" y="1766627"/>
            <a:ext cx="1482691" cy="300038"/>
          </a:xfrm>
          <a:prstGeom prst="rect">
            <a:avLst/>
          </a:prstGeom>
          <a:noFill/>
          <a:ln/>
        </p:spPr>
        <p:txBody>
          <a:bodyPr wrap="none" lIns="0" tIns="0" rIns="0" bIns="0" rtlCol="0" anchor="t">
            <a:spAutoFit/>
          </a:bodyPr>
          <a:lstStyle/>
          <a:p>
            <a:pPr algn="l" indent="0" marL="0">
              <a:lnSpc>
                <a:spcPct val="80000"/>
              </a:lnSpc>
              <a:buNone/>
            </a:pPr>
            <a:r>
              <a:rPr lang="en-US" sz="2250" dirty="0">
                <a:solidFill>
                  <a:srgbClr val="D4AF37"/>
                </a:solidFill>
                <a:latin typeface="Space Grotesk Light" pitchFamily="34" charset="0"/>
                <a:ea typeface="Space Grotesk Light" pitchFamily="34" charset="-122"/>
                <a:cs typeface="Space Grotesk Light" pitchFamily="34" charset="-120"/>
              </a:rPr>
              <a:t>6 082</a:t>
            </a:r>
            <a:endParaRPr lang="en-US" sz="2250" dirty="0"/>
          </a:p>
        </p:txBody>
      </p:sp>
      <p:sp>
        <p:nvSpPr>
          <p:cNvPr id="18" name="Text 15"/>
          <p:cNvSpPr/>
          <p:nvPr/>
        </p:nvSpPr>
        <p:spPr>
          <a:xfrm>
            <a:off x="7082665" y="2102383"/>
            <a:ext cx="1482691" cy="120718"/>
          </a:xfrm>
          <a:prstGeom prst="rect">
            <a:avLst/>
          </a:prstGeom>
          <a:noFill/>
          <a:ln/>
        </p:spPr>
        <p:txBody>
          <a:bodyPr wrap="none" lIns="0" tIns="0" rIns="0" bIns="0" rtlCol="0" anchor="t">
            <a:spAutoFit/>
          </a:bodyPr>
          <a:lstStyle/>
          <a:p>
            <a:pPr algn="l" indent="0" marL="0">
              <a:lnSpc>
                <a:spcPct val="104000"/>
              </a:lnSpc>
              <a:buNone/>
            </a:pPr>
            <a:r>
              <a:rPr lang="en-US" sz="650" dirty="0">
                <a:solidFill>
                  <a:srgbClr val="666666"/>
                </a:solidFill>
                <a:latin typeface="Inter" pitchFamily="34" charset="0"/>
                <a:ea typeface="Inter" pitchFamily="34" charset="-122"/>
                <a:cs typeface="Inter" pitchFamily="34" charset="-120"/>
              </a:rPr>
              <a:t>Enseignants en exercice (×5,7)</a:t>
            </a:r>
            <a:endParaRPr lang="en-US" sz="650" dirty="0"/>
          </a:p>
        </p:txBody>
      </p:sp>
      <p:sp>
        <p:nvSpPr>
          <p:cNvPr id="19" name="Text 16"/>
          <p:cNvSpPr/>
          <p:nvPr/>
        </p:nvSpPr>
        <p:spPr>
          <a:xfrm>
            <a:off x="5457099" y="2473133"/>
            <a:ext cx="3108257" cy="160734"/>
          </a:xfrm>
          <a:prstGeom prst="rect">
            <a:avLst/>
          </a:prstGeom>
          <a:noFill/>
          <a:ln/>
        </p:spPr>
        <p:txBody>
          <a:bodyPr wrap="square" lIns="0" tIns="0" rIns="0" bIns="42545" rtlCol="0" anchor="t">
            <a:spAutoFit/>
          </a:bodyPr>
          <a:lstStyle/>
          <a:p>
            <a:pPr algn="l" indent="0" marL="0">
              <a:buNone/>
            </a:pPr>
            <a:r>
              <a:rPr lang="en-US" sz="650" spc="1" kern="0" dirty="0">
                <a:solidFill>
                  <a:srgbClr val="888888"/>
                </a:solidFill>
                <a:latin typeface="Space Grotesk Medium" pitchFamily="34" charset="0"/>
                <a:ea typeface="Space Grotesk Medium" pitchFamily="34" charset="-122"/>
                <a:cs typeface="Space Grotesk Medium" pitchFamily="34" charset="-120"/>
              </a:rPr>
              <a:t>RATIO ÉTUDIANTS / ENSEIGNANT</a:t>
            </a:r>
            <a:endParaRPr lang="en-US" sz="650" dirty="0"/>
          </a:p>
        </p:txBody>
      </p:sp>
      <p:sp>
        <p:nvSpPr>
          <p:cNvPr id="20" name="Text 17"/>
          <p:cNvSpPr/>
          <p:nvPr/>
        </p:nvSpPr>
        <p:spPr>
          <a:xfrm>
            <a:off x="5457099" y="2848180"/>
            <a:ext cx="1482691" cy="105370"/>
          </a:xfrm>
          <a:prstGeom prst="rect">
            <a:avLst/>
          </a:prstGeom>
          <a:noFill/>
          <a:ln/>
        </p:spPr>
        <p:txBody>
          <a:bodyPr wrap="square" lIns="0" tIns="0" rIns="0" bIns="0" rtlCol="0" anchor="t">
            <a:spAutoFit/>
          </a:bodyPr>
          <a:lstStyle/>
          <a:p>
            <a:pPr algn="l" indent="0" marL="0">
              <a:buNone/>
            </a:pPr>
            <a:r>
              <a:rPr lang="en-US" sz="600" spc="1" kern="0" dirty="0">
                <a:solidFill>
                  <a:srgbClr val="A0A0A0"/>
                </a:solidFill>
                <a:latin typeface="Inter" pitchFamily="34" charset="0"/>
                <a:ea typeface="Inter" pitchFamily="34" charset="-122"/>
                <a:cs typeface="Inter" pitchFamily="34" charset="-120"/>
              </a:rPr>
              <a:t>ANNÉE 2011</a:t>
            </a:r>
            <a:endParaRPr lang="en-US" sz="600" dirty="0"/>
          </a:p>
        </p:txBody>
      </p:sp>
      <p:sp>
        <p:nvSpPr>
          <p:cNvPr id="21" name="Text 18"/>
          <p:cNvSpPr/>
          <p:nvPr/>
        </p:nvSpPr>
        <p:spPr>
          <a:xfrm>
            <a:off x="5457099" y="2967837"/>
            <a:ext cx="1482691" cy="300038"/>
          </a:xfrm>
          <a:prstGeom prst="rect">
            <a:avLst/>
          </a:prstGeom>
          <a:noFill/>
          <a:ln/>
        </p:spPr>
        <p:txBody>
          <a:bodyPr wrap="none" lIns="0" tIns="0" rIns="0" bIns="0" rtlCol="0" anchor="t">
            <a:spAutoFit/>
          </a:bodyPr>
          <a:lstStyle/>
          <a:p>
            <a:pPr algn="l" indent="0" marL="0">
              <a:lnSpc>
                <a:spcPct val="80000"/>
              </a:lnSpc>
              <a:buNone/>
            </a:pPr>
            <a:r>
              <a:rPr lang="en-US" sz="2250" dirty="0">
                <a:solidFill>
                  <a:srgbClr val="D4AF37"/>
                </a:solidFill>
                <a:latin typeface="Space Grotesk Medium" pitchFamily="34" charset="0"/>
                <a:ea typeface="Space Grotesk Medium" pitchFamily="34" charset="-122"/>
                <a:cs typeface="Space Grotesk Medium" pitchFamily="34" charset="-120"/>
              </a:rPr>
              <a:t>63</a:t>
            </a:r>
            <a:r>
              <a:rPr lang="en-US" sz="2250" dirty="0">
                <a:solidFill>
                  <a:srgbClr val="D4AF37"/>
                </a:solidFill>
                <a:latin typeface="Space Grotesk Medium" pitchFamily="34" charset="0"/>
                <a:ea typeface="Space Grotesk Medium" pitchFamily="34" charset="-122"/>
                <a:cs typeface="Space Grotesk Medium" pitchFamily="34" charset="-120"/>
              </a:rPr>
              <a:t>:1</a:t>
            </a:r>
            <a:endParaRPr lang="en-US" sz="2250" dirty="0"/>
          </a:p>
        </p:txBody>
      </p:sp>
      <p:sp>
        <p:nvSpPr>
          <p:cNvPr id="22" name="Text 19"/>
          <p:cNvSpPr/>
          <p:nvPr/>
        </p:nvSpPr>
        <p:spPr>
          <a:xfrm>
            <a:off x="5457099" y="3303594"/>
            <a:ext cx="1482691" cy="120718"/>
          </a:xfrm>
          <a:prstGeom prst="rect">
            <a:avLst/>
          </a:prstGeom>
          <a:noFill/>
          <a:ln/>
        </p:spPr>
        <p:txBody>
          <a:bodyPr wrap="none" lIns="0" tIns="0" rIns="0" bIns="0" rtlCol="0" anchor="t">
            <a:spAutoFit/>
          </a:bodyPr>
          <a:lstStyle/>
          <a:p>
            <a:pPr algn="l" indent="0" marL="0">
              <a:lnSpc>
                <a:spcPct val="104000"/>
              </a:lnSpc>
              <a:buNone/>
            </a:pPr>
            <a:r>
              <a:rPr lang="en-US" sz="650" dirty="0">
                <a:solidFill>
                  <a:srgbClr val="666666"/>
                </a:solidFill>
                <a:latin typeface="Inter" pitchFamily="34" charset="0"/>
                <a:ea typeface="Inter" pitchFamily="34" charset="-122"/>
                <a:cs typeface="Inter" pitchFamily="34" charset="-120"/>
              </a:rPr>
              <a:t>Étudiants par enseignant</a:t>
            </a:r>
            <a:endParaRPr lang="en-US" sz="650" dirty="0"/>
          </a:p>
        </p:txBody>
      </p:sp>
      <p:sp>
        <p:nvSpPr>
          <p:cNvPr id="23" name="Text 20"/>
          <p:cNvSpPr/>
          <p:nvPr/>
        </p:nvSpPr>
        <p:spPr>
          <a:xfrm>
            <a:off x="7082665" y="2848180"/>
            <a:ext cx="1482691" cy="105370"/>
          </a:xfrm>
          <a:prstGeom prst="rect">
            <a:avLst/>
          </a:prstGeom>
          <a:noFill/>
          <a:ln/>
        </p:spPr>
        <p:txBody>
          <a:bodyPr wrap="square" lIns="0" tIns="0" rIns="0" bIns="0" rtlCol="0" anchor="t">
            <a:spAutoFit/>
          </a:bodyPr>
          <a:lstStyle/>
          <a:p>
            <a:pPr algn="l" indent="0" marL="0">
              <a:buNone/>
            </a:pPr>
            <a:r>
              <a:rPr lang="en-US" sz="600" spc="1" kern="0" dirty="0">
                <a:solidFill>
                  <a:srgbClr val="A0A0A0"/>
                </a:solidFill>
                <a:latin typeface="Inter" pitchFamily="34" charset="0"/>
                <a:ea typeface="Inter" pitchFamily="34" charset="-122"/>
                <a:cs typeface="Inter" pitchFamily="34" charset="-120"/>
              </a:rPr>
              <a:t>ANNÉE 2024/2025</a:t>
            </a:r>
            <a:endParaRPr lang="en-US" sz="600" dirty="0"/>
          </a:p>
        </p:txBody>
      </p:sp>
      <p:sp>
        <p:nvSpPr>
          <p:cNvPr id="24" name="Text 21"/>
          <p:cNvSpPr/>
          <p:nvPr/>
        </p:nvSpPr>
        <p:spPr>
          <a:xfrm>
            <a:off x="7082665" y="2967837"/>
            <a:ext cx="1482691" cy="300038"/>
          </a:xfrm>
          <a:prstGeom prst="rect">
            <a:avLst/>
          </a:prstGeom>
          <a:noFill/>
          <a:ln/>
        </p:spPr>
        <p:txBody>
          <a:bodyPr wrap="none" lIns="0" tIns="0" rIns="0" bIns="0" rtlCol="0" anchor="t">
            <a:spAutoFit/>
          </a:bodyPr>
          <a:lstStyle/>
          <a:p>
            <a:pPr algn="l" indent="0" marL="0">
              <a:lnSpc>
                <a:spcPct val="80000"/>
              </a:lnSpc>
              <a:buNone/>
            </a:pPr>
            <a:r>
              <a:rPr lang="en-US" sz="2250" dirty="0">
                <a:solidFill>
                  <a:srgbClr val="D4AF37"/>
                </a:solidFill>
                <a:latin typeface="Space Grotesk Medium" pitchFamily="34" charset="0"/>
                <a:ea typeface="Space Grotesk Medium" pitchFamily="34" charset="-122"/>
                <a:cs typeface="Space Grotesk Medium" pitchFamily="34" charset="-120"/>
              </a:rPr>
              <a:t>20</a:t>
            </a:r>
            <a:r>
              <a:rPr lang="en-US" sz="2250" dirty="0">
                <a:solidFill>
                  <a:srgbClr val="D4AF37"/>
                </a:solidFill>
                <a:latin typeface="Space Grotesk Medium" pitchFamily="34" charset="0"/>
                <a:ea typeface="Space Grotesk Medium" pitchFamily="34" charset="-122"/>
                <a:cs typeface="Space Grotesk Medium" pitchFamily="34" charset="-120"/>
              </a:rPr>
              <a:t>:1</a:t>
            </a:r>
            <a:endParaRPr lang="en-US" sz="2250" dirty="0"/>
          </a:p>
        </p:txBody>
      </p:sp>
      <p:sp>
        <p:nvSpPr>
          <p:cNvPr id="25" name="Text 22"/>
          <p:cNvSpPr/>
          <p:nvPr/>
        </p:nvSpPr>
        <p:spPr>
          <a:xfrm>
            <a:off x="7082665" y="3303594"/>
            <a:ext cx="1482691" cy="241436"/>
          </a:xfrm>
          <a:prstGeom prst="rect">
            <a:avLst/>
          </a:prstGeom>
          <a:noFill/>
          <a:ln/>
        </p:spPr>
        <p:txBody>
          <a:bodyPr wrap="square" lIns="0" tIns="0" rIns="0" bIns="0" rtlCol="0" anchor="t">
            <a:spAutoFit/>
          </a:bodyPr>
          <a:lstStyle/>
          <a:p>
            <a:pPr algn="l" indent="0" marL="0">
              <a:lnSpc>
                <a:spcPct val="104000"/>
              </a:lnSpc>
              <a:buNone/>
            </a:pPr>
            <a:r>
              <a:rPr lang="en-US" sz="650" dirty="0">
                <a:solidFill>
                  <a:srgbClr val="666666"/>
                </a:solidFill>
                <a:latin typeface="Inter" pitchFamily="34" charset="0"/>
                <a:ea typeface="Inter" pitchFamily="34" charset="-122"/>
                <a:cs typeface="Inter" pitchFamily="34" charset="-120"/>
              </a:rPr>
              <a:t>Étudiants par enseignant (19:1 projeté en 2025)</a:t>
            </a:r>
            <a:endParaRPr lang="en-US" sz="650" dirty="0"/>
          </a:p>
        </p:txBody>
      </p:sp>
      <p:sp>
        <p:nvSpPr>
          <p:cNvPr id="26" name="Shape 23"/>
          <p:cNvSpPr/>
          <p:nvPr/>
        </p:nvSpPr>
        <p:spPr>
          <a:xfrm>
            <a:off x="5457099" y="3652186"/>
            <a:ext cx="3108257" cy="547195"/>
          </a:xfrm>
          <a:prstGeom prst="rect">
            <a:avLst/>
          </a:prstGeom>
          <a:solidFill>
            <a:srgbClr val="D4AF37">
              <a:alpha val="3000"/>
            </a:srgbClr>
          </a:solidFill>
          <a:ln w="9144">
            <a:solidFill>
              <a:srgbClr val="D4AF37">
                <a:alpha val="30000"/>
              </a:srgbClr>
            </a:solidFill>
            <a:prstDash val="solid"/>
          </a:ln>
        </p:spPr>
      </p:sp>
      <p:pic>
        <p:nvPicPr>
          <p:cNvPr id="27" name="Image 1" descr="preencoded.png">    </p:cNvPr>
          <p:cNvPicPr>
            <a:picLocks noChangeAspect="1"/>
          </p:cNvPicPr>
          <p:nvPr/>
        </p:nvPicPr>
        <p:blipFill>
          <a:blip r:embed="rId2"/>
          <a:stretch>
            <a:fillRect/>
          </a:stretch>
        </p:blipFill>
        <p:spPr>
          <a:xfrm>
            <a:off x="5564256" y="3739697"/>
            <a:ext cx="92869" cy="92869"/>
          </a:xfrm>
          <a:prstGeom prst="rect">
            <a:avLst/>
          </a:prstGeom>
        </p:spPr>
      </p:pic>
      <p:sp>
        <p:nvSpPr>
          <p:cNvPr id="28" name="Text 24"/>
          <p:cNvSpPr/>
          <p:nvPr/>
        </p:nvSpPr>
        <p:spPr>
          <a:xfrm>
            <a:off x="5692843" y="3730768"/>
            <a:ext cx="157163" cy="112514"/>
          </a:xfrm>
          <a:prstGeom prst="rect">
            <a:avLst/>
          </a:prstGeom>
          <a:noFill/>
          <a:ln/>
        </p:spPr>
        <p:txBody>
          <a:bodyPr wrap="none" lIns="0" tIns="0" rIns="0" bIns="0" rtlCol="0" anchor="t">
            <a:spAutoFit/>
          </a:bodyPr>
          <a:lstStyle/>
          <a:p>
            <a:pPr algn="l" indent="0" marL="0">
              <a:lnSpc>
                <a:spcPct val="112000"/>
              </a:lnSpc>
              <a:buNone/>
            </a:pPr>
            <a:r>
              <a:rPr lang="en-US" sz="650" dirty="0">
                <a:solidFill>
                  <a:srgbClr val="4A4A4A"/>
                </a:solidFill>
                <a:latin typeface="Inter" pitchFamily="34" charset="0"/>
                <a:ea typeface="Inter" pitchFamily="34" charset="-122"/>
                <a:cs typeface="Inter" pitchFamily="34" charset="-120"/>
              </a:rPr>
              <a:t>La</a:t>
            </a:r>
            <a:endParaRPr lang="en-US" sz="650" dirty="0"/>
          </a:p>
        </p:txBody>
      </p:sp>
      <p:sp>
        <p:nvSpPr>
          <p:cNvPr id="29" name="Text 25"/>
          <p:cNvSpPr/>
          <p:nvPr/>
        </p:nvSpPr>
        <p:spPr>
          <a:xfrm>
            <a:off x="5850006" y="3730768"/>
            <a:ext cx="1609130" cy="112514"/>
          </a:xfrm>
          <a:prstGeom prst="rect">
            <a:avLst/>
          </a:prstGeom>
          <a:noFill/>
          <a:ln/>
        </p:spPr>
        <p:txBody>
          <a:bodyPr wrap="none" lIns="0" tIns="0" rIns="0" bIns="0" rtlCol="0" anchor="t">
            <a:spAutoFit/>
          </a:bodyPr>
          <a:lstStyle/>
          <a:p>
            <a:pPr algn="l" indent="0" marL="0">
              <a:lnSpc>
                <a:spcPct val="112000"/>
              </a:lnSpc>
              <a:buNone/>
            </a:pPr>
            <a:r>
              <a:rPr lang="en-US" sz="650" b="1" dirty="0">
                <a:solidFill>
                  <a:srgbClr val="2C3E50"/>
                </a:solidFill>
                <a:latin typeface="Inter SemiBold" pitchFamily="34" charset="0"/>
                <a:ea typeface="Inter SemiBold" pitchFamily="34" charset="-122"/>
                <a:cs typeface="Inter SemiBold" pitchFamily="34" charset="-120"/>
              </a:rPr>
              <a:t>norme recommandée par l'UNESCO</a:t>
            </a:r>
            <a:endParaRPr lang="en-US" sz="650" dirty="0"/>
          </a:p>
        </p:txBody>
      </p:sp>
      <p:sp>
        <p:nvSpPr>
          <p:cNvPr id="30" name="Text 26"/>
          <p:cNvSpPr/>
          <p:nvPr/>
        </p:nvSpPr>
        <p:spPr>
          <a:xfrm>
            <a:off x="7459135" y="3730768"/>
            <a:ext cx="323255" cy="112514"/>
          </a:xfrm>
          <a:prstGeom prst="rect">
            <a:avLst/>
          </a:prstGeom>
          <a:noFill/>
          <a:ln/>
        </p:spPr>
        <p:txBody>
          <a:bodyPr wrap="none" lIns="0" tIns="0" rIns="0" bIns="0" rtlCol="0" anchor="t">
            <a:spAutoFit/>
          </a:bodyPr>
          <a:lstStyle/>
          <a:p>
            <a:pPr algn="l" indent="0" marL="0">
              <a:lnSpc>
                <a:spcPct val="112000"/>
              </a:lnSpc>
              <a:buNone/>
            </a:pPr>
            <a:r>
              <a:rPr lang="en-US" sz="650" dirty="0">
                <a:solidFill>
                  <a:srgbClr val="4A4A4A"/>
                </a:solidFill>
                <a:latin typeface="Inter" pitchFamily="34" charset="0"/>
                <a:ea typeface="Inter" pitchFamily="34" charset="-122"/>
                <a:cs typeface="Inter" pitchFamily="34" charset="-120"/>
              </a:rPr>
              <a:t>est de</a:t>
            </a:r>
            <a:endParaRPr lang="en-US" sz="650" dirty="0"/>
          </a:p>
        </p:txBody>
      </p:sp>
      <p:sp>
        <p:nvSpPr>
          <p:cNvPr id="31" name="Text 27"/>
          <p:cNvSpPr/>
          <p:nvPr/>
        </p:nvSpPr>
        <p:spPr>
          <a:xfrm>
            <a:off x="5564256" y="3730768"/>
            <a:ext cx="2777133" cy="242525"/>
          </a:xfrm>
          <a:prstGeom prst="rect">
            <a:avLst/>
          </a:prstGeom>
          <a:noFill/>
          <a:ln/>
        </p:spPr>
        <p:txBody>
          <a:bodyPr wrap="square" lIns="0" tIns="0" rIns="0" bIns="0" rtlCol="0" anchor="t">
            <a:spAutoFit/>
          </a:bodyPr>
          <a:lstStyle/>
          <a:p>
            <a:pPr algn="l" indent="0" marL="0">
              <a:lnSpc>
                <a:spcPct val="112000"/>
              </a:lnSpc>
              <a:buNone/>
            </a:pPr>
            <a:r>
              <a:rPr lang="en-US" sz="650" b="1" dirty="0">
                <a:solidFill>
                  <a:srgbClr val="2C3E50"/>
                </a:solidFill>
                <a:latin typeface="Inter SemiBold" pitchFamily="34" charset="0"/>
                <a:ea typeface="Inter SemiBold" pitchFamily="34" charset="-122"/>
                <a:cs typeface="Inter SemiBold" pitchFamily="34" charset="-120"/>
              </a:rPr>
              <a:t>25 étudiants pour 1 enseignant</a:t>
            </a:r>
            <a:endParaRPr lang="en-US" sz="650" dirty="0"/>
          </a:p>
        </p:txBody>
      </p:sp>
      <p:sp>
        <p:nvSpPr>
          <p:cNvPr id="32" name="Text 28"/>
          <p:cNvSpPr/>
          <p:nvPr/>
        </p:nvSpPr>
        <p:spPr>
          <a:xfrm>
            <a:off x="6362570" y="3860778"/>
            <a:ext cx="1714500" cy="112514"/>
          </a:xfrm>
          <a:prstGeom prst="rect">
            <a:avLst/>
          </a:prstGeom>
          <a:noFill/>
          <a:ln/>
        </p:spPr>
        <p:txBody>
          <a:bodyPr wrap="none" lIns="0" tIns="0" rIns="0" bIns="0" rtlCol="0" anchor="t">
            <a:spAutoFit/>
          </a:bodyPr>
          <a:lstStyle/>
          <a:p>
            <a:pPr algn="l" indent="0" marL="0">
              <a:lnSpc>
                <a:spcPct val="112000"/>
              </a:lnSpc>
              <a:buNone/>
            </a:pPr>
            <a:r>
              <a:rPr lang="en-US" sz="650" dirty="0">
                <a:solidFill>
                  <a:srgbClr val="4A4A4A"/>
                </a:solidFill>
                <a:latin typeface="Inter" pitchFamily="34" charset="0"/>
                <a:ea typeface="Inter" pitchFamily="34" charset="-122"/>
                <a:cs typeface="Inter" pitchFamily="34" charset="-120"/>
              </a:rPr>
              <a:t>. Avec un ratio de 20:1, la Côte d'Ivoire</a:t>
            </a:r>
            <a:endParaRPr lang="en-US" sz="650" dirty="0"/>
          </a:p>
        </p:txBody>
      </p:sp>
      <p:sp>
        <p:nvSpPr>
          <p:cNvPr id="33" name="Text 29"/>
          <p:cNvSpPr/>
          <p:nvPr/>
        </p:nvSpPr>
        <p:spPr>
          <a:xfrm>
            <a:off x="5564256" y="3860778"/>
            <a:ext cx="2884289" cy="242525"/>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4A4A4A"/>
                </a:solidFill>
                <a:latin typeface="Inter" pitchFamily="34" charset="0"/>
                <a:ea typeface="Inter" pitchFamily="34" charset="-122"/>
                <a:cs typeface="Inter" pitchFamily="34" charset="-120"/>
              </a:rPr>
              <a:t>dépasse désormais les standards internationaux d'encadrement.</a:t>
            </a:r>
            <a:endParaRPr lang="en-US" sz="650" dirty="0"/>
          </a:p>
        </p:txBody>
      </p:sp>
      <p:sp>
        <p:nvSpPr>
          <p:cNvPr id="34" name="Shape 30"/>
          <p:cNvSpPr/>
          <p:nvPr/>
        </p:nvSpPr>
        <p:spPr>
          <a:xfrm>
            <a:off x="7144" y="4591645"/>
            <a:ext cx="9129713" cy="544711"/>
          </a:xfrm>
          <a:prstGeom prst="rect">
            <a:avLst/>
          </a:prstGeom>
          <a:solidFill>
            <a:srgbClr val="000000">
              <a:alpha val="0"/>
            </a:srgbClr>
          </a:solidFill>
          <a:ln/>
        </p:spPr>
      </p:sp>
      <p:sp>
        <p:nvSpPr>
          <p:cNvPr id="35" name="Shape 31"/>
          <p:cNvSpPr/>
          <p:nvPr/>
        </p:nvSpPr>
        <p:spPr>
          <a:xfrm>
            <a:off x="7144" y="4591645"/>
            <a:ext cx="9129713" cy="7144"/>
          </a:xfrm>
          <a:prstGeom prst="rect">
            <a:avLst/>
          </a:prstGeom>
          <a:solidFill>
            <a:srgbClr val="F0F0F0"/>
          </a:solidFill>
          <a:ln/>
        </p:spPr>
      </p:sp>
      <p:sp>
        <p:nvSpPr>
          <p:cNvPr id="36" name="Text 32"/>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37" name="Text 33"/>
          <p:cNvSpPr/>
          <p:nvPr/>
        </p:nvSpPr>
        <p:spPr>
          <a:xfrm>
            <a:off x="8308181" y="4741664"/>
            <a:ext cx="257175"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05 / 11</a:t>
            </a:r>
            <a:endParaRPr lang="en-US" sz="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POLITIQUE SOCIALE &amp; ÉQUITÉ</a:t>
            </a:r>
            <a:endParaRPr lang="en-US" sz="600" dirty="0"/>
          </a:p>
        </p:txBody>
      </p:sp>
      <p:sp>
        <p:nvSpPr>
          <p:cNvPr id="4" name="Text 1"/>
          <p:cNvSpPr/>
          <p:nvPr/>
        </p:nvSpPr>
        <p:spPr>
          <a:xfrm>
            <a:off x="578644" y="508992"/>
            <a:ext cx="7986713" cy="548618"/>
          </a:xfrm>
          <a:prstGeom prst="rect">
            <a:avLst/>
          </a:prstGeom>
          <a:noFill/>
          <a:ln/>
        </p:spPr>
        <p:txBody>
          <a:bodyPr wrap="squar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Les bourses étudiantes multipliées par 3,5 : l'équité sociale au cœur de la réforme</a:t>
            </a:r>
            <a:endParaRPr lang="en-US" sz="1600" dirty="0"/>
          </a:p>
        </p:txBody>
      </p:sp>
      <p:sp>
        <p:nvSpPr>
          <p:cNvPr id="5" name="Text 2"/>
          <p:cNvSpPr/>
          <p:nvPr/>
        </p:nvSpPr>
        <p:spPr>
          <a:xfrm>
            <a:off x="578644" y="1271922"/>
            <a:ext cx="4156937" cy="548590"/>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Parallèlement au développement des infrastructures, le Président Alassane Ouattara a placé l'aide sociale au centre de sa stratégie pour garantir un accès équitable à l'enseignement supérieur.</a:t>
            </a:r>
            <a:endParaRPr lang="en-US" sz="850" dirty="0"/>
          </a:p>
        </p:txBody>
      </p:sp>
      <p:sp>
        <p:nvSpPr>
          <p:cNvPr id="6" name="Text 3"/>
          <p:cNvSpPr/>
          <p:nvPr/>
        </p:nvSpPr>
        <p:spPr>
          <a:xfrm>
            <a:off x="578644" y="2034825"/>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Démocratisation de l'aide :</a:t>
            </a:r>
            <a:r>
              <a:rPr lang="en-US" sz="800" dirty="0">
                <a:solidFill>
                  <a:srgbClr val="4A4A4A"/>
                </a:solidFill>
                <a:latin typeface="Inter" pitchFamily="34" charset="0"/>
                <a:ea typeface="Inter" pitchFamily="34" charset="-122"/>
                <a:cs typeface="Inter" pitchFamily="34" charset="-120"/>
              </a:rPr>
              <a:t> Le nombre d'étudiants bénéficiant d'un soutien financier direct a été multiplié par près de dix en treize ans, élargissant considérablement la base des bénéficiaires.</a:t>
            </a:r>
            <a:endParaRPr lang="en-US" sz="800" dirty="0"/>
          </a:p>
        </p:txBody>
      </p:sp>
      <p:sp>
        <p:nvSpPr>
          <p:cNvPr id="7" name="Text 4"/>
          <p:cNvSpPr/>
          <p:nvPr/>
        </p:nvSpPr>
        <p:spPr>
          <a:xfrm>
            <a:off x="578644" y="2624184"/>
            <a:ext cx="4156937" cy="321469"/>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Soutien aux plus modestes :</a:t>
            </a:r>
            <a:r>
              <a:rPr lang="en-US" sz="800" dirty="0">
                <a:solidFill>
                  <a:srgbClr val="4A4A4A"/>
                </a:solidFill>
                <a:latin typeface="Inter" pitchFamily="34" charset="0"/>
                <a:ea typeface="Inter" pitchFamily="34" charset="-122"/>
                <a:cs typeface="Inter" pitchFamily="34" charset="-120"/>
              </a:rPr>
              <a:t> La proportion d'étudiants boursiers est passée de moins de 6 % à plus d'un quart de la population estudiantine totale.</a:t>
            </a:r>
            <a:endParaRPr lang="en-US" sz="800" dirty="0"/>
          </a:p>
        </p:txBody>
      </p:sp>
      <p:sp>
        <p:nvSpPr>
          <p:cNvPr id="8" name="Text 5"/>
          <p:cNvSpPr/>
          <p:nvPr/>
        </p:nvSpPr>
        <p:spPr>
          <a:xfrm>
            <a:off x="578644" y="3052809"/>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Amélioration du cadre de vie :</a:t>
            </a:r>
            <a:r>
              <a:rPr lang="en-US" sz="800" dirty="0">
                <a:solidFill>
                  <a:srgbClr val="4A4A4A"/>
                </a:solidFill>
                <a:latin typeface="Inter" pitchFamily="34" charset="0"/>
                <a:ea typeface="Inter" pitchFamily="34" charset="-122"/>
                <a:cs typeface="Inter" pitchFamily="34" charset="-120"/>
              </a:rPr>
              <a:t> En complément des bourses, un vaste programme de réhabilitation des cités universitaires (notamment l'ENS et l'INP-HB) a été initié en janvier 2025.</a:t>
            </a:r>
            <a:endParaRPr lang="en-US" sz="800" dirty="0"/>
          </a:p>
        </p:txBody>
      </p:sp>
      <p:sp>
        <p:nvSpPr>
          <p:cNvPr id="9" name="Text 6"/>
          <p:cNvSpPr/>
          <p:nvPr/>
        </p:nvSpPr>
        <p:spPr>
          <a:xfrm>
            <a:off x="578644" y="2034825"/>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624184"/>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3052809"/>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164206" y="1271922"/>
            <a:ext cx="3401151" cy="169664"/>
          </a:xfrm>
          <a:prstGeom prst="rect">
            <a:avLst/>
          </a:prstGeom>
          <a:noFill/>
          <a:ln/>
        </p:spPr>
        <p:txBody>
          <a:bodyPr wrap="square" lIns="0" tIns="0" rIns="0" bIns="42545" rtlCol="0" anchor="t">
            <a:spAutoFit/>
          </a:bodyPr>
          <a:lstStyle/>
          <a:p>
            <a:pPr algn="l" indent="0" marL="0">
              <a:buNone/>
            </a:pPr>
            <a:r>
              <a:rPr lang="en-US" sz="700" spc="1" kern="0" dirty="0">
                <a:solidFill>
                  <a:srgbClr val="2C3E50"/>
                </a:solidFill>
                <a:latin typeface="Space Grotesk Medium" pitchFamily="34" charset="0"/>
                <a:ea typeface="Space Grotesk Medium" pitchFamily="34" charset="-122"/>
                <a:cs typeface="Space Grotesk Medium" pitchFamily="34" charset="-120"/>
              </a:rPr>
              <a:t>ÉVOLUTION DES INDICATEURS D'AIDE SOCIALE</a:t>
            </a:r>
            <a:endParaRPr lang="en-US" sz="700" dirty="0"/>
          </a:p>
        </p:txBody>
      </p:sp>
      <p:sp>
        <p:nvSpPr>
          <p:cNvPr id="13" name="Text 10"/>
          <p:cNvSpPr/>
          <p:nvPr/>
        </p:nvSpPr>
        <p:spPr>
          <a:xfrm>
            <a:off x="5164206" y="1548743"/>
            <a:ext cx="1301837" cy="273248"/>
          </a:xfrm>
          <a:prstGeom prst="rect">
            <a:avLst/>
          </a:prstGeom>
          <a:noFill/>
          <a:ln/>
        </p:spPr>
        <p:txBody>
          <a:bodyPr wrap="square" lIns="127508" tIns="85090" rIns="127508" bIns="85090" rtlCol="0" anchor="ctr">
            <a:spAutoFit/>
          </a:bodyPr>
          <a:lstStyle/>
          <a:p>
            <a:pPr algn="l" indent="0" marL="0">
              <a:buNone/>
            </a:pPr>
            <a:r>
              <a:rPr lang="en-US" sz="750" dirty="0">
                <a:solidFill>
                  <a:srgbClr val="888888"/>
                </a:solidFill>
                <a:latin typeface="Space Grotesk Medium" pitchFamily="34" charset="0"/>
                <a:ea typeface="Space Grotesk Medium" pitchFamily="34" charset="-122"/>
                <a:cs typeface="Space Grotesk Medium" pitchFamily="34" charset="-120"/>
              </a:rPr>
              <a:t>Indicateur</a:t>
            </a:r>
            <a:endParaRPr lang="en-US" sz="750" dirty="0"/>
          </a:p>
        </p:txBody>
      </p:sp>
      <p:sp>
        <p:nvSpPr>
          <p:cNvPr id="14" name="Text 11"/>
          <p:cNvSpPr/>
          <p:nvPr/>
        </p:nvSpPr>
        <p:spPr>
          <a:xfrm>
            <a:off x="6466043" y="1548743"/>
            <a:ext cx="1034448" cy="273248"/>
          </a:xfrm>
          <a:prstGeom prst="rect">
            <a:avLst/>
          </a:prstGeom>
          <a:noFill/>
          <a:ln/>
        </p:spPr>
        <p:txBody>
          <a:bodyPr wrap="none" lIns="127508" tIns="85090" rIns="127508" bIns="85090" rtlCol="0" anchor="ctr">
            <a:spAutoFit/>
          </a:bodyPr>
          <a:lstStyle/>
          <a:p>
            <a:pPr algn="r" indent="0" marL="0">
              <a:buNone/>
            </a:pPr>
            <a:r>
              <a:rPr lang="en-US" sz="750" dirty="0">
                <a:solidFill>
                  <a:srgbClr val="888888"/>
                </a:solidFill>
                <a:latin typeface="Space Grotesk Medium" pitchFamily="34" charset="0"/>
                <a:ea typeface="Space Grotesk Medium" pitchFamily="34" charset="-122"/>
                <a:cs typeface="Space Grotesk Medium" pitchFamily="34" charset="-120"/>
              </a:rPr>
              <a:t>2011</a:t>
            </a:r>
            <a:endParaRPr lang="en-US" sz="750" dirty="0"/>
          </a:p>
        </p:txBody>
      </p:sp>
      <p:sp>
        <p:nvSpPr>
          <p:cNvPr id="15" name="Text 12"/>
          <p:cNvSpPr/>
          <p:nvPr/>
        </p:nvSpPr>
        <p:spPr>
          <a:xfrm>
            <a:off x="7500491" y="1548743"/>
            <a:ext cx="1064865" cy="273248"/>
          </a:xfrm>
          <a:prstGeom prst="rect">
            <a:avLst/>
          </a:prstGeom>
          <a:noFill/>
          <a:ln/>
        </p:spPr>
        <p:txBody>
          <a:bodyPr wrap="none" lIns="127508" tIns="85090" rIns="127508" bIns="85090" rtlCol="0" anchor="ctr">
            <a:spAutoFit/>
          </a:bodyPr>
          <a:lstStyle/>
          <a:p>
            <a:pPr algn="r" indent="0" marL="0">
              <a:buNone/>
            </a:pPr>
            <a:r>
              <a:rPr lang="en-US" sz="750" dirty="0">
                <a:solidFill>
                  <a:srgbClr val="888888"/>
                </a:solidFill>
                <a:latin typeface="Space Grotesk Medium" pitchFamily="34" charset="0"/>
                <a:ea typeface="Space Grotesk Medium" pitchFamily="34" charset="-122"/>
                <a:cs typeface="Space Grotesk Medium" pitchFamily="34" charset="-120"/>
              </a:rPr>
              <a:t>2024</a:t>
            </a:r>
            <a:endParaRPr lang="en-US" sz="750" dirty="0"/>
          </a:p>
        </p:txBody>
      </p:sp>
      <p:sp>
        <p:nvSpPr>
          <p:cNvPr id="16" name="Text 13"/>
          <p:cNvSpPr/>
          <p:nvPr/>
        </p:nvSpPr>
        <p:spPr>
          <a:xfrm>
            <a:off x="5164206" y="1821991"/>
            <a:ext cx="1301837" cy="550069"/>
          </a:xfrm>
          <a:prstGeom prst="rect">
            <a:avLst/>
          </a:prstGeom>
          <a:noFill/>
          <a:ln/>
        </p:spPr>
        <p:txBody>
          <a:bodyPr wrap="square" lIns="127508" tIns="127508" rIns="127508" bIns="127508" rtlCol="0" anchor="ctr">
            <a:spAutoFit/>
          </a:bodyPr>
          <a:lstStyle/>
          <a:p>
            <a:pPr algn="l" indent="0" marL="0">
              <a:buNone/>
            </a:pPr>
            <a:r>
              <a:rPr lang="en-US" sz="700" dirty="0">
                <a:solidFill>
                  <a:srgbClr val="2C3E50"/>
                </a:solidFill>
                <a:latin typeface="Inter SemiBold" pitchFamily="34" charset="0"/>
                <a:ea typeface="Inter SemiBold" pitchFamily="34" charset="-122"/>
                <a:cs typeface="Inter SemiBold" pitchFamily="34" charset="-120"/>
              </a:rPr>
              <a:t>Budget des bourses</a:t>
            </a:r>
            <a:endParaRPr lang="en-US" sz="700" dirty="0"/>
          </a:p>
        </p:txBody>
      </p:sp>
      <p:sp>
        <p:nvSpPr>
          <p:cNvPr id="17" name="Text 14"/>
          <p:cNvSpPr/>
          <p:nvPr/>
        </p:nvSpPr>
        <p:spPr>
          <a:xfrm>
            <a:off x="6466043" y="1821991"/>
            <a:ext cx="1034448" cy="550069"/>
          </a:xfrm>
          <a:prstGeom prst="rect">
            <a:avLst/>
          </a:prstGeom>
          <a:noFill/>
          <a:ln/>
        </p:spPr>
        <p:txBody>
          <a:bodyPr wrap="none" lIns="127508" tIns="127508" rIns="127508" bIns="127508" rtlCol="0" anchor="ctr">
            <a:spAutoFit/>
          </a:bodyPr>
          <a:lstStyle/>
          <a:p>
            <a:pPr algn="r"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11,48 Mds FCFA</a:t>
            </a:r>
            <a:endParaRPr lang="en-US" sz="950" dirty="0"/>
          </a:p>
        </p:txBody>
      </p:sp>
      <p:sp>
        <p:nvSpPr>
          <p:cNvPr id="18" name="Text 15"/>
          <p:cNvSpPr/>
          <p:nvPr/>
        </p:nvSpPr>
        <p:spPr>
          <a:xfrm>
            <a:off x="7500491" y="1821991"/>
            <a:ext cx="1064865" cy="550069"/>
          </a:xfrm>
          <a:prstGeom prst="rect">
            <a:avLst/>
          </a:prstGeom>
          <a:noFill/>
          <a:ln/>
        </p:spPr>
        <p:txBody>
          <a:bodyPr wrap="none" lIns="127508" tIns="127508" rIns="127508" bIns="127508" rtlCol="0" anchor="ctr">
            <a:spAutoFit/>
          </a:bodyPr>
          <a:lstStyle/>
          <a:p>
            <a:pPr algn="r" indent="0" marL="0">
              <a:buNone/>
            </a:pPr>
            <a:r>
              <a:rPr lang="en-US" sz="900" dirty="0">
                <a:solidFill>
                  <a:srgbClr val="B58D1B"/>
                </a:solidFill>
                <a:latin typeface="Space Grotesk Medium" pitchFamily="34" charset="0"/>
                <a:ea typeface="Space Grotesk Medium" pitchFamily="34" charset="-122"/>
                <a:cs typeface="Space Grotesk Medium" pitchFamily="34" charset="-120"/>
              </a:rPr>
              <a:t>40,77 Mds FCFA</a:t>
            </a:r>
            <a:endParaRPr lang="en-US" sz="900" dirty="0"/>
          </a:p>
        </p:txBody>
      </p:sp>
      <p:sp>
        <p:nvSpPr>
          <p:cNvPr id="19" name="Text 16"/>
          <p:cNvSpPr/>
          <p:nvPr/>
        </p:nvSpPr>
        <p:spPr>
          <a:xfrm>
            <a:off x="5164206" y="2372060"/>
            <a:ext cx="1301837" cy="464344"/>
          </a:xfrm>
          <a:prstGeom prst="rect">
            <a:avLst/>
          </a:prstGeom>
          <a:noFill/>
          <a:ln/>
        </p:spPr>
        <p:txBody>
          <a:bodyPr wrap="square" lIns="127508" tIns="127508" rIns="127508" bIns="127508" rtlCol="0" anchor="ctr">
            <a:spAutoFit/>
          </a:bodyPr>
          <a:lstStyle/>
          <a:p>
            <a:pPr algn="l" indent="0" marL="0">
              <a:buNone/>
            </a:pPr>
            <a:r>
              <a:rPr lang="en-US" sz="700" dirty="0">
                <a:solidFill>
                  <a:srgbClr val="2C3E50"/>
                </a:solidFill>
                <a:latin typeface="Inter SemiBold" pitchFamily="34" charset="0"/>
                <a:ea typeface="Inter SemiBold" pitchFamily="34" charset="-122"/>
                <a:cs typeface="Inter SemiBold" pitchFamily="34" charset="-120"/>
              </a:rPr>
              <a:t>Nombre de bénéficiaires</a:t>
            </a:r>
            <a:endParaRPr lang="en-US" sz="700" dirty="0"/>
          </a:p>
        </p:txBody>
      </p:sp>
      <p:sp>
        <p:nvSpPr>
          <p:cNvPr id="20" name="Text 17"/>
          <p:cNvSpPr/>
          <p:nvPr/>
        </p:nvSpPr>
        <p:spPr>
          <a:xfrm>
            <a:off x="6466043" y="2372060"/>
            <a:ext cx="1034448" cy="464344"/>
          </a:xfrm>
          <a:prstGeom prst="rect">
            <a:avLst/>
          </a:prstGeom>
          <a:noFill/>
          <a:ln/>
        </p:spPr>
        <p:txBody>
          <a:bodyPr wrap="none" lIns="127508" tIns="127508" rIns="127508" bIns="127508" rtlCol="0" anchor="ctr">
            <a:spAutoFit/>
          </a:bodyPr>
          <a:lstStyle/>
          <a:p>
            <a:pPr algn="r"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8 556</a:t>
            </a:r>
            <a:endParaRPr lang="en-US" sz="950" dirty="0"/>
          </a:p>
        </p:txBody>
      </p:sp>
      <p:sp>
        <p:nvSpPr>
          <p:cNvPr id="21" name="Text 18"/>
          <p:cNvSpPr/>
          <p:nvPr/>
        </p:nvSpPr>
        <p:spPr>
          <a:xfrm>
            <a:off x="7500491" y="2372060"/>
            <a:ext cx="1064865" cy="464344"/>
          </a:xfrm>
          <a:prstGeom prst="rect">
            <a:avLst/>
          </a:prstGeom>
          <a:noFill/>
          <a:ln/>
        </p:spPr>
        <p:txBody>
          <a:bodyPr wrap="none" lIns="127508" tIns="127508" rIns="127508" bIns="127508" rtlCol="0" anchor="ctr">
            <a:spAutoFit/>
          </a:bodyPr>
          <a:lstStyle/>
          <a:p>
            <a:pPr algn="r" indent="0" marL="0">
              <a:buNone/>
            </a:pPr>
            <a:r>
              <a:rPr lang="en-US" sz="900" dirty="0">
                <a:solidFill>
                  <a:srgbClr val="B58D1B"/>
                </a:solidFill>
                <a:latin typeface="Space Grotesk Medium" pitchFamily="34" charset="0"/>
                <a:ea typeface="Space Grotesk Medium" pitchFamily="34" charset="-122"/>
                <a:cs typeface="Space Grotesk Medium" pitchFamily="34" charset="-120"/>
              </a:rPr>
              <a:t>84 313</a:t>
            </a:r>
            <a:endParaRPr lang="en-US" sz="900" dirty="0"/>
          </a:p>
        </p:txBody>
      </p:sp>
      <p:sp>
        <p:nvSpPr>
          <p:cNvPr id="22" name="Text 19"/>
          <p:cNvSpPr/>
          <p:nvPr/>
        </p:nvSpPr>
        <p:spPr>
          <a:xfrm>
            <a:off x="5164206" y="2836404"/>
            <a:ext cx="1301837" cy="464344"/>
          </a:xfrm>
          <a:prstGeom prst="rect">
            <a:avLst/>
          </a:prstGeom>
          <a:noFill/>
          <a:ln/>
        </p:spPr>
        <p:txBody>
          <a:bodyPr wrap="square" lIns="127508" tIns="127508" rIns="127508" bIns="127508" rtlCol="0" anchor="ctr">
            <a:spAutoFit/>
          </a:bodyPr>
          <a:lstStyle/>
          <a:p>
            <a:pPr algn="l" indent="0" marL="0">
              <a:buNone/>
            </a:pPr>
            <a:r>
              <a:rPr lang="en-US" sz="700" dirty="0">
                <a:solidFill>
                  <a:srgbClr val="2C3E50"/>
                </a:solidFill>
                <a:latin typeface="Inter SemiBold" pitchFamily="34" charset="0"/>
                <a:ea typeface="Inter SemiBold" pitchFamily="34" charset="-122"/>
                <a:cs typeface="Inter SemiBold" pitchFamily="34" charset="-120"/>
              </a:rPr>
              <a:t>Proportion de boursiers</a:t>
            </a:r>
            <a:endParaRPr lang="en-US" sz="700" dirty="0"/>
          </a:p>
        </p:txBody>
      </p:sp>
      <p:sp>
        <p:nvSpPr>
          <p:cNvPr id="23" name="Text 20"/>
          <p:cNvSpPr/>
          <p:nvPr/>
        </p:nvSpPr>
        <p:spPr>
          <a:xfrm>
            <a:off x="6466043" y="2836404"/>
            <a:ext cx="1034448" cy="464344"/>
          </a:xfrm>
          <a:prstGeom prst="rect">
            <a:avLst/>
          </a:prstGeom>
          <a:noFill/>
          <a:ln/>
        </p:spPr>
        <p:txBody>
          <a:bodyPr wrap="none" lIns="127508" tIns="127508" rIns="127508" bIns="127508" rtlCol="0" anchor="ctr">
            <a:spAutoFit/>
          </a:bodyPr>
          <a:lstStyle/>
          <a:p>
            <a:pPr algn="r"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5,93 %</a:t>
            </a:r>
            <a:endParaRPr lang="en-US" sz="950" dirty="0"/>
          </a:p>
        </p:txBody>
      </p:sp>
      <p:sp>
        <p:nvSpPr>
          <p:cNvPr id="24" name="Text 21"/>
          <p:cNvSpPr/>
          <p:nvPr/>
        </p:nvSpPr>
        <p:spPr>
          <a:xfrm>
            <a:off x="7500491" y="2836404"/>
            <a:ext cx="1064865" cy="464344"/>
          </a:xfrm>
          <a:prstGeom prst="rect">
            <a:avLst/>
          </a:prstGeom>
          <a:noFill/>
          <a:ln/>
        </p:spPr>
        <p:txBody>
          <a:bodyPr wrap="none" lIns="127508" tIns="127508" rIns="127508" bIns="127508" rtlCol="0" anchor="ctr">
            <a:spAutoFit/>
          </a:bodyPr>
          <a:lstStyle/>
          <a:p>
            <a:pPr algn="r" indent="0" marL="0">
              <a:buNone/>
            </a:pPr>
            <a:r>
              <a:rPr lang="en-US" sz="900" dirty="0">
                <a:solidFill>
                  <a:srgbClr val="B58D1B"/>
                </a:solidFill>
                <a:latin typeface="Space Grotesk Medium" pitchFamily="34" charset="0"/>
                <a:ea typeface="Space Grotesk Medium" pitchFamily="34" charset="-122"/>
                <a:cs typeface="Space Grotesk Medium" pitchFamily="34" charset="-120"/>
              </a:rPr>
              <a:t>25,61 %</a:t>
            </a:r>
            <a:endParaRPr lang="en-US" sz="900" dirty="0"/>
          </a:p>
        </p:txBody>
      </p:sp>
      <p:sp>
        <p:nvSpPr>
          <p:cNvPr id="25" name="Shape 22"/>
          <p:cNvSpPr/>
          <p:nvPr/>
        </p:nvSpPr>
        <p:spPr>
          <a:xfrm>
            <a:off x="7144" y="4591645"/>
            <a:ext cx="9129713" cy="544711"/>
          </a:xfrm>
          <a:prstGeom prst="rect">
            <a:avLst/>
          </a:prstGeom>
          <a:solidFill>
            <a:srgbClr val="000000">
              <a:alpha val="0"/>
            </a:srgbClr>
          </a:solidFill>
          <a:ln/>
        </p:spPr>
      </p:sp>
      <p:sp>
        <p:nvSpPr>
          <p:cNvPr id="26" name="Shape 23"/>
          <p:cNvSpPr/>
          <p:nvPr/>
        </p:nvSpPr>
        <p:spPr>
          <a:xfrm>
            <a:off x="7144" y="4591645"/>
            <a:ext cx="9129713" cy="7144"/>
          </a:xfrm>
          <a:prstGeom prst="rect">
            <a:avLst/>
          </a:prstGeom>
          <a:solidFill>
            <a:srgbClr val="F0F0F0"/>
          </a:solidFill>
          <a:ln/>
        </p:spPr>
      </p:sp>
      <p:sp>
        <p:nvSpPr>
          <p:cNvPr id="27" name="Text 24"/>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8" name="Text 25"/>
          <p:cNvSpPr/>
          <p:nvPr/>
        </p:nvSpPr>
        <p:spPr>
          <a:xfrm>
            <a:off x="8306395" y="4741664"/>
            <a:ext cx="258961"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06 / 11</a:t>
            </a:r>
            <a:endParaRPr lang="en-US" sz="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INNOVATION &amp; TECHNOLOGIE</a:t>
            </a:r>
            <a:endParaRPr lang="en-US" sz="600" dirty="0"/>
          </a:p>
        </p:txBody>
      </p:sp>
      <p:sp>
        <p:nvSpPr>
          <p:cNvPr id="4" name="Text 1"/>
          <p:cNvSpPr/>
          <p:nvPr/>
        </p:nvSpPr>
        <p:spPr>
          <a:xfrm>
            <a:off x="578644" y="508992"/>
            <a:ext cx="7986713" cy="548618"/>
          </a:xfrm>
          <a:prstGeom prst="rect">
            <a:avLst/>
          </a:prstGeom>
          <a:noFill/>
          <a:ln/>
        </p:spPr>
        <p:txBody>
          <a:bodyPr wrap="squar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L'Université Virtuelle de Côte d'Ivoire : la technologie au service de l'accès au savoir</a:t>
            </a:r>
            <a:endParaRPr lang="en-US" sz="1600" dirty="0"/>
          </a:p>
        </p:txBody>
      </p:sp>
      <p:sp>
        <p:nvSpPr>
          <p:cNvPr id="5" name="Text 2"/>
          <p:cNvSpPr/>
          <p:nvPr/>
        </p:nvSpPr>
        <p:spPr>
          <a:xfrm>
            <a:off x="578644" y="1271922"/>
            <a:ext cx="4534830" cy="731453"/>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Créée par le </a:t>
            </a:r>
            <a:r>
              <a:rPr lang="en-US" sz="800" b="1" dirty="0">
                <a:solidFill>
                  <a:srgbClr val="4A4A4A"/>
                </a:solidFill>
                <a:latin typeface="Inter SemiBold" pitchFamily="34" charset="0"/>
                <a:ea typeface="Inter SemiBold" pitchFamily="34" charset="-122"/>
                <a:cs typeface="Inter SemiBold" pitchFamily="34" charset="-120"/>
              </a:rPr>
              <a:t>décret n°2015-775 du 9 décembre 2015</a:t>
            </a:r>
            <a:r>
              <a:rPr lang="en-US" sz="850" dirty="0">
                <a:solidFill>
                  <a:srgbClr val="4A4A4A"/>
                </a:solidFill>
                <a:latin typeface="Inter" pitchFamily="34" charset="0"/>
                <a:ea typeface="Inter" pitchFamily="34" charset="-122"/>
                <a:cs typeface="Inter" pitchFamily="34" charset="-120"/>
              </a:rPr>
              <a:t>, l'Université Virtuelle de Côte </a:t>
            </a:r>
            <a:r>
              <a:rPr lang="en-US" sz="850" dirty="0">
                <a:solidFill>
                  <a:srgbClr val="4A4A4A"/>
                </a:solidFill>
                <a:latin typeface="Inter" pitchFamily="34" charset="0"/>
                <a:ea typeface="Inter" pitchFamily="34" charset="-122"/>
                <a:cs typeface="Inter" pitchFamily="34" charset="-120"/>
              </a:rPr>
              <a:t>d'Ivoire (UVCI) constitue l'une des réponses les plus innovantes du gouvernement </a:t>
            </a:r>
            <a:r>
              <a:rPr lang="en-US" sz="850" dirty="0">
                <a:solidFill>
                  <a:srgbClr val="4A4A4A"/>
                </a:solidFill>
                <a:latin typeface="Inter" pitchFamily="34" charset="0"/>
                <a:ea typeface="Inter" pitchFamily="34" charset="-122"/>
                <a:cs typeface="Inter" pitchFamily="34" charset="-120"/>
              </a:rPr>
              <a:t>ivoirien pour faire face à l'explosion démographique étudiante et désengorger les </a:t>
            </a:r>
            <a:r>
              <a:rPr lang="en-US" sz="850" dirty="0">
                <a:solidFill>
                  <a:srgbClr val="4A4A4A"/>
                </a:solidFill>
                <a:latin typeface="Inter" pitchFamily="34" charset="0"/>
                <a:ea typeface="Inter" pitchFamily="34" charset="-122"/>
                <a:cs typeface="Inter" pitchFamily="34" charset="-120"/>
              </a:rPr>
              <a:t>campus physiques.</a:t>
            </a:r>
            <a:endParaRPr lang="en-US" sz="850" dirty="0"/>
          </a:p>
        </p:txBody>
      </p:sp>
      <p:sp>
        <p:nvSpPr>
          <p:cNvPr id="6" name="Text 3"/>
          <p:cNvSpPr/>
          <p:nvPr/>
        </p:nvSpPr>
        <p:spPr>
          <a:xfrm>
            <a:off x="578644" y="2217688"/>
            <a:ext cx="4534830"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Enseignement à distance :</a:t>
            </a:r>
            <a:r>
              <a:rPr lang="en-US" sz="800" dirty="0">
                <a:solidFill>
                  <a:srgbClr val="4A4A4A"/>
                </a:solidFill>
                <a:latin typeface="Inter" pitchFamily="34" charset="0"/>
                <a:ea typeface="Inter" pitchFamily="34" charset="-122"/>
                <a:cs typeface="Inter" pitchFamily="34" charset="-120"/>
              </a:rPr>
              <a:t> Un modèle pédagogique moderne s'appuyant sur le numérique pour diffuser le savoir sur l'ensemble du territoire national, sans contrainte géographique.</a:t>
            </a:r>
            <a:endParaRPr lang="en-US" sz="800" dirty="0"/>
          </a:p>
        </p:txBody>
      </p:sp>
      <p:sp>
        <p:nvSpPr>
          <p:cNvPr id="7" name="Text 4"/>
          <p:cNvSpPr/>
          <p:nvPr/>
        </p:nvSpPr>
        <p:spPr>
          <a:xfrm>
            <a:off x="578644" y="2807047"/>
            <a:ext cx="4534830"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Spécialisation d'avenir :</a:t>
            </a:r>
            <a:r>
              <a:rPr lang="en-US" sz="800" dirty="0">
                <a:solidFill>
                  <a:srgbClr val="4A4A4A"/>
                </a:solidFill>
                <a:latin typeface="Inter" pitchFamily="34" charset="0"/>
                <a:ea typeface="Inter" pitchFamily="34" charset="-122"/>
                <a:cs typeface="Inter" pitchFamily="34" charset="-120"/>
              </a:rPr>
              <a:t> Une offre de formation exclusivement centrée sur l'</a:t>
            </a:r>
            <a:r>
              <a:rPr lang="en-US" sz="750" b="1" dirty="0">
                <a:solidFill>
                  <a:srgbClr val="4A4A4A"/>
                </a:solidFill>
                <a:latin typeface="Inter SemiBold" pitchFamily="34" charset="0"/>
                <a:ea typeface="Inter SemiBold" pitchFamily="34" charset="-122"/>
                <a:cs typeface="Inter SemiBold" pitchFamily="34" charset="-120"/>
              </a:rPr>
              <a:t>Informatique et les Sciences du Numérique</a:t>
            </a:r>
            <a:r>
              <a:rPr lang="en-US" sz="800" dirty="0">
                <a:solidFill>
                  <a:srgbClr val="4A4A4A"/>
                </a:solidFill>
                <a:latin typeface="Inter" pitchFamily="34" charset="0"/>
                <a:ea typeface="Inter" pitchFamily="34" charset="-122"/>
                <a:cs typeface="Inter" pitchFamily="34" charset="-120"/>
              </a:rPr>
              <a:t>, alignée sur les besoins de l'économie numérique globale.</a:t>
            </a:r>
            <a:endParaRPr lang="en-US" sz="800" dirty="0"/>
          </a:p>
        </p:txBody>
      </p:sp>
      <p:sp>
        <p:nvSpPr>
          <p:cNvPr id="8" name="Text 5"/>
          <p:cNvSpPr/>
          <p:nvPr/>
        </p:nvSpPr>
        <p:spPr>
          <a:xfrm>
            <a:off x="578644" y="3396407"/>
            <a:ext cx="4534830"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Accompagnement matériel :</a:t>
            </a:r>
            <a:r>
              <a:rPr lang="en-US" sz="800" dirty="0">
                <a:solidFill>
                  <a:srgbClr val="4A4A4A"/>
                </a:solidFill>
                <a:latin typeface="Inter" pitchFamily="34" charset="0"/>
                <a:ea typeface="Inter" pitchFamily="34" charset="-122"/>
                <a:cs typeface="Inter" pitchFamily="34" charset="-120"/>
              </a:rPr>
              <a:t> Un programme d'équipement numérique des étudiants pour garantir l'égalité des chances et l'accès effectif aux plateformes d'apprentissage en ligne.</a:t>
            </a:r>
            <a:endParaRPr lang="en-US" sz="800" dirty="0"/>
          </a:p>
        </p:txBody>
      </p:sp>
      <p:sp>
        <p:nvSpPr>
          <p:cNvPr id="9" name="Text 6"/>
          <p:cNvSpPr/>
          <p:nvPr/>
        </p:nvSpPr>
        <p:spPr>
          <a:xfrm>
            <a:off x="578644" y="2217688"/>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807047"/>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3396407"/>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834993" y="1271922"/>
            <a:ext cx="2730364" cy="285750"/>
          </a:xfrm>
          <a:prstGeom prst="rect">
            <a:avLst/>
          </a:prstGeom>
          <a:noFill/>
          <a:ln/>
        </p:spPr>
        <p:txBody>
          <a:bodyPr wrap="none" lIns="0" tIns="0" rIns="0" bIns="0" rtlCol="0" anchor="t">
            <a:spAutoFit/>
          </a:bodyPr>
          <a:lstStyle/>
          <a:p>
            <a:pPr algn="l" indent="0" marL="0">
              <a:lnSpc>
                <a:spcPct val="80000"/>
              </a:lnSpc>
              <a:buNone/>
            </a:pPr>
            <a:r>
              <a:rPr lang="en-US" sz="2150" dirty="0">
                <a:solidFill>
                  <a:srgbClr val="D4AF37"/>
                </a:solidFill>
                <a:latin typeface="Space Grotesk Medium" pitchFamily="34" charset="0"/>
                <a:ea typeface="Space Grotesk Medium" pitchFamily="34" charset="-122"/>
                <a:cs typeface="Space Grotesk Medium" pitchFamily="34" charset="-120"/>
              </a:rPr>
              <a:t>20</a:t>
            </a:r>
            <a:r>
              <a:rPr lang="en-US" sz="2150" dirty="0">
                <a:solidFill>
                  <a:srgbClr val="D4AF37"/>
                </a:solidFill>
                <a:latin typeface="Space Grotesk Medium" pitchFamily="34" charset="0"/>
                <a:ea typeface="Space Grotesk Medium" pitchFamily="34" charset="-122"/>
                <a:cs typeface="Space Grotesk Medium" pitchFamily="34" charset="-120"/>
              </a:rPr>
              <a:t> Mds FCFA</a:t>
            </a:r>
            <a:endParaRPr lang="en-US" sz="2150" dirty="0"/>
          </a:p>
        </p:txBody>
      </p:sp>
      <p:sp>
        <p:nvSpPr>
          <p:cNvPr id="13" name="Text 10"/>
          <p:cNvSpPr/>
          <p:nvPr/>
        </p:nvSpPr>
        <p:spPr>
          <a:xfrm>
            <a:off x="5834993" y="1593391"/>
            <a:ext cx="2730364"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BUDGET INITIAL D'INVESTISSEMENT</a:t>
            </a:r>
            <a:endParaRPr lang="en-US" sz="650" dirty="0"/>
          </a:p>
        </p:txBody>
      </p:sp>
      <p:sp>
        <p:nvSpPr>
          <p:cNvPr id="14" name="Text 11"/>
          <p:cNvSpPr/>
          <p:nvPr/>
        </p:nvSpPr>
        <p:spPr>
          <a:xfrm>
            <a:off x="5834993" y="1735541"/>
            <a:ext cx="2730364"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Alloué par l'État pour la création, le déploiement technique et l'équipement des étudiants.</a:t>
            </a:r>
            <a:endParaRPr lang="en-US" sz="600" dirty="0"/>
          </a:p>
        </p:txBody>
      </p:sp>
      <p:sp>
        <p:nvSpPr>
          <p:cNvPr id="15" name="Text 12"/>
          <p:cNvSpPr/>
          <p:nvPr/>
        </p:nvSpPr>
        <p:spPr>
          <a:xfrm>
            <a:off x="5834993" y="2411295"/>
            <a:ext cx="2730364" cy="285750"/>
          </a:xfrm>
          <a:prstGeom prst="rect">
            <a:avLst/>
          </a:prstGeom>
          <a:noFill/>
          <a:ln/>
        </p:spPr>
        <p:txBody>
          <a:bodyPr wrap="none" lIns="0" tIns="0" rIns="0" bIns="0" rtlCol="0" anchor="t">
            <a:spAutoFit/>
          </a:bodyPr>
          <a:lstStyle/>
          <a:p>
            <a:pPr algn="l" indent="0" marL="0">
              <a:lnSpc>
                <a:spcPct val="80000"/>
              </a:lnSpc>
              <a:buNone/>
            </a:pPr>
            <a:r>
              <a:rPr lang="en-US" sz="2150" dirty="0">
                <a:solidFill>
                  <a:srgbClr val="D4AF37"/>
                </a:solidFill>
                <a:latin typeface="Space Grotesk Medium" pitchFamily="34" charset="0"/>
                <a:ea typeface="Space Grotesk Medium" pitchFamily="34" charset="-122"/>
                <a:cs typeface="Space Grotesk Medium" pitchFamily="34" charset="-120"/>
              </a:rPr>
              <a:t>830</a:t>
            </a:r>
            <a:r>
              <a:rPr lang="en-US" sz="2150" dirty="0">
                <a:solidFill>
                  <a:srgbClr val="D4AF37"/>
                </a:solidFill>
                <a:latin typeface="Space Grotesk Medium" pitchFamily="34" charset="0"/>
                <a:ea typeface="Space Grotesk Medium" pitchFamily="34" charset="-122"/>
                <a:cs typeface="Space Grotesk Medium" pitchFamily="34" charset="-120"/>
              </a:rPr>
              <a:t> Diplômés</a:t>
            </a:r>
            <a:endParaRPr lang="en-US" sz="2150" dirty="0"/>
          </a:p>
        </p:txBody>
      </p:sp>
      <p:sp>
        <p:nvSpPr>
          <p:cNvPr id="16" name="Text 13"/>
          <p:cNvSpPr/>
          <p:nvPr/>
        </p:nvSpPr>
        <p:spPr>
          <a:xfrm>
            <a:off x="5834993" y="2732763"/>
            <a:ext cx="2730364"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PREMIÈRE PROMOTION (NOV. 2019)</a:t>
            </a:r>
            <a:endParaRPr lang="en-US" sz="650" dirty="0"/>
          </a:p>
        </p:txBody>
      </p:sp>
      <p:sp>
        <p:nvSpPr>
          <p:cNvPr id="17" name="Text 14"/>
          <p:cNvSpPr/>
          <p:nvPr/>
        </p:nvSpPr>
        <p:spPr>
          <a:xfrm>
            <a:off x="5834993" y="2874913"/>
            <a:ext cx="2730364"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Sortie historique de la première promotion de Licence en Informatique et Sciences du Numérique.</a:t>
            </a:r>
            <a:endParaRPr lang="en-US" sz="600" dirty="0"/>
          </a:p>
        </p:txBody>
      </p:sp>
      <p:sp>
        <p:nvSpPr>
          <p:cNvPr id="18" name="Text 15"/>
          <p:cNvSpPr/>
          <p:nvPr/>
        </p:nvSpPr>
        <p:spPr>
          <a:xfrm>
            <a:off x="5834993" y="3550667"/>
            <a:ext cx="2730364" cy="285750"/>
          </a:xfrm>
          <a:prstGeom prst="rect">
            <a:avLst/>
          </a:prstGeom>
          <a:noFill/>
          <a:ln/>
        </p:spPr>
        <p:txBody>
          <a:bodyPr wrap="none" lIns="0" tIns="0" rIns="0" bIns="0" rtlCol="0" anchor="t">
            <a:spAutoFit/>
          </a:bodyPr>
          <a:lstStyle/>
          <a:p>
            <a:pPr algn="l" indent="0" marL="0">
              <a:lnSpc>
                <a:spcPct val="80000"/>
              </a:lnSpc>
              <a:buNone/>
            </a:pPr>
            <a:r>
              <a:rPr lang="en-US" sz="2150" dirty="0">
                <a:solidFill>
                  <a:srgbClr val="D4AF37"/>
                </a:solidFill>
                <a:latin typeface="Space Grotesk Medium" pitchFamily="34" charset="0"/>
                <a:ea typeface="Space Grotesk Medium" pitchFamily="34" charset="-122"/>
                <a:cs typeface="Space Grotesk Medium" pitchFamily="34" charset="-120"/>
              </a:rPr>
              <a:t>100</a:t>
            </a:r>
            <a:r>
              <a:rPr lang="en-US" sz="2150" dirty="0">
                <a:solidFill>
                  <a:srgbClr val="D4AF37"/>
                </a:solidFill>
                <a:latin typeface="Space Grotesk Medium" pitchFamily="34" charset="0"/>
                <a:ea typeface="Space Grotesk Medium" pitchFamily="34" charset="-122"/>
                <a:cs typeface="Space Grotesk Medium" pitchFamily="34" charset="-120"/>
              </a:rPr>
              <a:t>%</a:t>
            </a:r>
            <a:endParaRPr lang="en-US" sz="2150" dirty="0"/>
          </a:p>
        </p:txBody>
      </p:sp>
      <p:sp>
        <p:nvSpPr>
          <p:cNvPr id="19" name="Text 16"/>
          <p:cNvSpPr/>
          <p:nvPr/>
        </p:nvSpPr>
        <p:spPr>
          <a:xfrm>
            <a:off x="5834993" y="3872136"/>
            <a:ext cx="2730364" cy="120718"/>
          </a:xfrm>
          <a:prstGeom prst="rect">
            <a:avLst/>
          </a:prstGeom>
          <a:noFill/>
          <a:ln/>
        </p:spPr>
        <p:txBody>
          <a:bodyPr wrap="none" lIns="0" tIns="0" rIns="0" bIns="0" rtlCol="0" anchor="t">
            <a:spAutoFit/>
          </a:bodyPr>
          <a:lstStyle/>
          <a:p>
            <a:pPr algn="l" indent="0" marL="0">
              <a:lnSpc>
                <a:spcPct val="104000"/>
              </a:lnSpc>
              <a:buNone/>
            </a:pPr>
            <a:r>
              <a:rPr lang="en-US" sz="650" spc="1" kern="0" dirty="0">
                <a:solidFill>
                  <a:srgbClr val="888888"/>
                </a:solidFill>
                <a:latin typeface="Inter SemiBold" pitchFamily="34" charset="0"/>
                <a:ea typeface="Inter SemiBold" pitchFamily="34" charset="-122"/>
                <a:cs typeface="Inter SemiBold" pitchFamily="34" charset="-120"/>
              </a:rPr>
              <a:t>MODÈLE DÉMATÉRIALISÉ</a:t>
            </a:r>
            <a:endParaRPr lang="en-US" sz="650" dirty="0"/>
          </a:p>
        </p:txBody>
      </p:sp>
      <p:sp>
        <p:nvSpPr>
          <p:cNvPr id="20" name="Text 17"/>
          <p:cNvSpPr/>
          <p:nvPr/>
        </p:nvSpPr>
        <p:spPr>
          <a:xfrm>
            <a:off x="5834993" y="4014285"/>
            <a:ext cx="2730364" cy="239985"/>
          </a:xfrm>
          <a:prstGeom prst="rect">
            <a:avLst/>
          </a:prstGeom>
          <a:noFill/>
          <a:ln/>
        </p:spPr>
        <p:txBody>
          <a:bodyPr wrap="square" lIns="0" tIns="0" rIns="0" bIns="0" rtlCol="0" anchor="t">
            <a:spAutoFit/>
          </a:bodyPr>
          <a:lstStyle/>
          <a:p>
            <a:pPr algn="l" indent="0" marL="0">
              <a:lnSpc>
                <a:spcPct val="112000"/>
              </a:lnSpc>
              <a:buNone/>
            </a:pPr>
            <a:r>
              <a:rPr lang="en-US" sz="600" dirty="0">
                <a:solidFill>
                  <a:srgbClr val="A0A0A0"/>
                </a:solidFill>
                <a:latin typeface="Inter" pitchFamily="34" charset="0"/>
                <a:ea typeface="Inter" pitchFamily="34" charset="-122"/>
                <a:cs typeface="Inter" pitchFamily="34" charset="-120"/>
              </a:rPr>
              <a:t>Inscriptions, cours, évaluations et encadrement entièrement gérés en ligne.</a:t>
            </a:r>
            <a:endParaRPr lang="en-US" sz="600" dirty="0"/>
          </a:p>
        </p:txBody>
      </p:sp>
      <p:sp>
        <p:nvSpPr>
          <p:cNvPr id="21" name="Shape 18"/>
          <p:cNvSpPr/>
          <p:nvPr/>
        </p:nvSpPr>
        <p:spPr>
          <a:xfrm>
            <a:off x="7144" y="4591645"/>
            <a:ext cx="9129713" cy="544711"/>
          </a:xfrm>
          <a:prstGeom prst="rect">
            <a:avLst/>
          </a:prstGeom>
          <a:solidFill>
            <a:srgbClr val="000000">
              <a:alpha val="0"/>
            </a:srgbClr>
          </a:solidFill>
          <a:ln/>
        </p:spPr>
      </p:sp>
      <p:sp>
        <p:nvSpPr>
          <p:cNvPr id="22" name="Shape 19"/>
          <p:cNvSpPr/>
          <p:nvPr/>
        </p:nvSpPr>
        <p:spPr>
          <a:xfrm>
            <a:off x="7144" y="4591645"/>
            <a:ext cx="9129713" cy="7144"/>
          </a:xfrm>
          <a:prstGeom prst="rect">
            <a:avLst/>
          </a:prstGeom>
          <a:solidFill>
            <a:srgbClr val="F0F0F0"/>
          </a:solidFill>
          <a:ln/>
        </p:spPr>
      </p:sp>
      <p:sp>
        <p:nvSpPr>
          <p:cNvPr id="23" name="Text 20"/>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4" name="Text 21"/>
          <p:cNvSpPr/>
          <p:nvPr/>
        </p:nvSpPr>
        <p:spPr>
          <a:xfrm>
            <a:off x="8313539" y="4741664"/>
            <a:ext cx="251817"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07 / 11</a:t>
            </a:r>
            <a:endParaRPr lang="en-US" sz="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ANCRAGE ÉCONOMIQUE RÉGIONAL</a:t>
            </a:r>
            <a:endParaRPr lang="en-US" sz="600" dirty="0"/>
          </a:p>
        </p:txBody>
      </p:sp>
      <p:sp>
        <p:nvSpPr>
          <p:cNvPr id="4" name="Text 1"/>
          <p:cNvSpPr/>
          <p:nvPr/>
        </p:nvSpPr>
        <p:spPr>
          <a:xfrm>
            <a:off x="578644" y="508992"/>
            <a:ext cx="7986713" cy="274309"/>
          </a:xfrm>
          <a:prstGeom prst="rect">
            <a:avLst/>
          </a:prstGeom>
          <a:noFill/>
          <a:ln/>
        </p:spPr>
        <p:txBody>
          <a:bodyPr wrap="non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Des universités thématiques : chaque région valorise ses potentialités</a:t>
            </a:r>
            <a:endParaRPr lang="en-US" sz="1600" dirty="0"/>
          </a:p>
        </p:txBody>
      </p:sp>
      <p:sp>
        <p:nvSpPr>
          <p:cNvPr id="5" name="Text 2"/>
          <p:cNvSpPr/>
          <p:nvPr/>
        </p:nvSpPr>
        <p:spPr>
          <a:xfrm>
            <a:off x="578644" y="1111914"/>
            <a:ext cx="1464469" cy="164306"/>
          </a:xfrm>
          <a:prstGeom prst="rect">
            <a:avLst/>
          </a:prstGeom>
          <a:noFill/>
          <a:ln/>
        </p:spPr>
        <p:txBody>
          <a:bodyPr wrap="square" lIns="0" tIns="0" rIns="0" bIns="0" rtlCol="0" anchor="t">
            <a:spAutoFit/>
          </a:bodyPr>
          <a:lstStyle/>
          <a:p>
            <a:pPr algn="l"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Université de San Pedro</a:t>
            </a:r>
            <a:endParaRPr lang="en-US" sz="950" dirty="0"/>
          </a:p>
        </p:txBody>
      </p:sp>
      <p:sp>
        <p:nvSpPr>
          <p:cNvPr id="6" name="Text 3"/>
          <p:cNvSpPr/>
          <p:nvPr/>
        </p:nvSpPr>
        <p:spPr>
          <a:xfrm>
            <a:off x="3586163" y="1154776"/>
            <a:ext cx="842963" cy="105370"/>
          </a:xfrm>
          <a:prstGeom prst="rect">
            <a:avLst/>
          </a:prstGeom>
          <a:noFill/>
          <a:ln/>
        </p:spPr>
        <p:txBody>
          <a:bodyPr wrap="none" lIns="0" tIns="0" rIns="0" bIns="0" rtlCol="0" anchor="t">
            <a:spAutoFit/>
          </a:bodyPr>
          <a:lstStyle/>
          <a:p>
            <a:pPr algn="l" indent="0" marL="0">
              <a:buNone/>
            </a:pPr>
            <a:r>
              <a:rPr lang="en-US" sz="600" spc="1" kern="0" dirty="0">
                <a:solidFill>
                  <a:srgbClr val="D4AF37"/>
                </a:solidFill>
                <a:latin typeface="Inter SemiBold" pitchFamily="34" charset="0"/>
                <a:ea typeface="Inter SemiBold" pitchFamily="34" charset="-122"/>
                <a:cs typeface="Inter SemiBold" pitchFamily="34" charset="-120"/>
              </a:rPr>
              <a:t>BAS-SASSANDRA</a:t>
            </a:r>
            <a:endParaRPr lang="en-US" sz="600" dirty="0"/>
          </a:p>
        </p:txBody>
      </p:sp>
      <p:sp>
        <p:nvSpPr>
          <p:cNvPr id="7" name="Text 4"/>
          <p:cNvSpPr/>
          <p:nvPr/>
        </p:nvSpPr>
        <p:spPr>
          <a:xfrm>
            <a:off x="578644" y="1347657"/>
            <a:ext cx="3850481" cy="121444"/>
          </a:xfrm>
          <a:prstGeom prst="rect">
            <a:avLst/>
          </a:prstGeom>
          <a:noFill/>
          <a:ln/>
        </p:spPr>
        <p:txBody>
          <a:bodyPr wrap="square" lIns="0" tIns="0" rIns="0" bIns="0" rtlCol="0" anchor="t">
            <a:spAutoFit/>
          </a:bodyPr>
          <a:lstStyle/>
          <a:p>
            <a:pPr algn="l" indent="0" marL="0">
              <a:buNone/>
            </a:pPr>
            <a:r>
              <a:rPr lang="en-US" sz="700" dirty="0">
                <a:solidFill>
                  <a:srgbClr val="4A4A4A"/>
                </a:solidFill>
                <a:latin typeface="Inter SemiBold" pitchFamily="34" charset="0"/>
                <a:ea typeface="Inter SemiBold" pitchFamily="34" charset="-122"/>
                <a:cs typeface="Inter SemiBold" pitchFamily="34" charset="-120"/>
              </a:rPr>
              <a:t>Économie maritime, logistique et tourisme</a:t>
            </a:r>
            <a:endParaRPr lang="en-US" sz="700" dirty="0"/>
          </a:p>
        </p:txBody>
      </p:sp>
      <p:sp>
        <p:nvSpPr>
          <p:cNvPr id="8" name="Text 5"/>
          <p:cNvSpPr/>
          <p:nvPr/>
        </p:nvSpPr>
        <p:spPr>
          <a:xfrm>
            <a:off x="578644" y="1526251"/>
            <a:ext cx="3850481"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777777"/>
                </a:solidFill>
                <a:latin typeface="Inter" pitchFamily="34" charset="0"/>
                <a:ea typeface="Inter" pitchFamily="34" charset="-122"/>
                <a:cs typeface="Inter" pitchFamily="34" charset="-120"/>
              </a:rPr>
              <a:t>Pôle thématique d'excellence axé sur l'agriculture, les ressources halieutiques, l'agro-industrie, les sciences de la mer, la logistique portuaire, l'hôtellerie-restauration et les sciences de la santé. Capacité d'accueil cible de plus de 20 000 étudiants.</a:t>
            </a:r>
            <a:endParaRPr lang="en-US" sz="650" dirty="0"/>
          </a:p>
        </p:txBody>
      </p:sp>
      <p:sp>
        <p:nvSpPr>
          <p:cNvPr id="9" name="Text 6"/>
          <p:cNvSpPr/>
          <p:nvPr/>
        </p:nvSpPr>
        <p:spPr>
          <a:xfrm>
            <a:off x="4714875" y="1111914"/>
            <a:ext cx="1107281" cy="164306"/>
          </a:xfrm>
          <a:prstGeom prst="rect">
            <a:avLst/>
          </a:prstGeom>
          <a:noFill/>
          <a:ln/>
        </p:spPr>
        <p:txBody>
          <a:bodyPr wrap="none" lIns="0" tIns="0" rIns="0" bIns="0" rtlCol="0" anchor="t">
            <a:spAutoFit/>
          </a:bodyPr>
          <a:lstStyle/>
          <a:p>
            <a:pPr algn="l"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Université de Man</a:t>
            </a:r>
            <a:endParaRPr lang="en-US" sz="950" dirty="0"/>
          </a:p>
        </p:txBody>
      </p:sp>
      <p:sp>
        <p:nvSpPr>
          <p:cNvPr id="10" name="Text 7"/>
          <p:cNvSpPr/>
          <p:nvPr/>
        </p:nvSpPr>
        <p:spPr>
          <a:xfrm>
            <a:off x="7245548" y="1154776"/>
            <a:ext cx="1319808" cy="105370"/>
          </a:xfrm>
          <a:prstGeom prst="rect">
            <a:avLst/>
          </a:prstGeom>
          <a:noFill/>
          <a:ln/>
        </p:spPr>
        <p:txBody>
          <a:bodyPr wrap="square" lIns="0" tIns="0" rIns="0" bIns="0" rtlCol="0" anchor="t">
            <a:spAutoFit/>
          </a:bodyPr>
          <a:lstStyle/>
          <a:p>
            <a:pPr algn="l" indent="0" marL="0">
              <a:buNone/>
            </a:pPr>
            <a:r>
              <a:rPr lang="en-US" sz="600" spc="1" kern="0" dirty="0">
                <a:solidFill>
                  <a:srgbClr val="D4AF37"/>
                </a:solidFill>
                <a:latin typeface="Inter SemiBold" pitchFamily="34" charset="0"/>
                <a:ea typeface="Inter SemiBold" pitchFamily="34" charset="-122"/>
                <a:cs typeface="Inter SemiBold" pitchFamily="34" charset="-120"/>
              </a:rPr>
              <a:t>DISTRICT DES MONTAGNES</a:t>
            </a:r>
            <a:endParaRPr lang="en-US" sz="600" dirty="0"/>
          </a:p>
        </p:txBody>
      </p:sp>
      <p:sp>
        <p:nvSpPr>
          <p:cNvPr id="11" name="Text 8"/>
          <p:cNvSpPr/>
          <p:nvPr/>
        </p:nvSpPr>
        <p:spPr>
          <a:xfrm>
            <a:off x="4714875" y="1347657"/>
            <a:ext cx="3850481" cy="121444"/>
          </a:xfrm>
          <a:prstGeom prst="rect">
            <a:avLst/>
          </a:prstGeom>
          <a:noFill/>
          <a:ln/>
        </p:spPr>
        <p:txBody>
          <a:bodyPr wrap="square" lIns="0" tIns="0" rIns="0" bIns="0" rtlCol="0" anchor="t">
            <a:spAutoFit/>
          </a:bodyPr>
          <a:lstStyle/>
          <a:p>
            <a:pPr algn="l" indent="0" marL="0">
              <a:buNone/>
            </a:pPr>
            <a:r>
              <a:rPr lang="en-US" sz="700" dirty="0">
                <a:solidFill>
                  <a:srgbClr val="4A4A4A"/>
                </a:solidFill>
                <a:latin typeface="Inter SemiBold" pitchFamily="34" charset="0"/>
                <a:ea typeface="Inter SemiBold" pitchFamily="34" charset="-122"/>
                <a:cs typeface="Inter SemiBold" pitchFamily="34" charset="-120"/>
              </a:rPr>
              <a:t>Sciences de la terre, mines et technologies</a:t>
            </a:r>
            <a:endParaRPr lang="en-US" sz="700" dirty="0"/>
          </a:p>
        </p:txBody>
      </p:sp>
      <p:sp>
        <p:nvSpPr>
          <p:cNvPr id="12" name="Text 9"/>
          <p:cNvSpPr/>
          <p:nvPr/>
        </p:nvSpPr>
        <p:spPr>
          <a:xfrm>
            <a:off x="4714875" y="1526251"/>
            <a:ext cx="3850481"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777777"/>
                </a:solidFill>
                <a:latin typeface="Inter" pitchFamily="34" charset="0"/>
                <a:ea typeface="Inter" pitchFamily="34" charset="-122"/>
                <a:cs typeface="Inter" pitchFamily="34" charset="-120"/>
              </a:rPr>
              <a:t>Spécialisée en mathématiques-informatique, physique-chimie, sciences biologiques, géologiques et minières. Elle abrite des Classes Préparatoires aux Grandes Écoles (CPGE) scientifiques pour former l'élite des ingénieurs ivoiriens.</a:t>
            </a:r>
            <a:endParaRPr lang="en-US" sz="650" dirty="0"/>
          </a:p>
        </p:txBody>
      </p:sp>
      <p:sp>
        <p:nvSpPr>
          <p:cNvPr id="13" name="Text 10"/>
          <p:cNvSpPr/>
          <p:nvPr/>
        </p:nvSpPr>
        <p:spPr>
          <a:xfrm>
            <a:off x="578644" y="2754976"/>
            <a:ext cx="1548408" cy="164306"/>
          </a:xfrm>
          <a:prstGeom prst="rect">
            <a:avLst/>
          </a:prstGeom>
          <a:noFill/>
          <a:ln/>
        </p:spPr>
        <p:txBody>
          <a:bodyPr wrap="square" lIns="0" tIns="0" rIns="0" bIns="0" rtlCol="0" anchor="t">
            <a:spAutoFit/>
          </a:bodyPr>
          <a:lstStyle/>
          <a:p>
            <a:pPr algn="l"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Université de Bondoukou</a:t>
            </a:r>
            <a:endParaRPr lang="en-US" sz="950" dirty="0"/>
          </a:p>
        </p:txBody>
      </p:sp>
      <p:sp>
        <p:nvSpPr>
          <p:cNvPr id="14" name="Text 11"/>
          <p:cNvSpPr/>
          <p:nvPr/>
        </p:nvSpPr>
        <p:spPr>
          <a:xfrm>
            <a:off x="3371850" y="2797839"/>
            <a:ext cx="1057275" cy="105370"/>
          </a:xfrm>
          <a:prstGeom prst="rect">
            <a:avLst/>
          </a:prstGeom>
          <a:noFill/>
          <a:ln/>
        </p:spPr>
        <p:txBody>
          <a:bodyPr wrap="none" lIns="0" tIns="0" rIns="0" bIns="0" rtlCol="0" anchor="t">
            <a:spAutoFit/>
          </a:bodyPr>
          <a:lstStyle/>
          <a:p>
            <a:pPr algn="l" indent="0" marL="0">
              <a:buNone/>
            </a:pPr>
            <a:r>
              <a:rPr lang="en-US" sz="600" spc="1" kern="0" dirty="0">
                <a:solidFill>
                  <a:srgbClr val="D4AF37"/>
                </a:solidFill>
                <a:latin typeface="Inter SemiBold" pitchFamily="34" charset="0"/>
                <a:ea typeface="Inter SemiBold" pitchFamily="34" charset="-122"/>
                <a:cs typeface="Inter SemiBold" pitchFamily="34" charset="-120"/>
              </a:rPr>
              <a:t>DISTRICT DU ZANZAN</a:t>
            </a:r>
            <a:endParaRPr lang="en-US" sz="600" dirty="0"/>
          </a:p>
        </p:txBody>
      </p:sp>
      <p:sp>
        <p:nvSpPr>
          <p:cNvPr id="15" name="Text 12"/>
          <p:cNvSpPr/>
          <p:nvPr/>
        </p:nvSpPr>
        <p:spPr>
          <a:xfrm>
            <a:off x="578644" y="2990720"/>
            <a:ext cx="3850481" cy="121444"/>
          </a:xfrm>
          <a:prstGeom prst="rect">
            <a:avLst/>
          </a:prstGeom>
          <a:noFill/>
          <a:ln/>
        </p:spPr>
        <p:txBody>
          <a:bodyPr wrap="square" lIns="0" tIns="0" rIns="0" bIns="0" rtlCol="0" anchor="t">
            <a:spAutoFit/>
          </a:bodyPr>
          <a:lstStyle/>
          <a:p>
            <a:pPr algn="l" indent="0" marL="0">
              <a:buNone/>
            </a:pPr>
            <a:r>
              <a:rPr lang="en-US" sz="700" dirty="0">
                <a:solidFill>
                  <a:srgbClr val="4A4A4A"/>
                </a:solidFill>
                <a:latin typeface="Inter SemiBold" pitchFamily="34" charset="0"/>
                <a:ea typeface="Inter SemiBold" pitchFamily="34" charset="-122"/>
                <a:cs typeface="Inter SemiBold" pitchFamily="34" charset="-120"/>
              </a:rPr>
              <a:t>Architecture, urbanisme et développement durable</a:t>
            </a:r>
            <a:endParaRPr lang="en-US" sz="700" dirty="0"/>
          </a:p>
        </p:txBody>
      </p:sp>
      <p:sp>
        <p:nvSpPr>
          <p:cNvPr id="16" name="Text 13"/>
          <p:cNvSpPr/>
          <p:nvPr/>
        </p:nvSpPr>
        <p:spPr>
          <a:xfrm>
            <a:off x="578644" y="3169314"/>
            <a:ext cx="3850481"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777777"/>
                </a:solidFill>
                <a:latin typeface="Inter" pitchFamily="34" charset="0"/>
                <a:ea typeface="Inter" pitchFamily="34" charset="-122"/>
                <a:cs typeface="Inter" pitchFamily="34" charset="-120"/>
              </a:rPr>
              <a:t>Dernière-née des universités publiques opérationnelles (2022). Elle forme les futurs cadres de l'aménagement du territoire, de l'architecture, de l'urbanisme et des arts, répondant aux défis de la transition écologique et de la planification urbaine.</a:t>
            </a:r>
            <a:endParaRPr lang="en-US" sz="650" dirty="0"/>
          </a:p>
        </p:txBody>
      </p:sp>
      <p:sp>
        <p:nvSpPr>
          <p:cNvPr id="17" name="Text 14"/>
          <p:cNvSpPr/>
          <p:nvPr/>
        </p:nvSpPr>
        <p:spPr>
          <a:xfrm>
            <a:off x="4714875" y="2754976"/>
            <a:ext cx="1276945" cy="164306"/>
          </a:xfrm>
          <a:prstGeom prst="rect">
            <a:avLst/>
          </a:prstGeom>
          <a:noFill/>
          <a:ln/>
        </p:spPr>
        <p:txBody>
          <a:bodyPr wrap="none" lIns="0" tIns="0" rIns="0" bIns="0" rtlCol="0" anchor="t">
            <a:spAutoFit/>
          </a:bodyPr>
          <a:lstStyle/>
          <a:p>
            <a:pPr algn="l" indent="0" marL="0">
              <a:buNone/>
            </a:pPr>
            <a:r>
              <a:rPr lang="en-US" sz="950" dirty="0">
                <a:solidFill>
                  <a:srgbClr val="2C3E50"/>
                </a:solidFill>
                <a:latin typeface="Space Grotesk Medium" pitchFamily="34" charset="0"/>
                <a:ea typeface="Space Grotesk Medium" pitchFamily="34" charset="-122"/>
                <a:cs typeface="Space Grotesk Medium" pitchFamily="34" charset="-120"/>
              </a:rPr>
              <a:t>Université d'Odienné</a:t>
            </a:r>
            <a:endParaRPr lang="en-US" sz="950" dirty="0"/>
          </a:p>
        </p:txBody>
      </p:sp>
      <p:sp>
        <p:nvSpPr>
          <p:cNvPr id="18" name="Text 15"/>
          <p:cNvSpPr/>
          <p:nvPr/>
        </p:nvSpPr>
        <p:spPr>
          <a:xfrm>
            <a:off x="7400925" y="2797839"/>
            <a:ext cx="1164431" cy="105370"/>
          </a:xfrm>
          <a:prstGeom prst="rect">
            <a:avLst/>
          </a:prstGeom>
          <a:noFill/>
          <a:ln/>
        </p:spPr>
        <p:txBody>
          <a:bodyPr wrap="none" lIns="0" tIns="0" rIns="0" bIns="0" rtlCol="0" anchor="t">
            <a:spAutoFit/>
          </a:bodyPr>
          <a:lstStyle/>
          <a:p>
            <a:pPr algn="l" indent="0" marL="0">
              <a:buNone/>
            </a:pPr>
            <a:r>
              <a:rPr lang="en-US" sz="600" spc="1" kern="0" dirty="0">
                <a:solidFill>
                  <a:srgbClr val="D4AF37"/>
                </a:solidFill>
                <a:latin typeface="Inter SemiBold" pitchFamily="34" charset="0"/>
                <a:ea typeface="Inter SemiBold" pitchFamily="34" charset="-122"/>
                <a:cs typeface="Inter SemiBold" pitchFamily="34" charset="-120"/>
              </a:rPr>
              <a:t>DISTRICT DU DENGUÉLÉ</a:t>
            </a:r>
            <a:endParaRPr lang="en-US" sz="600" dirty="0"/>
          </a:p>
        </p:txBody>
      </p:sp>
      <p:sp>
        <p:nvSpPr>
          <p:cNvPr id="19" name="Text 16"/>
          <p:cNvSpPr/>
          <p:nvPr/>
        </p:nvSpPr>
        <p:spPr>
          <a:xfrm>
            <a:off x="4714875" y="2990720"/>
            <a:ext cx="3850481" cy="121444"/>
          </a:xfrm>
          <a:prstGeom prst="rect">
            <a:avLst/>
          </a:prstGeom>
          <a:noFill/>
          <a:ln/>
        </p:spPr>
        <p:txBody>
          <a:bodyPr wrap="square" lIns="0" tIns="0" rIns="0" bIns="0" rtlCol="0" anchor="t">
            <a:spAutoFit/>
          </a:bodyPr>
          <a:lstStyle/>
          <a:p>
            <a:pPr algn="l" indent="0" marL="0">
              <a:buNone/>
            </a:pPr>
            <a:r>
              <a:rPr lang="en-US" sz="700" dirty="0">
                <a:solidFill>
                  <a:srgbClr val="4A4A4A"/>
                </a:solidFill>
                <a:latin typeface="Inter SemiBold" pitchFamily="34" charset="0"/>
                <a:ea typeface="Inter SemiBold" pitchFamily="34" charset="-122"/>
                <a:cs typeface="Inter SemiBold" pitchFamily="34" charset="-120"/>
              </a:rPr>
              <a:t>Sciences vétérinaires et agro-industrie</a:t>
            </a:r>
            <a:endParaRPr lang="en-US" sz="700" dirty="0"/>
          </a:p>
        </p:txBody>
      </p:sp>
      <p:sp>
        <p:nvSpPr>
          <p:cNvPr id="20" name="Text 17"/>
          <p:cNvSpPr/>
          <p:nvPr/>
        </p:nvSpPr>
        <p:spPr>
          <a:xfrm>
            <a:off x="4714875" y="3169314"/>
            <a:ext cx="3850481" cy="417909"/>
          </a:xfrm>
          <a:prstGeom prst="rect">
            <a:avLst/>
          </a:prstGeom>
          <a:noFill/>
          <a:ln/>
        </p:spPr>
        <p:txBody>
          <a:bodyPr wrap="square" lIns="0" tIns="0" rIns="0" bIns="0" rtlCol="0" anchor="t">
            <a:spAutoFit/>
          </a:bodyPr>
          <a:lstStyle/>
          <a:p>
            <a:pPr algn="l" indent="0" marL="0">
              <a:lnSpc>
                <a:spcPct val="120000"/>
              </a:lnSpc>
              <a:buNone/>
            </a:pPr>
            <a:r>
              <a:rPr lang="en-US" sz="650" dirty="0">
                <a:solidFill>
                  <a:srgbClr val="777777"/>
                </a:solidFill>
                <a:latin typeface="Inter" pitchFamily="34" charset="0"/>
                <a:ea typeface="Inter" pitchFamily="34" charset="-122"/>
                <a:cs typeface="Inter" pitchFamily="34" charset="-120"/>
              </a:rPr>
              <a:t>En construction sur 402 hectares (114,7 milliards FCFA). Elle sera spécialisée en sciences biologiques, agro-industrie, techniques alimentaires et médecine, et abritera un institut de pointe en sciences vétérinaires pour soutenir l'élevage national.</a:t>
            </a:r>
            <a:endParaRPr lang="en-US" sz="650" dirty="0"/>
          </a:p>
        </p:txBody>
      </p:sp>
      <p:sp>
        <p:nvSpPr>
          <p:cNvPr id="21" name="Shape 18"/>
          <p:cNvSpPr/>
          <p:nvPr/>
        </p:nvSpPr>
        <p:spPr>
          <a:xfrm>
            <a:off x="7144" y="4627364"/>
            <a:ext cx="9129713" cy="508992"/>
          </a:xfrm>
          <a:prstGeom prst="rect">
            <a:avLst/>
          </a:prstGeom>
          <a:solidFill>
            <a:srgbClr val="000000">
              <a:alpha val="0"/>
            </a:srgbClr>
          </a:solidFill>
          <a:ln/>
        </p:spPr>
      </p:sp>
      <p:sp>
        <p:nvSpPr>
          <p:cNvPr id="22" name="Shape 19"/>
          <p:cNvSpPr/>
          <p:nvPr/>
        </p:nvSpPr>
        <p:spPr>
          <a:xfrm>
            <a:off x="7144" y="4627364"/>
            <a:ext cx="9129713" cy="7144"/>
          </a:xfrm>
          <a:prstGeom prst="rect">
            <a:avLst/>
          </a:prstGeom>
          <a:solidFill>
            <a:srgbClr val="F0F0F0"/>
          </a:solidFill>
          <a:ln/>
        </p:spPr>
      </p:sp>
      <p:sp>
        <p:nvSpPr>
          <p:cNvPr id="23" name="Text 20"/>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4" name="Text 21"/>
          <p:cNvSpPr/>
          <p:nvPr/>
        </p:nvSpPr>
        <p:spPr>
          <a:xfrm>
            <a:off x="8308181" y="4741664"/>
            <a:ext cx="257175"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08 / 11</a:t>
            </a:r>
            <a:endParaRPr lang="en-US" sz="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8644" y="364331"/>
            <a:ext cx="7986713" cy="108942"/>
          </a:xfrm>
          <a:prstGeom prst="rect">
            <a:avLst/>
          </a:prstGeom>
          <a:noFill/>
          <a:ln/>
        </p:spPr>
        <p:txBody>
          <a:bodyPr wrap="square" lIns="0" tIns="0" rIns="0" bIns="0" rtlCol="0" anchor="t">
            <a:spAutoFit/>
          </a:bodyPr>
          <a:lstStyle/>
          <a:p>
            <a:pPr algn="l" indent="0" marL="0">
              <a:buNone/>
            </a:pPr>
            <a:r>
              <a:rPr lang="en-US" sz="600" spc="2" kern="0" dirty="0">
                <a:solidFill>
                  <a:srgbClr val="D4AF37"/>
                </a:solidFill>
                <a:latin typeface="Space Grotesk Medium" pitchFamily="34" charset="0"/>
                <a:ea typeface="Space Grotesk Medium" pitchFamily="34" charset="-122"/>
                <a:cs typeface="Space Grotesk Medium" pitchFamily="34" charset="-120"/>
              </a:rPr>
              <a:t>EXCELLENCE &amp; RAYONNEMENT</a:t>
            </a:r>
            <a:endParaRPr lang="en-US" sz="600" dirty="0"/>
          </a:p>
        </p:txBody>
      </p:sp>
      <p:sp>
        <p:nvSpPr>
          <p:cNvPr id="4" name="Text 1"/>
          <p:cNvSpPr/>
          <p:nvPr/>
        </p:nvSpPr>
        <p:spPr>
          <a:xfrm>
            <a:off x="578644" y="508992"/>
            <a:ext cx="7986713" cy="548618"/>
          </a:xfrm>
          <a:prstGeom prst="rect">
            <a:avLst/>
          </a:prstGeom>
          <a:noFill/>
          <a:ln/>
        </p:spPr>
        <p:txBody>
          <a:bodyPr wrap="square" lIns="0" tIns="0" rIns="0" bIns="0" rtlCol="0" anchor="t">
            <a:spAutoFit/>
          </a:bodyPr>
          <a:lstStyle/>
          <a:p>
            <a:pPr algn="l" indent="0" marL="0">
              <a:lnSpc>
                <a:spcPct val="96000"/>
              </a:lnSpc>
              <a:buNone/>
            </a:pPr>
            <a:r>
              <a:rPr lang="en-US" sz="1600" b="1" dirty="0">
                <a:solidFill>
                  <a:srgbClr val="2C3E50"/>
                </a:solidFill>
                <a:latin typeface="Playfair Display Bold" pitchFamily="34" charset="0"/>
                <a:ea typeface="Playfair Display Bold" pitchFamily="34" charset="-122"/>
                <a:cs typeface="Playfair Display Bold" pitchFamily="34" charset="-120"/>
              </a:rPr>
              <a:t>Rayonnement international : les universités ivoiriennes entrent dans les classements africains</a:t>
            </a:r>
            <a:endParaRPr lang="en-US" sz="1600" dirty="0"/>
          </a:p>
        </p:txBody>
      </p:sp>
      <p:sp>
        <p:nvSpPr>
          <p:cNvPr id="5" name="Text 2"/>
          <p:cNvSpPr/>
          <p:nvPr/>
        </p:nvSpPr>
        <p:spPr>
          <a:xfrm>
            <a:off x="578644" y="1271922"/>
            <a:ext cx="4156937" cy="548590"/>
          </a:xfrm>
          <a:prstGeom prst="rect">
            <a:avLst/>
          </a:prstGeom>
          <a:noFill/>
          <a:ln/>
        </p:spPr>
        <p:txBody>
          <a:bodyPr wrap="square" lIns="0" tIns="0" rIns="0" bIns="0" rtlCol="0" anchor="t">
            <a:spAutoFit/>
          </a:bodyPr>
          <a:lstStyle/>
          <a:p>
            <a:pPr algn="l" indent="0" marL="0">
              <a:lnSpc>
                <a:spcPct val="128000"/>
              </a:lnSpc>
              <a:buNone/>
            </a:pPr>
            <a:r>
              <a:rPr lang="en-US" sz="850" dirty="0">
                <a:solidFill>
                  <a:srgbClr val="4A4A4A"/>
                </a:solidFill>
                <a:latin typeface="Inter" pitchFamily="34" charset="0"/>
                <a:ea typeface="Inter" pitchFamily="34" charset="-122"/>
                <a:cs typeface="Inter" pitchFamily="34" charset="-120"/>
              </a:rPr>
              <a:t>La hausse continue des budgets et les réformes structurelles engagées par le gouvernement ont permis d'élever significativement le niveau d'excellence et la compétitivité internationale des établissements ivoiriens.</a:t>
            </a:r>
            <a:endParaRPr lang="en-US" sz="850" dirty="0"/>
          </a:p>
        </p:txBody>
      </p:sp>
      <p:sp>
        <p:nvSpPr>
          <p:cNvPr id="6" name="Text 3"/>
          <p:cNvSpPr/>
          <p:nvPr/>
        </p:nvSpPr>
        <p:spPr>
          <a:xfrm>
            <a:off x="578644" y="2034825"/>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Réforme de professionnalisation (2023) :</a:t>
            </a:r>
            <a:r>
              <a:rPr lang="en-US" sz="800" dirty="0">
                <a:solidFill>
                  <a:srgbClr val="4A4A4A"/>
                </a:solidFill>
                <a:latin typeface="Inter" pitchFamily="34" charset="0"/>
                <a:ea typeface="Inter" pitchFamily="34" charset="-122"/>
                <a:cs typeface="Inter" pitchFamily="34" charset="-120"/>
              </a:rPr>
              <a:t> Une réorientation stratégique axée sur le principe "plus de pratique, moins de théorie" pour adapter les compétences des diplômés aux exigences réelles des entreprises.</a:t>
            </a:r>
            <a:endParaRPr lang="en-US" sz="800" dirty="0"/>
          </a:p>
        </p:txBody>
      </p:sp>
      <p:sp>
        <p:nvSpPr>
          <p:cNvPr id="7" name="Text 4"/>
          <p:cNvSpPr/>
          <p:nvPr/>
        </p:nvSpPr>
        <p:spPr>
          <a:xfrm>
            <a:off x="578644" y="2624184"/>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Gestion moderne :</a:t>
            </a:r>
            <a:r>
              <a:rPr lang="en-US" sz="800" dirty="0">
                <a:solidFill>
                  <a:srgbClr val="4A4A4A"/>
                </a:solidFill>
                <a:latin typeface="Inter" pitchFamily="34" charset="0"/>
                <a:ea typeface="Inter" pitchFamily="34" charset="-122"/>
                <a:cs typeface="Inter" pitchFamily="34" charset="-120"/>
              </a:rPr>
              <a:t> Les universités publiques sont désormais gouvernées et gérées selon des standards modernes de performance, similaires à ceux du secteur privé.</a:t>
            </a:r>
            <a:endParaRPr lang="en-US" sz="800" dirty="0"/>
          </a:p>
        </p:txBody>
      </p:sp>
      <p:sp>
        <p:nvSpPr>
          <p:cNvPr id="8" name="Text 5"/>
          <p:cNvSpPr/>
          <p:nvPr/>
        </p:nvSpPr>
        <p:spPr>
          <a:xfrm>
            <a:off x="578644" y="3213543"/>
            <a:ext cx="4156937" cy="482203"/>
          </a:xfrm>
          <a:prstGeom prst="rect">
            <a:avLst/>
          </a:prstGeom>
          <a:noFill/>
          <a:ln/>
        </p:spPr>
        <p:txBody>
          <a:bodyPr wrap="square" lIns="212598" tIns="0" rIns="0" bIns="0" rtlCol="0" anchor="t">
            <a:spAutoFit/>
          </a:bodyPr>
          <a:lstStyle/>
          <a:p>
            <a:pPr algn="l" indent="0" marL="0">
              <a:lnSpc>
                <a:spcPct val="120000"/>
              </a:lnSpc>
              <a:buNone/>
            </a:pPr>
            <a:r>
              <a:rPr lang="en-US" sz="750" b="1" dirty="0">
                <a:solidFill>
                  <a:srgbClr val="4A4A4A"/>
                </a:solidFill>
                <a:latin typeface="Inter SemiBold" pitchFamily="34" charset="0"/>
                <a:ea typeface="Inter SemiBold" pitchFamily="34" charset="-122"/>
                <a:cs typeface="Inter SemiBold" pitchFamily="34" charset="-120"/>
              </a:rPr>
              <a:t>Soutien budgétaire accru :</a:t>
            </a:r>
            <a:r>
              <a:rPr lang="en-US" sz="800" dirty="0">
                <a:solidFill>
                  <a:srgbClr val="4A4A4A"/>
                </a:solidFill>
                <a:latin typeface="Inter" pitchFamily="34" charset="0"/>
                <a:ea typeface="Inter" pitchFamily="34" charset="-122"/>
                <a:cs typeface="Inter" pitchFamily="34" charset="-120"/>
              </a:rPr>
              <a:t> Le budget du MESRS pour 2026 s'établit à </a:t>
            </a:r>
            <a:r>
              <a:rPr lang="en-US" sz="750" b="1" dirty="0">
                <a:solidFill>
                  <a:srgbClr val="4A4A4A"/>
                </a:solidFill>
                <a:latin typeface="Inter SemiBold" pitchFamily="34" charset="0"/>
                <a:ea typeface="Inter SemiBold" pitchFamily="34" charset="-122"/>
                <a:cs typeface="Inter SemiBold" pitchFamily="34" charset="-120"/>
              </a:rPr>
              <a:t>338,78 milliards FCFA</a:t>
            </a:r>
            <a:r>
              <a:rPr lang="en-US" sz="800" dirty="0">
                <a:solidFill>
                  <a:srgbClr val="4A4A4A"/>
                </a:solidFill>
                <a:latin typeface="Inter" pitchFamily="34" charset="0"/>
                <a:ea typeface="Inter" pitchFamily="34" charset="-122"/>
                <a:cs typeface="Inter" pitchFamily="34" charset="-120"/>
              </a:rPr>
              <a:t> (~600 millions USD), en progression constante de </a:t>
            </a:r>
            <a:r>
              <a:rPr lang="en-US" sz="750" b="1" dirty="0">
                <a:solidFill>
                  <a:srgbClr val="4A4A4A"/>
                </a:solidFill>
                <a:latin typeface="Inter SemiBold" pitchFamily="34" charset="0"/>
                <a:ea typeface="Inter SemiBold" pitchFamily="34" charset="-122"/>
                <a:cs typeface="Inter SemiBold" pitchFamily="34" charset="-120"/>
              </a:rPr>
              <a:t>+3,14 %</a:t>
            </a:r>
            <a:r>
              <a:rPr lang="en-US" sz="800" dirty="0">
                <a:solidFill>
                  <a:srgbClr val="4A4A4A"/>
                </a:solidFill>
                <a:latin typeface="Inter" pitchFamily="34" charset="0"/>
                <a:ea typeface="Inter" pitchFamily="34" charset="-122"/>
                <a:cs typeface="Inter" pitchFamily="34" charset="-120"/>
              </a:rPr>
              <a:t> par rapport à 2025.</a:t>
            </a:r>
            <a:endParaRPr lang="en-US" sz="800" dirty="0"/>
          </a:p>
        </p:txBody>
      </p:sp>
      <p:sp>
        <p:nvSpPr>
          <p:cNvPr id="9" name="Text 6"/>
          <p:cNvSpPr/>
          <p:nvPr/>
        </p:nvSpPr>
        <p:spPr>
          <a:xfrm>
            <a:off x="578644" y="2034825"/>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0" name="Text 7"/>
          <p:cNvSpPr/>
          <p:nvPr/>
        </p:nvSpPr>
        <p:spPr>
          <a:xfrm>
            <a:off x="578644" y="2624184"/>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1" name="Text 8"/>
          <p:cNvSpPr/>
          <p:nvPr/>
        </p:nvSpPr>
        <p:spPr>
          <a:xfrm>
            <a:off x="578644" y="3213543"/>
            <a:ext cx="107156" cy="160734"/>
          </a:xfrm>
          <a:prstGeom prst="rect">
            <a:avLst/>
          </a:prstGeom>
          <a:noFill/>
          <a:ln/>
        </p:spPr>
        <p:txBody>
          <a:bodyPr wrap="none" lIns="0" tIns="0" rIns="0" bIns="0" rtlCol="0" anchor="t">
            <a:spAutoFit/>
          </a:bodyPr>
          <a:lstStyle/>
          <a:p>
            <a:pPr algn="l" indent="0" marL="0">
              <a:lnSpc>
                <a:spcPct val="120000"/>
              </a:lnSpc>
              <a:buNone/>
            </a:pPr>
            <a:r>
              <a:rPr lang="en-US" sz="750" b="1" dirty="0">
                <a:solidFill>
                  <a:srgbClr val="D4AF37"/>
                </a:solidFill>
                <a:latin typeface="Inter SemiBold" pitchFamily="34" charset="0"/>
                <a:ea typeface="Inter SemiBold" pitchFamily="34" charset="-122"/>
                <a:cs typeface="Inter SemiBold" pitchFamily="34" charset="-120"/>
              </a:rPr>
              <a:t>—</a:t>
            </a:r>
            <a:endParaRPr lang="en-US" sz="750" dirty="0"/>
          </a:p>
        </p:txBody>
      </p:sp>
      <p:sp>
        <p:nvSpPr>
          <p:cNvPr id="12" name="Text 9"/>
          <p:cNvSpPr/>
          <p:nvPr/>
        </p:nvSpPr>
        <p:spPr>
          <a:xfrm>
            <a:off x="5457099" y="1271922"/>
            <a:ext cx="3108257" cy="169664"/>
          </a:xfrm>
          <a:prstGeom prst="rect">
            <a:avLst/>
          </a:prstGeom>
          <a:noFill/>
          <a:ln/>
        </p:spPr>
        <p:txBody>
          <a:bodyPr wrap="square" lIns="0" tIns="0" rIns="0" bIns="42545" rtlCol="0" anchor="t">
            <a:spAutoFit/>
          </a:bodyPr>
          <a:lstStyle/>
          <a:p>
            <a:pPr algn="l" indent="0" marL="0">
              <a:buNone/>
            </a:pPr>
            <a:r>
              <a:rPr lang="en-US" sz="700" spc="1" kern="0" dirty="0">
                <a:solidFill>
                  <a:srgbClr val="2C3E50"/>
                </a:solidFill>
                <a:latin typeface="Space Grotesk Medium" pitchFamily="34" charset="0"/>
                <a:ea typeface="Space Grotesk Medium" pitchFamily="34" charset="-122"/>
                <a:cs typeface="Space Grotesk Medium" pitchFamily="34" charset="-120"/>
              </a:rPr>
              <a:t>RECONNAISSANCE CONTINENTALE</a:t>
            </a:r>
            <a:endParaRPr lang="en-US" sz="700" dirty="0"/>
          </a:p>
        </p:txBody>
      </p:sp>
      <p:sp>
        <p:nvSpPr>
          <p:cNvPr id="13" name="Text 10"/>
          <p:cNvSpPr/>
          <p:nvPr/>
        </p:nvSpPr>
        <p:spPr>
          <a:xfrm>
            <a:off x="5457099" y="1523740"/>
            <a:ext cx="155377" cy="328613"/>
          </a:xfrm>
          <a:prstGeom prst="rect">
            <a:avLst/>
          </a:prstGeom>
          <a:noFill/>
          <a:ln/>
        </p:spPr>
        <p:txBody>
          <a:bodyPr wrap="none" lIns="0" tIns="0" rIns="0" bIns="0" rtlCol="0" anchor="t">
            <a:spAutoFit/>
          </a:bodyPr>
          <a:lstStyle/>
          <a:p>
            <a:pPr algn="l" indent="0" marL="0">
              <a:lnSpc>
                <a:spcPct val="88000"/>
              </a:lnSpc>
              <a:buNone/>
            </a:pPr>
            <a:r>
              <a:rPr lang="en-US" sz="1900" dirty="0">
                <a:solidFill>
                  <a:srgbClr val="D4AF37"/>
                </a:solidFill>
                <a:latin typeface="Space Grotesk Light" pitchFamily="34" charset="0"/>
                <a:ea typeface="Space Grotesk Light" pitchFamily="34" charset="-122"/>
                <a:cs typeface="Space Grotesk Light" pitchFamily="34" charset="-120"/>
              </a:rPr>
              <a:t>2</a:t>
            </a:r>
            <a:endParaRPr lang="en-US" sz="1900" dirty="0"/>
          </a:p>
        </p:txBody>
      </p:sp>
      <p:sp>
        <p:nvSpPr>
          <p:cNvPr id="14" name="Text 11"/>
          <p:cNvSpPr/>
          <p:nvPr/>
        </p:nvSpPr>
        <p:spPr>
          <a:xfrm>
            <a:off x="5612476" y="1479091"/>
            <a:ext cx="128588" cy="273248"/>
          </a:xfrm>
          <a:prstGeom prst="rect">
            <a:avLst/>
          </a:prstGeom>
          <a:noFill/>
          <a:ln/>
        </p:spPr>
        <p:txBody>
          <a:bodyPr wrap="none" lIns="0" tIns="0" rIns="0" bIns="0" rtlCol="0" anchor="t">
            <a:spAutoFit/>
          </a:bodyPr>
          <a:lstStyle/>
          <a:p>
            <a:pPr algn="l" indent="0" marL="0">
              <a:lnSpc>
                <a:spcPct val="88000"/>
              </a:lnSpc>
              <a:buNone/>
            </a:pPr>
            <a:r>
              <a:rPr lang="en-US" sz="1600" baseline="30000" dirty="0">
                <a:solidFill>
                  <a:srgbClr val="D4AF37"/>
                </a:solidFill>
                <a:latin typeface="Space Grotesk Light" pitchFamily="34" charset="0"/>
                <a:ea typeface="Space Grotesk Light" pitchFamily="34" charset="-122"/>
                <a:cs typeface="Space Grotesk Light" pitchFamily="34" charset="-120"/>
              </a:rPr>
              <a:t>e</a:t>
            </a:r>
            <a:endParaRPr lang="en-US" sz="1600" dirty="0"/>
          </a:p>
        </p:txBody>
      </p:sp>
      <p:sp>
        <p:nvSpPr>
          <p:cNvPr id="15" name="Text 12"/>
          <p:cNvSpPr/>
          <p:nvPr/>
        </p:nvSpPr>
        <p:spPr>
          <a:xfrm>
            <a:off x="5741064" y="1523740"/>
            <a:ext cx="1171575" cy="328613"/>
          </a:xfrm>
          <a:prstGeom prst="rect">
            <a:avLst/>
          </a:prstGeom>
          <a:noFill/>
          <a:ln/>
        </p:spPr>
        <p:txBody>
          <a:bodyPr wrap="none" lIns="0" tIns="0" rIns="0" bIns="0" rtlCol="0" anchor="t">
            <a:spAutoFit/>
          </a:bodyPr>
          <a:lstStyle/>
          <a:p>
            <a:pPr algn="l" indent="0" marL="0">
              <a:lnSpc>
                <a:spcPct val="88000"/>
              </a:lnSpc>
              <a:buNone/>
            </a:pPr>
            <a:r>
              <a:rPr lang="en-US" sz="1900" dirty="0">
                <a:solidFill>
                  <a:srgbClr val="D4AF37"/>
                </a:solidFill>
                <a:latin typeface="Space Grotesk Light" pitchFamily="34" charset="0"/>
                <a:ea typeface="Space Grotesk Light" pitchFamily="34" charset="-122"/>
                <a:cs typeface="Space Grotesk Light" pitchFamily="34" charset="-120"/>
              </a:rPr>
              <a:t>d'Afrique</a:t>
            </a:r>
            <a:endParaRPr lang="en-US" sz="1900" dirty="0"/>
          </a:p>
        </p:txBody>
      </p:sp>
      <p:sp>
        <p:nvSpPr>
          <p:cNvPr id="16" name="Text 13"/>
          <p:cNvSpPr/>
          <p:nvPr/>
        </p:nvSpPr>
        <p:spPr>
          <a:xfrm>
            <a:off x="5457099" y="1865551"/>
            <a:ext cx="3108257" cy="390032"/>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666666"/>
                </a:solidFill>
                <a:latin typeface="Inter" pitchFamily="34" charset="0"/>
                <a:ea typeface="Inter" pitchFamily="34" charset="-122"/>
                <a:cs typeface="Inter" pitchFamily="34" charset="-120"/>
              </a:rPr>
              <a:t>L'</a:t>
            </a:r>
            <a:r>
              <a:rPr lang="en-US" sz="650" b="1" dirty="0">
                <a:solidFill>
                  <a:srgbClr val="666666"/>
                </a:solidFill>
                <a:latin typeface="Inter SemiBold" pitchFamily="34" charset="0"/>
                <a:ea typeface="Inter SemiBold" pitchFamily="34" charset="-122"/>
                <a:cs typeface="Inter SemiBold" pitchFamily="34" charset="-120"/>
              </a:rPr>
              <a:t>Institut National Polytechnique Félix Houphouët-Boigny (INP-HB)</a:t>
            </a:r>
            <a:r>
              <a:rPr lang="en-US" sz="650" dirty="0">
                <a:solidFill>
                  <a:srgbClr val="666666"/>
                </a:solidFill>
                <a:latin typeface="Inter" pitchFamily="34" charset="0"/>
                <a:ea typeface="Inter" pitchFamily="34" charset="-122"/>
                <a:cs typeface="Inter" pitchFamily="34" charset="-120"/>
              </a:rPr>
              <a:t> de Yamoussoukro a été classé en 2024 comme la </a:t>
            </a:r>
            <a:r>
              <a:rPr lang="en-US" sz="650" b="1" dirty="0">
                <a:solidFill>
                  <a:srgbClr val="666666"/>
                </a:solidFill>
                <a:latin typeface="Inter SemiBold" pitchFamily="34" charset="0"/>
                <a:ea typeface="Inter SemiBold" pitchFamily="34" charset="-122"/>
                <a:cs typeface="Inter SemiBold" pitchFamily="34" charset="-120"/>
              </a:rPr>
              <a:t>deuxième meilleure université francophone en Afrique</a:t>
            </a:r>
            <a:r>
              <a:rPr lang="en-US" sz="650" dirty="0">
                <a:solidFill>
                  <a:srgbClr val="666666"/>
                </a:solidFill>
                <a:latin typeface="Inter" pitchFamily="34" charset="0"/>
                <a:ea typeface="Inter" pitchFamily="34" charset="-122"/>
                <a:cs typeface="Inter" pitchFamily="34" charset="-120"/>
              </a:rPr>
              <a:t>.</a:t>
            </a:r>
            <a:endParaRPr lang="en-US" sz="650" dirty="0"/>
          </a:p>
        </p:txBody>
      </p:sp>
      <p:sp>
        <p:nvSpPr>
          <p:cNvPr id="17" name="Text 14"/>
          <p:cNvSpPr/>
          <p:nvPr/>
        </p:nvSpPr>
        <p:spPr>
          <a:xfrm>
            <a:off x="5457099" y="2434177"/>
            <a:ext cx="3108257" cy="169664"/>
          </a:xfrm>
          <a:prstGeom prst="rect">
            <a:avLst/>
          </a:prstGeom>
          <a:noFill/>
          <a:ln/>
        </p:spPr>
        <p:txBody>
          <a:bodyPr wrap="square" lIns="0" tIns="0" rIns="0" bIns="42545" rtlCol="0" anchor="t">
            <a:spAutoFit/>
          </a:bodyPr>
          <a:lstStyle/>
          <a:p>
            <a:pPr algn="l" indent="0" marL="0">
              <a:buNone/>
            </a:pPr>
            <a:r>
              <a:rPr lang="en-US" sz="700" spc="1" kern="0" dirty="0">
                <a:solidFill>
                  <a:srgbClr val="2C3E50"/>
                </a:solidFill>
                <a:latin typeface="Space Grotesk Medium" pitchFamily="34" charset="0"/>
                <a:ea typeface="Space Grotesk Medium" pitchFamily="34" charset="-122"/>
                <a:cs typeface="Space Grotesk Medium" pitchFamily="34" charset="-120"/>
              </a:rPr>
              <a:t>BUDGET ENSEIGNEMENT SUPÉRIEUR 2026</a:t>
            </a:r>
            <a:endParaRPr lang="en-US" sz="700" dirty="0"/>
          </a:p>
        </p:txBody>
      </p:sp>
      <p:sp>
        <p:nvSpPr>
          <p:cNvPr id="18" name="Text 15"/>
          <p:cNvSpPr/>
          <p:nvPr/>
        </p:nvSpPr>
        <p:spPr>
          <a:xfrm>
            <a:off x="5457099" y="2660991"/>
            <a:ext cx="3108257" cy="282876"/>
          </a:xfrm>
          <a:prstGeom prst="rect">
            <a:avLst/>
          </a:prstGeom>
          <a:noFill/>
          <a:ln/>
        </p:spPr>
        <p:txBody>
          <a:bodyPr wrap="none" lIns="0" tIns="0" rIns="0" bIns="0" rtlCol="0" anchor="t">
            <a:spAutoFit/>
          </a:bodyPr>
          <a:lstStyle/>
          <a:p>
            <a:pPr algn="l" indent="0" marL="0">
              <a:lnSpc>
                <a:spcPct val="88000"/>
              </a:lnSpc>
              <a:buNone/>
            </a:pPr>
            <a:r>
              <a:rPr lang="en-US" sz="1900" dirty="0">
                <a:solidFill>
                  <a:srgbClr val="D4AF37"/>
                </a:solidFill>
                <a:latin typeface="Space Grotesk Light" pitchFamily="34" charset="0"/>
                <a:ea typeface="Space Grotesk Light" pitchFamily="34" charset="-122"/>
                <a:cs typeface="Space Grotesk Light" pitchFamily="34" charset="-120"/>
              </a:rPr>
              <a:t>338,78</a:t>
            </a:r>
            <a:r>
              <a:rPr lang="en-US" sz="1900" dirty="0">
                <a:solidFill>
                  <a:srgbClr val="D4AF37"/>
                </a:solidFill>
                <a:latin typeface="Space Grotesk Light" pitchFamily="34" charset="0"/>
                <a:ea typeface="Space Grotesk Light" pitchFamily="34" charset="-122"/>
                <a:cs typeface="Space Grotesk Light" pitchFamily="34" charset="-120"/>
              </a:rPr>
              <a:t> Mds FCFA</a:t>
            </a:r>
            <a:endParaRPr lang="en-US" sz="1900" dirty="0"/>
          </a:p>
        </p:txBody>
      </p:sp>
      <p:sp>
        <p:nvSpPr>
          <p:cNvPr id="19" name="Text 16"/>
          <p:cNvSpPr/>
          <p:nvPr/>
        </p:nvSpPr>
        <p:spPr>
          <a:xfrm>
            <a:off x="5457099" y="2979586"/>
            <a:ext cx="3108257" cy="390032"/>
          </a:xfrm>
          <a:prstGeom prst="rect">
            <a:avLst/>
          </a:prstGeom>
          <a:noFill/>
          <a:ln/>
        </p:spPr>
        <p:txBody>
          <a:bodyPr wrap="square" lIns="0" tIns="0" rIns="0" bIns="0" rtlCol="0" anchor="t">
            <a:spAutoFit/>
          </a:bodyPr>
          <a:lstStyle/>
          <a:p>
            <a:pPr algn="l" indent="0" marL="0">
              <a:lnSpc>
                <a:spcPct val="112000"/>
              </a:lnSpc>
              <a:buNone/>
            </a:pPr>
            <a:r>
              <a:rPr lang="en-US" sz="650" dirty="0">
                <a:solidFill>
                  <a:srgbClr val="666666"/>
                </a:solidFill>
                <a:latin typeface="Inter" pitchFamily="34" charset="0"/>
                <a:ea typeface="Inter" pitchFamily="34" charset="-122"/>
                <a:cs typeface="Inter" pitchFamily="34" charset="-120"/>
              </a:rPr>
              <a:t>Une enveloppe historique d'environ </a:t>
            </a:r>
            <a:r>
              <a:rPr lang="en-US" sz="650" b="1" dirty="0">
                <a:solidFill>
                  <a:srgbClr val="666666"/>
                </a:solidFill>
                <a:latin typeface="Inter SemiBold" pitchFamily="34" charset="0"/>
                <a:ea typeface="Inter SemiBold" pitchFamily="34" charset="-122"/>
                <a:cs typeface="Inter SemiBold" pitchFamily="34" charset="-120"/>
              </a:rPr>
              <a:t>600 millions USD</a:t>
            </a:r>
            <a:r>
              <a:rPr lang="en-US" sz="650" dirty="0">
                <a:solidFill>
                  <a:srgbClr val="666666"/>
                </a:solidFill>
                <a:latin typeface="Inter" pitchFamily="34" charset="0"/>
                <a:ea typeface="Inter" pitchFamily="34" charset="-122"/>
                <a:cs typeface="Inter" pitchFamily="34" charset="-120"/>
              </a:rPr>
              <a:t> allouée pour </a:t>
            </a:r>
            <a:r>
              <a:rPr lang="en-US" sz="650" dirty="0">
                <a:solidFill>
                  <a:srgbClr val="666666"/>
                </a:solidFill>
                <a:latin typeface="Inter" pitchFamily="34" charset="0"/>
                <a:ea typeface="Inter" pitchFamily="34" charset="-122"/>
                <a:cs typeface="Inter" pitchFamily="34" charset="-120"/>
              </a:rPr>
              <a:t>moderniser les infrastructures, financer la recherche et soutenir le </a:t>
            </a:r>
            <a:r>
              <a:rPr lang="en-US" sz="650" dirty="0">
                <a:solidFill>
                  <a:srgbClr val="666666"/>
                </a:solidFill>
                <a:latin typeface="Inter" pitchFamily="34" charset="0"/>
                <a:ea typeface="Inter" pitchFamily="34" charset="-122"/>
                <a:cs typeface="Inter" pitchFamily="34" charset="-120"/>
              </a:rPr>
              <a:t>recrutement massif d'enseignants.</a:t>
            </a:r>
            <a:endParaRPr lang="en-US" sz="650" dirty="0"/>
          </a:p>
        </p:txBody>
      </p:sp>
      <p:sp>
        <p:nvSpPr>
          <p:cNvPr id="20" name="Shape 17"/>
          <p:cNvSpPr/>
          <p:nvPr/>
        </p:nvSpPr>
        <p:spPr>
          <a:xfrm>
            <a:off x="7144" y="4591645"/>
            <a:ext cx="9129713" cy="544711"/>
          </a:xfrm>
          <a:prstGeom prst="rect">
            <a:avLst/>
          </a:prstGeom>
          <a:solidFill>
            <a:srgbClr val="000000">
              <a:alpha val="0"/>
            </a:srgbClr>
          </a:solidFill>
          <a:ln/>
        </p:spPr>
      </p:sp>
      <p:sp>
        <p:nvSpPr>
          <p:cNvPr id="21" name="Shape 18"/>
          <p:cNvSpPr/>
          <p:nvPr/>
        </p:nvSpPr>
        <p:spPr>
          <a:xfrm>
            <a:off x="7144" y="4591645"/>
            <a:ext cx="9129713" cy="7144"/>
          </a:xfrm>
          <a:prstGeom prst="rect">
            <a:avLst/>
          </a:prstGeom>
          <a:solidFill>
            <a:srgbClr val="F0F0F0"/>
          </a:solidFill>
          <a:ln/>
        </p:spPr>
      </p:sp>
      <p:sp>
        <p:nvSpPr>
          <p:cNvPr id="22" name="Text 19"/>
          <p:cNvSpPr/>
          <p:nvPr/>
        </p:nvSpPr>
        <p:spPr>
          <a:xfrm>
            <a:off x="578644" y="4747915"/>
            <a:ext cx="2355652" cy="96441"/>
          </a:xfrm>
          <a:prstGeom prst="rect">
            <a:avLst/>
          </a:prstGeom>
          <a:noFill/>
          <a:ln/>
        </p:spPr>
        <p:txBody>
          <a:bodyPr wrap="square" lIns="0" tIns="0" rIns="0" bIns="0" rtlCol="0" anchor="t">
            <a:spAutoFit/>
          </a:bodyPr>
          <a:lstStyle/>
          <a:p>
            <a:pPr algn="l" indent="0" marL="0">
              <a:buNone/>
            </a:pPr>
            <a:r>
              <a:rPr lang="en-US" sz="550" dirty="0">
                <a:solidFill>
                  <a:srgbClr val="A0A0A0"/>
                </a:solidFill>
                <a:latin typeface="Inter" pitchFamily="34" charset="0"/>
                <a:ea typeface="Inter" pitchFamily="34" charset="-122"/>
                <a:cs typeface="Inter" pitchFamily="34" charset="-120"/>
              </a:rPr>
              <a:t>Bilan de l'Enseignement Supérieur en Côte d'Ivoire (2011-2026)</a:t>
            </a:r>
            <a:endParaRPr lang="en-US" sz="550" dirty="0"/>
          </a:p>
        </p:txBody>
      </p:sp>
      <p:sp>
        <p:nvSpPr>
          <p:cNvPr id="23" name="Text 20"/>
          <p:cNvSpPr/>
          <p:nvPr/>
        </p:nvSpPr>
        <p:spPr>
          <a:xfrm>
            <a:off x="8306395" y="4741664"/>
            <a:ext cx="258961" cy="108942"/>
          </a:xfrm>
          <a:prstGeom prst="rect">
            <a:avLst/>
          </a:prstGeom>
          <a:noFill/>
          <a:ln/>
        </p:spPr>
        <p:txBody>
          <a:bodyPr wrap="none" lIns="0" tIns="0" rIns="0" bIns="0" rtlCol="0" anchor="t">
            <a:spAutoFit/>
          </a:bodyPr>
          <a:lstStyle/>
          <a:p>
            <a:pPr algn="l" indent="0" marL="0">
              <a:buNone/>
            </a:pPr>
            <a:r>
              <a:rPr lang="en-US" sz="600" dirty="0">
                <a:solidFill>
                  <a:srgbClr val="888888"/>
                </a:solidFill>
                <a:latin typeface="Space Grotesk Light" pitchFamily="34" charset="0"/>
                <a:ea typeface="Space Grotesk Light" pitchFamily="34" charset="-122"/>
                <a:cs typeface="Space Grotesk Light" pitchFamily="34" charset="-120"/>
              </a:rPr>
              <a:t>09 / 11</a:t>
            </a:r>
            <a:endParaRPr lang="en-US" sz="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2026-05-31T07:56:37Z</dcterms:created>
  <dcterms:modified xsi:type="dcterms:W3CDTF">2026-05-31T07:56:37Z</dcterms:modified>
</cp:coreProperties>
</file>