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notesMasterIdLst>
    <p:notesMasterId r:id="rId18"/>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notesMaster" Target="notesMasters/notesMaster1.xml"/><Relationship Id="rId19" Type="http://schemas.openxmlformats.org/officeDocument/2006/relationships/presProps" Target="presProps.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jpe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slideLayout" Target="../slideLayouts/slideLayout1.xml"/><Relationship Id="rId11"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jpe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jpe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pn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jpe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image" Target="../media/image-13-7.png"/><Relationship Id="rId8" Type="http://schemas.openxmlformats.org/officeDocument/2006/relationships/image" Target="../media/image-13-8.png"/><Relationship Id="rId9" Type="http://schemas.openxmlformats.org/officeDocument/2006/relationships/image" Target="../media/image-13-9.png"/><Relationship Id="rId10" Type="http://schemas.openxmlformats.org/officeDocument/2006/relationships/slideLayout" Target="../slideLayouts/slideLayout1.xml"/><Relationship Id="rId11"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jpe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jpe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slideLayout" Target="../slideLayouts/slideLayout1.xml"/><Relationship Id="rId6"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jpe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slideLayout" Target="../slideLayouts/slideLayout1.xml"/><Relationship Id="rId6"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image" Target="../media/image-2-1.jpe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jpe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jpe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slideLayout" Target="../slideLayouts/slideLayout1.xml"/><Relationship Id="rId7"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jpe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jpe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slideLayout" Target="../slideLayouts/slideLayout1.xml"/><Relationship Id="rId10"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jpe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image" Target="../media/image-7-8.jpeg"/><Relationship Id="rId9" Type="http://schemas.openxmlformats.org/officeDocument/2006/relationships/slideLayout" Target="../slideLayouts/slideLayout1.xml"/><Relationship Id="rId10"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jpe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jpe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3388816" y="1229785"/>
            <a:ext cx="2366367" cy="155377"/>
          </a:xfrm>
          <a:prstGeom prst="rect">
            <a:avLst/>
          </a:prstGeom>
          <a:noFill/>
          <a:ln/>
        </p:spPr>
        <p:txBody>
          <a:bodyPr wrap="square" lIns="0" tIns="0" rIns="0" bIns="0" rtlCol="0" anchor="t">
            <a:spAutoFit/>
          </a:bodyPr>
          <a:lstStyle/>
          <a:p>
            <a:pPr algn="ctr" indent="0" marL="0">
              <a:buNone/>
            </a:pPr>
            <a:r>
              <a:rPr lang="en-US" sz="900" spc="2" kern="0" dirty="0">
                <a:solidFill>
                  <a:srgbClr val="0B2545"/>
                </a:solidFill>
                <a:latin typeface="Inter SemiBold" pitchFamily="34" charset="0"/>
                <a:ea typeface="Inter SemiBold" pitchFamily="34" charset="-122"/>
                <a:cs typeface="Inter SemiBold" pitchFamily="34" charset="-120"/>
              </a:rPr>
              <a:t>RÉPUBLIQUE DE CÔTE D'IVOIRE</a:t>
            </a:r>
            <a:endParaRPr lang="en-US" sz="900" dirty="0"/>
          </a:p>
        </p:txBody>
      </p:sp>
      <p:sp>
        <p:nvSpPr>
          <p:cNvPr id="4" name="Text 1"/>
          <p:cNvSpPr/>
          <p:nvPr/>
        </p:nvSpPr>
        <p:spPr>
          <a:xfrm>
            <a:off x="3388816" y="1406593"/>
            <a:ext cx="2366367" cy="121444"/>
          </a:xfrm>
          <a:prstGeom prst="rect">
            <a:avLst/>
          </a:prstGeom>
          <a:noFill/>
          <a:ln/>
        </p:spPr>
        <p:txBody>
          <a:bodyPr wrap="square" lIns="0" tIns="0" rIns="0" bIns="0" rtlCol="0" anchor="t">
            <a:spAutoFit/>
          </a:bodyPr>
          <a:lstStyle/>
          <a:p>
            <a:pPr algn="ctr" indent="0" marL="0">
              <a:buNone/>
            </a:pPr>
            <a:r>
              <a:rPr lang="en-US" sz="750" i="1" dirty="0">
                <a:solidFill>
                  <a:srgbClr val="F4A261"/>
                </a:solidFill>
                <a:latin typeface="Inter" pitchFamily="34" charset="0"/>
                <a:ea typeface="Inter" pitchFamily="34" charset="-122"/>
                <a:cs typeface="Inter" pitchFamily="34" charset="-120"/>
              </a:rPr>
              <a:t>Union – Discipline – Travail</a:t>
            </a:r>
            <a:endParaRPr lang="en-US" sz="750" dirty="0"/>
          </a:p>
        </p:txBody>
      </p:sp>
      <p:sp>
        <p:nvSpPr>
          <p:cNvPr id="5" name="Text 2"/>
          <p:cNvSpPr/>
          <p:nvPr/>
        </p:nvSpPr>
        <p:spPr>
          <a:xfrm>
            <a:off x="1438573" y="1599474"/>
            <a:ext cx="6266855" cy="394329"/>
          </a:xfrm>
          <a:prstGeom prst="rect">
            <a:avLst/>
          </a:prstGeom>
          <a:noFill/>
          <a:ln/>
        </p:spPr>
        <p:txBody>
          <a:bodyPr wrap="none" lIns="0" tIns="0" rIns="0" bIns="0" rtlCol="0" anchor="t">
            <a:spAutoFit/>
          </a:bodyPr>
          <a:lstStyle/>
          <a:p>
            <a:pPr algn="ctr" indent="0" marL="0">
              <a:lnSpc>
                <a:spcPct val="96000"/>
              </a:lnSpc>
              <a:buNone/>
            </a:pPr>
            <a:r>
              <a:rPr lang="en-US" sz="2350" dirty="0">
                <a:solidFill>
                  <a:srgbClr val="0B2545"/>
                </a:solidFill>
                <a:latin typeface="Playfair Display SemiBold" pitchFamily="34" charset="0"/>
                <a:ea typeface="Playfair Display SemiBold" pitchFamily="34" charset="-122"/>
                <a:cs typeface="Playfair Display SemiBold" pitchFamily="34" charset="-120"/>
              </a:rPr>
              <a:t>Les Universités Publiques de Côte d'Ivoire</a:t>
            </a:r>
            <a:endParaRPr lang="en-US" sz="2350" dirty="0"/>
          </a:p>
        </p:txBody>
      </p:sp>
      <p:sp>
        <p:nvSpPr>
          <p:cNvPr id="6" name="Text 3"/>
          <p:cNvSpPr/>
          <p:nvPr/>
        </p:nvSpPr>
        <p:spPr>
          <a:xfrm>
            <a:off x="1438573" y="2065241"/>
            <a:ext cx="6266855" cy="173236"/>
          </a:xfrm>
          <a:prstGeom prst="rect">
            <a:avLst/>
          </a:prstGeom>
          <a:noFill/>
          <a:ln/>
        </p:spPr>
        <p:txBody>
          <a:bodyPr wrap="square" lIns="0" tIns="0" rIns="0" bIns="0" rtlCol="0" anchor="t">
            <a:spAutoFit/>
          </a:bodyPr>
          <a:lstStyle/>
          <a:p>
            <a:pPr algn="ctr" indent="0" marL="0">
              <a:buNone/>
            </a:pPr>
            <a:r>
              <a:rPr lang="en-US" sz="1050" dirty="0">
                <a:solidFill>
                  <a:srgbClr val="2B2D42"/>
                </a:solidFill>
                <a:latin typeface="Inter" pitchFamily="34" charset="0"/>
                <a:ea typeface="Inter" pitchFamily="34" charset="-122"/>
                <a:cs typeface="Inter" pitchFamily="34" charset="-120"/>
              </a:rPr>
              <a:t>Un réseau universitaire en pleine expansion au service de la décentralisation</a:t>
            </a:r>
            <a:endParaRPr lang="en-US" sz="1050" dirty="0"/>
          </a:p>
        </p:txBody>
      </p:sp>
      <p:pic>
        <p:nvPicPr>
          <p:cNvPr id="7" name="Image 1" descr="preencoded.png">    </p:cNvPr>
          <p:cNvPicPr>
            <a:picLocks noChangeAspect="1"/>
          </p:cNvPicPr>
          <p:nvPr/>
        </p:nvPicPr>
        <p:blipFill>
          <a:blip r:embed="rId2"/>
          <a:stretch>
            <a:fillRect/>
          </a:stretch>
        </p:blipFill>
        <p:spPr>
          <a:xfrm>
            <a:off x="2678906" y="2465291"/>
            <a:ext cx="785813" cy="785813"/>
          </a:xfrm>
          <a:prstGeom prst="rect">
            <a:avLst/>
          </a:prstGeom>
        </p:spPr>
      </p:pic>
      <p:sp>
        <p:nvSpPr>
          <p:cNvPr id="8" name="Text 4"/>
          <p:cNvSpPr/>
          <p:nvPr/>
        </p:nvSpPr>
        <p:spPr>
          <a:xfrm>
            <a:off x="2544068" y="3308254"/>
            <a:ext cx="1055489" cy="112514"/>
          </a:xfrm>
          <a:prstGeom prst="rect">
            <a:avLst/>
          </a:prstGeom>
          <a:noFill/>
          <a:ln/>
        </p:spPr>
        <p:txBody>
          <a:bodyPr wrap="none" lIns="0" tIns="0" rIns="0" bIns="0" rtlCol="0" anchor="t">
            <a:spAutoFit/>
          </a:bodyPr>
          <a:lstStyle/>
          <a:p>
            <a:pPr algn="ctr" indent="0" marL="0">
              <a:buNone/>
            </a:pPr>
            <a:r>
              <a:rPr lang="en-US" sz="650" dirty="0">
                <a:solidFill>
                  <a:srgbClr val="0B2545"/>
                </a:solidFill>
                <a:latin typeface="Inter SemiBold" pitchFamily="34" charset="0"/>
                <a:ea typeface="Inter SemiBold" pitchFamily="34" charset="-122"/>
                <a:cs typeface="Inter SemiBold" pitchFamily="34" charset="-120"/>
              </a:rPr>
              <a:t>SEM Alassane Ouattara</a:t>
            </a:r>
            <a:endParaRPr lang="en-US" sz="650" dirty="0"/>
          </a:p>
        </p:txBody>
      </p:sp>
      <p:sp>
        <p:nvSpPr>
          <p:cNvPr id="9" name="Text 5"/>
          <p:cNvSpPr/>
          <p:nvPr/>
        </p:nvSpPr>
        <p:spPr>
          <a:xfrm>
            <a:off x="2575322" y="3420768"/>
            <a:ext cx="992981" cy="96441"/>
          </a:xfrm>
          <a:prstGeom prst="rect">
            <a:avLst/>
          </a:prstGeom>
          <a:noFill/>
          <a:ln/>
        </p:spPr>
        <p:txBody>
          <a:bodyPr wrap="none" lIns="0" tIns="0" rIns="0" bIns="0" rtlCol="0" anchor="t">
            <a:spAutoFit/>
          </a:bodyPr>
          <a:lstStyle/>
          <a:p>
            <a:pPr algn="ctr" indent="0" marL="0">
              <a:buNone/>
            </a:pPr>
            <a:r>
              <a:rPr lang="en-US" sz="550" dirty="0">
                <a:solidFill>
                  <a:srgbClr val="2B2D42"/>
                </a:solidFill>
                <a:latin typeface="Inter" pitchFamily="34" charset="0"/>
                <a:ea typeface="Inter" pitchFamily="34" charset="-122"/>
                <a:cs typeface="Inter" pitchFamily="34" charset="-120"/>
              </a:rPr>
              <a:t>Président de la République</a:t>
            </a:r>
            <a:endParaRPr lang="en-US" sz="550" dirty="0"/>
          </a:p>
        </p:txBody>
      </p:sp>
      <p:pic>
        <p:nvPicPr>
          <p:cNvPr id="10" name="Image 2" descr="preencoded.png">    </p:cNvPr>
          <p:cNvPicPr>
            <a:picLocks noChangeAspect="1"/>
          </p:cNvPicPr>
          <p:nvPr/>
        </p:nvPicPr>
        <p:blipFill>
          <a:blip r:embed="rId3"/>
          <a:stretch>
            <a:fillRect/>
          </a:stretch>
        </p:blipFill>
        <p:spPr>
          <a:xfrm>
            <a:off x="4028182" y="2562625"/>
            <a:ext cx="857250" cy="857250"/>
          </a:xfrm>
          <a:prstGeom prst="rect">
            <a:avLst/>
          </a:prstGeom>
        </p:spPr>
      </p:pic>
      <p:pic>
        <p:nvPicPr>
          <p:cNvPr id="11" name="Image 3" descr="preencoded.png">    </p:cNvPr>
          <p:cNvPicPr>
            <a:picLocks noChangeAspect="1"/>
          </p:cNvPicPr>
          <p:nvPr/>
        </p:nvPicPr>
        <p:blipFill>
          <a:blip r:embed="rId4"/>
          <a:stretch>
            <a:fillRect/>
          </a:stretch>
        </p:blipFill>
        <p:spPr>
          <a:xfrm>
            <a:off x="5564088" y="2417071"/>
            <a:ext cx="785813" cy="785813"/>
          </a:xfrm>
          <a:prstGeom prst="rect">
            <a:avLst/>
          </a:prstGeom>
        </p:spPr>
      </p:pic>
      <p:sp>
        <p:nvSpPr>
          <p:cNvPr id="12" name="Text 6"/>
          <p:cNvSpPr/>
          <p:nvPr/>
        </p:nvSpPr>
        <p:spPr>
          <a:xfrm>
            <a:off x="5485507" y="3260034"/>
            <a:ext cx="942975" cy="112514"/>
          </a:xfrm>
          <a:prstGeom prst="rect">
            <a:avLst/>
          </a:prstGeom>
          <a:noFill/>
          <a:ln/>
        </p:spPr>
        <p:txBody>
          <a:bodyPr wrap="none" lIns="0" tIns="0" rIns="0" bIns="0" rtlCol="0" anchor="t">
            <a:spAutoFit/>
          </a:bodyPr>
          <a:lstStyle/>
          <a:p>
            <a:pPr algn="ctr" indent="0" marL="0">
              <a:buNone/>
            </a:pPr>
            <a:r>
              <a:rPr lang="en-US" sz="650" dirty="0">
                <a:solidFill>
                  <a:srgbClr val="0B2545"/>
                </a:solidFill>
                <a:latin typeface="Inter SemiBold" pitchFamily="34" charset="0"/>
                <a:ea typeface="Inter SemiBold" pitchFamily="34" charset="-122"/>
                <a:cs typeface="Inter SemiBold" pitchFamily="34" charset="-120"/>
              </a:rPr>
              <a:t>Prof. Adama Diawara</a:t>
            </a:r>
            <a:endParaRPr lang="en-US" sz="650" dirty="0"/>
          </a:p>
        </p:txBody>
      </p:sp>
      <p:sp>
        <p:nvSpPr>
          <p:cNvPr id="13" name="Text 7"/>
          <p:cNvSpPr/>
          <p:nvPr/>
        </p:nvSpPr>
        <p:spPr>
          <a:xfrm>
            <a:off x="5314057" y="3372548"/>
            <a:ext cx="1285875" cy="192881"/>
          </a:xfrm>
          <a:prstGeom prst="rect">
            <a:avLst/>
          </a:prstGeom>
          <a:noFill/>
          <a:ln/>
        </p:spPr>
        <p:txBody>
          <a:bodyPr wrap="none" lIns="0" tIns="0" rIns="0" bIns="0" rtlCol="0" anchor="t">
            <a:spAutoFit/>
          </a:bodyPr>
          <a:lstStyle/>
          <a:p>
            <a:pPr algn="ctr" indent="0" marL="0">
              <a:buNone/>
            </a:pPr>
            <a:r>
              <a:rPr lang="en-US" sz="550" dirty="0">
                <a:solidFill>
                  <a:srgbClr val="2B2D42"/>
                </a:solidFill>
                <a:latin typeface="Inter" pitchFamily="34" charset="0"/>
                <a:ea typeface="Inter" pitchFamily="34" charset="-122"/>
                <a:cs typeface="Inter" pitchFamily="34" charset="-120"/>
              </a:rPr>
              <a:t>Ministre de l'Enseignement Supérieur</a:t>
            </a:r>
            <a:endParaRPr lang="en-US" sz="550" dirty="0"/>
          </a:p>
        </p:txBody>
      </p:sp>
      <p:sp>
        <p:nvSpPr>
          <p:cNvPr id="14" name="Text 8"/>
          <p:cNvSpPr/>
          <p:nvPr/>
        </p:nvSpPr>
        <p:spPr>
          <a:xfrm>
            <a:off x="2876252" y="3744023"/>
            <a:ext cx="3391495" cy="121444"/>
          </a:xfrm>
          <a:prstGeom prst="rect">
            <a:avLst/>
          </a:prstGeom>
          <a:noFill/>
          <a:ln/>
        </p:spPr>
        <p:txBody>
          <a:bodyPr wrap="square" lIns="0" tIns="0" rIns="0" bIns="0" rtlCol="0" anchor="t">
            <a:spAutoFit/>
          </a:bodyPr>
          <a:lstStyle/>
          <a:p>
            <a:pPr algn="ctr" indent="0" marL="0">
              <a:buNone/>
            </a:pPr>
            <a:r>
              <a:rPr lang="en-US" sz="700" dirty="0">
                <a:solidFill>
                  <a:srgbClr val="0B2545"/>
                </a:solidFill>
                <a:latin typeface="Inter SemiBold" pitchFamily="34" charset="0"/>
                <a:ea typeface="Inter SemiBold" pitchFamily="34" charset="-122"/>
                <a:cs typeface="Inter SemiBold" pitchFamily="34" charset="-120"/>
              </a:rPr>
              <a:t>Ministère de l'Enseignement Supérieur et de la Recherche Scientifique</a:t>
            </a:r>
            <a:endParaRPr lang="en-US" sz="700" dirty="0"/>
          </a:p>
        </p:txBody>
      </p:sp>
      <p:sp>
        <p:nvSpPr>
          <p:cNvPr id="15" name="Text 9"/>
          <p:cNvSpPr/>
          <p:nvPr/>
        </p:nvSpPr>
        <p:spPr>
          <a:xfrm>
            <a:off x="2876252" y="3879754"/>
            <a:ext cx="3391495" cy="105370"/>
          </a:xfrm>
          <a:prstGeom prst="rect">
            <a:avLst/>
          </a:prstGeom>
          <a:noFill/>
          <a:ln/>
        </p:spPr>
        <p:txBody>
          <a:bodyPr wrap="square" lIns="0" tIns="0" rIns="0" bIns="0" rtlCol="0" anchor="t">
            <a:spAutoFit/>
          </a:bodyPr>
          <a:lstStyle/>
          <a:p>
            <a:pPr algn="ctr" indent="0" marL="0">
              <a:buNone/>
            </a:pPr>
            <a:r>
              <a:rPr lang="en-US" sz="600" dirty="0">
                <a:solidFill>
                  <a:srgbClr val="2B2D42"/>
                </a:solidFill>
                <a:latin typeface="Inter" pitchFamily="34" charset="0"/>
                <a:ea typeface="Inter" pitchFamily="34" charset="-122"/>
                <a:cs typeface="Inter" pitchFamily="34" charset="-120"/>
              </a:rPr>
              <a:t>Année académique 2025–2026</a:t>
            </a:r>
            <a:endParaRPr lang="en-US" sz="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Peleforo Gon Coulibaly (UPGC)</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671513"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Korhogo —</a:t>
            </a:r>
            <a:endParaRPr lang="en-US" sz="800" dirty="0"/>
          </a:p>
        </p:txBody>
      </p:sp>
      <p:sp>
        <p:nvSpPr>
          <p:cNvPr id="6" name="Text 2"/>
          <p:cNvSpPr/>
          <p:nvPr/>
        </p:nvSpPr>
        <p:spPr>
          <a:xfrm>
            <a:off x="1243013" y="946547"/>
            <a:ext cx="1128713" cy="137517"/>
          </a:xfrm>
          <a:prstGeom prst="rect">
            <a:avLst/>
          </a:prstGeom>
          <a:noFill/>
          <a:ln/>
        </p:spPr>
        <p:txBody>
          <a:bodyPr wrap="non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des Savanes</a:t>
            </a:r>
            <a:endParaRPr lang="en-US" sz="800" dirty="0"/>
          </a:p>
        </p:txBody>
      </p:sp>
      <p:sp>
        <p:nvSpPr>
          <p:cNvPr id="7" name="Text 3"/>
          <p:cNvSpPr/>
          <p:nvPr/>
        </p:nvSpPr>
        <p:spPr>
          <a:xfrm>
            <a:off x="2371725" y="946547"/>
            <a:ext cx="948333"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du Poro)</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3959423"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2012</a:t>
            </a:r>
            <a:r>
              <a:rPr lang="en-US" sz="800" dirty="0">
                <a:solidFill>
                  <a:srgbClr val="2B2D42"/>
                </a:solidFill>
                <a:latin typeface="Inter" pitchFamily="34" charset="0"/>
                <a:ea typeface="Inter" pitchFamily="34" charset="-122"/>
                <a:cs typeface="Inter" pitchFamily="34" charset="-120"/>
              </a:rPr>
              <a:t> dans le cadre de la politique de décentralisation universitaire.</a:t>
            </a:r>
            <a:endParaRPr lang="en-US" sz="800" dirty="0"/>
          </a:p>
        </p:txBody>
      </p:sp>
      <p:pic>
        <p:nvPicPr>
          <p:cNvPr id="11" name="Image 3" descr="preencoded.png">    </p:cNvPr>
          <p:cNvPicPr>
            <a:picLocks noChangeAspect="1"/>
          </p:cNvPicPr>
          <p:nvPr/>
        </p:nvPicPr>
        <p:blipFill>
          <a:blip r:embed="rId4"/>
          <a:stretch>
            <a:fillRect/>
          </a:stretch>
        </p:blipFill>
        <p:spPr>
          <a:xfrm>
            <a:off x="428625" y="1832372"/>
            <a:ext cx="125016" cy="100013"/>
          </a:xfrm>
          <a:prstGeom prst="rect">
            <a:avLst/>
          </a:prstGeom>
        </p:spPr>
      </p:pic>
      <p:sp>
        <p:nvSpPr>
          <p:cNvPr id="12" name="Text 6"/>
          <p:cNvSpPr/>
          <p:nvPr/>
        </p:nvSpPr>
        <p:spPr>
          <a:xfrm>
            <a:off x="639366" y="1810941"/>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Nommée en hommage à </a:t>
            </a:r>
            <a:r>
              <a:rPr lang="en-US" sz="750" b="1" dirty="0">
                <a:solidFill>
                  <a:srgbClr val="0B2545"/>
                </a:solidFill>
                <a:latin typeface="Inter SemiBold" pitchFamily="34" charset="0"/>
                <a:ea typeface="Inter SemiBold" pitchFamily="34" charset="-122"/>
                <a:cs typeface="Inter SemiBold" pitchFamily="34" charset="-120"/>
              </a:rPr>
              <a:t>Peleforo Gon Coulibaly</a:t>
            </a:r>
            <a:r>
              <a:rPr lang="en-US" sz="800" dirty="0">
                <a:solidFill>
                  <a:srgbClr val="2B2D42"/>
                </a:solidFill>
                <a:latin typeface="Inter" pitchFamily="34" charset="0"/>
                <a:ea typeface="Inter" pitchFamily="34" charset="-122"/>
                <a:cs typeface="Inter" pitchFamily="34" charset="-120"/>
              </a:rPr>
              <a:t>, figure historique et chef </a:t>
            </a:r>
            <a:r>
              <a:rPr lang="en-US" sz="800" dirty="0">
                <a:solidFill>
                  <a:srgbClr val="2B2D42"/>
                </a:solidFill>
                <a:latin typeface="Inter" pitchFamily="34" charset="0"/>
                <a:ea typeface="Inter" pitchFamily="34" charset="-122"/>
                <a:cs typeface="Inter" pitchFamily="34" charset="-120"/>
              </a:rPr>
              <a:t>traditionnel du Nord.</a:t>
            </a:r>
            <a:endParaRPr lang="en-US" sz="800" dirty="0"/>
          </a:p>
        </p:txBody>
      </p:sp>
      <p:pic>
        <p:nvPicPr>
          <p:cNvPr id="13" name="Image 4" descr="preencoded.png">    </p:cNvPr>
          <p:cNvPicPr>
            <a:picLocks noChangeAspect="1"/>
          </p:cNvPicPr>
          <p:nvPr/>
        </p:nvPicPr>
        <p:blipFill>
          <a:blip r:embed="rId5"/>
          <a:stretch>
            <a:fillRect/>
          </a:stretch>
        </p:blipFill>
        <p:spPr>
          <a:xfrm>
            <a:off x="428625" y="2218134"/>
            <a:ext cx="125016" cy="100013"/>
          </a:xfrm>
          <a:prstGeom prst="rect">
            <a:avLst/>
          </a:prstGeom>
        </p:spPr>
      </p:pic>
      <p:sp>
        <p:nvSpPr>
          <p:cNvPr id="14" name="Text 7"/>
          <p:cNvSpPr/>
          <p:nvPr/>
        </p:nvSpPr>
        <p:spPr>
          <a:xfrm>
            <a:off x="639366" y="2196703"/>
            <a:ext cx="3389709"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Accueille environ </a:t>
            </a:r>
            <a:r>
              <a:rPr lang="en-US" sz="750" b="1" dirty="0">
                <a:solidFill>
                  <a:srgbClr val="0B2545"/>
                </a:solidFill>
                <a:latin typeface="Inter SemiBold" pitchFamily="34" charset="0"/>
                <a:ea typeface="Inter SemiBold" pitchFamily="34" charset="-122"/>
                <a:cs typeface="Inter SemiBold" pitchFamily="34" charset="-120"/>
              </a:rPr>
              <a:t>12 000 étudiants</a:t>
            </a:r>
            <a:r>
              <a:rPr lang="en-US" sz="800" dirty="0">
                <a:solidFill>
                  <a:srgbClr val="2B2D42"/>
                </a:solidFill>
                <a:latin typeface="Inter" pitchFamily="34" charset="0"/>
                <a:ea typeface="Inter" pitchFamily="34" charset="-122"/>
                <a:cs typeface="Inter" pitchFamily="34" charset="-120"/>
              </a:rPr>
              <a:t> répartis dans </a:t>
            </a:r>
            <a:r>
              <a:rPr lang="en-US" sz="750" b="1" dirty="0">
                <a:solidFill>
                  <a:srgbClr val="0B2545"/>
                </a:solidFill>
                <a:latin typeface="Inter SemiBold" pitchFamily="34" charset="0"/>
                <a:ea typeface="Inter SemiBold" pitchFamily="34" charset="-122"/>
                <a:cs typeface="Inter SemiBold" pitchFamily="34" charset="-120"/>
              </a:rPr>
              <a:t>4 UFR</a:t>
            </a:r>
            <a:r>
              <a:rPr lang="en-US" sz="800" dirty="0">
                <a:solidFill>
                  <a:srgbClr val="2B2D42"/>
                </a:solidFill>
                <a:latin typeface="Inter" pitchFamily="34" charset="0"/>
                <a:ea typeface="Inter" pitchFamily="34" charset="-122"/>
                <a:cs typeface="Inter" pitchFamily="34" charset="-120"/>
              </a:rPr>
              <a:t> et instituts.</a:t>
            </a:r>
            <a:endParaRPr lang="en-US" sz="800" dirty="0"/>
          </a:p>
        </p:txBody>
      </p:sp>
      <p:pic>
        <p:nvPicPr>
          <p:cNvPr id="15" name="Image 5" descr="preencoded.png">    </p:cNvPr>
          <p:cNvPicPr>
            <a:picLocks noChangeAspect="1"/>
          </p:cNvPicPr>
          <p:nvPr/>
        </p:nvPicPr>
        <p:blipFill>
          <a:blip r:embed="rId6"/>
          <a:stretch>
            <a:fillRect/>
          </a:stretch>
        </p:blipFill>
        <p:spPr>
          <a:xfrm>
            <a:off x="428625" y="2453878"/>
            <a:ext cx="87511" cy="100013"/>
          </a:xfrm>
          <a:prstGeom prst="rect">
            <a:avLst/>
          </a:prstGeom>
        </p:spPr>
      </p:pic>
      <p:sp>
        <p:nvSpPr>
          <p:cNvPr id="16" name="Text 8"/>
          <p:cNvSpPr/>
          <p:nvPr/>
        </p:nvSpPr>
        <p:spPr>
          <a:xfrm>
            <a:off x="601861" y="2432447"/>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Sciences Agronomiques, Sciences Économiques, Droit, Sciences et Technologies.</a:t>
            </a:r>
            <a:endParaRPr lang="en-US" sz="800" dirty="0"/>
          </a:p>
        </p:txBody>
      </p:sp>
      <p:sp>
        <p:nvSpPr>
          <p:cNvPr id="17" name="Text 9"/>
          <p:cNvSpPr/>
          <p:nvPr/>
        </p:nvSpPr>
        <p:spPr>
          <a:xfrm>
            <a:off x="428625" y="287535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Impact</a:t>
            </a:r>
            <a:endParaRPr lang="en-US" sz="1000" dirty="0"/>
          </a:p>
        </p:txBody>
      </p:sp>
      <p:pic>
        <p:nvPicPr>
          <p:cNvPr id="18" name="Image 6" descr="preencoded.png">    </p:cNvPr>
          <p:cNvPicPr>
            <a:picLocks noChangeAspect="1"/>
          </p:cNvPicPr>
          <p:nvPr/>
        </p:nvPicPr>
        <p:blipFill>
          <a:blip r:embed="rId7"/>
          <a:stretch>
            <a:fillRect/>
          </a:stretch>
        </p:blipFill>
        <p:spPr>
          <a:xfrm>
            <a:off x="428625" y="3245048"/>
            <a:ext cx="100013" cy="100013"/>
          </a:xfrm>
          <a:prstGeom prst="rect">
            <a:avLst/>
          </a:prstGeom>
        </p:spPr>
      </p:pic>
      <p:sp>
        <p:nvSpPr>
          <p:cNvPr id="19" name="Text 10"/>
          <p:cNvSpPr/>
          <p:nvPr/>
        </p:nvSpPr>
        <p:spPr>
          <a:xfrm>
            <a:off x="614363" y="322361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Forte orientation vers la recherche en </a:t>
            </a:r>
            <a:r>
              <a:rPr lang="en-US" sz="750" b="1" dirty="0">
                <a:solidFill>
                  <a:srgbClr val="0B2545"/>
                </a:solidFill>
                <a:latin typeface="Inter SemiBold" pitchFamily="34" charset="0"/>
                <a:ea typeface="Inter SemiBold" pitchFamily="34" charset="-122"/>
                <a:cs typeface="Inter SemiBold" pitchFamily="34" charset="-120"/>
              </a:rPr>
              <a:t>agro-pastoralisme</a:t>
            </a:r>
            <a:r>
              <a:rPr lang="en-US" sz="800" dirty="0">
                <a:solidFill>
                  <a:srgbClr val="2B2D42"/>
                </a:solidFill>
                <a:latin typeface="Inter" pitchFamily="34" charset="0"/>
                <a:ea typeface="Inter" pitchFamily="34" charset="-122"/>
                <a:cs typeface="Inter" pitchFamily="34" charset="-120"/>
              </a:rPr>
              <a:t>, adaptée aux réalités de </a:t>
            </a:r>
            <a:r>
              <a:rPr lang="en-US" sz="800" dirty="0">
                <a:solidFill>
                  <a:srgbClr val="2B2D42"/>
                </a:solidFill>
                <a:latin typeface="Inter" pitchFamily="34" charset="0"/>
                <a:ea typeface="Inter" pitchFamily="34" charset="-122"/>
                <a:cs typeface="Inter" pitchFamily="34" charset="-120"/>
              </a:rPr>
              <a:t>la zone savanicole.</a:t>
            </a:r>
            <a:endParaRPr lang="en-US" sz="800" dirty="0"/>
          </a:p>
        </p:txBody>
      </p:sp>
      <p:pic>
        <p:nvPicPr>
          <p:cNvPr id="20" name="Image 7" descr="preencoded.png">    </p:cNvPr>
          <p:cNvPicPr>
            <a:picLocks noChangeAspect="1"/>
          </p:cNvPicPr>
          <p:nvPr/>
        </p:nvPicPr>
        <p:blipFill>
          <a:blip r:embed="rId8"/>
          <a:stretch>
            <a:fillRect/>
          </a:stretch>
        </p:blipFill>
        <p:spPr>
          <a:xfrm>
            <a:off x="428625" y="3630811"/>
            <a:ext cx="100013" cy="100013"/>
          </a:xfrm>
          <a:prstGeom prst="rect">
            <a:avLst/>
          </a:prstGeom>
        </p:spPr>
      </p:pic>
      <p:sp>
        <p:nvSpPr>
          <p:cNvPr id="21" name="Text 11"/>
          <p:cNvSpPr/>
          <p:nvPr/>
        </p:nvSpPr>
        <p:spPr>
          <a:xfrm>
            <a:off x="614363" y="3609380"/>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Partenariat stratégique avec l'</a:t>
            </a:r>
            <a:r>
              <a:rPr lang="en-US" sz="750" b="1" dirty="0">
                <a:solidFill>
                  <a:srgbClr val="0B2545"/>
                </a:solidFill>
                <a:latin typeface="Inter SemiBold" pitchFamily="34" charset="0"/>
                <a:ea typeface="Inter SemiBold" pitchFamily="34" charset="-122"/>
                <a:cs typeface="Inter SemiBold" pitchFamily="34" charset="-120"/>
              </a:rPr>
              <a:t>Alabama A&amp;M University (USA)</a:t>
            </a:r>
            <a:r>
              <a:rPr lang="en-US" sz="800" dirty="0">
                <a:solidFill>
                  <a:srgbClr val="2B2D42"/>
                </a:solidFill>
                <a:latin typeface="Inter" pitchFamily="34" charset="0"/>
                <a:ea typeface="Inter" pitchFamily="34" charset="-122"/>
                <a:cs typeface="Inter" pitchFamily="34" charset="-120"/>
              </a:rPr>
              <a:t> pour le </a:t>
            </a:r>
            <a:r>
              <a:rPr lang="en-US" sz="800" dirty="0">
                <a:solidFill>
                  <a:srgbClr val="2B2D42"/>
                </a:solidFill>
                <a:latin typeface="Inter" pitchFamily="34" charset="0"/>
                <a:ea typeface="Inter" pitchFamily="34" charset="-122"/>
                <a:cs typeface="Inter" pitchFamily="34" charset="-120"/>
              </a:rPr>
              <a:t>développement de la recherche agricole.</a:t>
            </a:r>
            <a:endParaRPr lang="en-US" sz="80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094052" y="3339703"/>
            <a:ext cx="3605808"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Entrée principale caractéristique de l'Université Peleforo Gon Coulibaly à Korhogo</a:t>
            </a:r>
            <a:endParaRPr lang="en-US" sz="6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de Man</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441127"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Man —</a:t>
            </a:r>
            <a:endParaRPr lang="en-US" sz="800" dirty="0"/>
          </a:p>
        </p:txBody>
      </p:sp>
      <p:sp>
        <p:nvSpPr>
          <p:cNvPr id="6" name="Text 2"/>
          <p:cNvSpPr/>
          <p:nvPr/>
        </p:nvSpPr>
        <p:spPr>
          <a:xfrm>
            <a:off x="1012627" y="946547"/>
            <a:ext cx="1280517" cy="137517"/>
          </a:xfrm>
          <a:prstGeom prst="rect">
            <a:avLst/>
          </a:prstGeom>
          <a:noFill/>
          <a:ln/>
        </p:spPr>
        <p:txBody>
          <a:bodyPr wrap="non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des Montagnes</a:t>
            </a:r>
            <a:endParaRPr lang="en-US" sz="800" dirty="0"/>
          </a:p>
        </p:txBody>
      </p:sp>
      <p:sp>
        <p:nvSpPr>
          <p:cNvPr id="7" name="Text 3"/>
          <p:cNvSpPr/>
          <p:nvPr/>
        </p:nvSpPr>
        <p:spPr>
          <a:xfrm>
            <a:off x="2293144" y="946547"/>
            <a:ext cx="1066205"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du Tonkpi)</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3964781"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2014</a:t>
            </a:r>
            <a:r>
              <a:rPr lang="en-US" sz="800" dirty="0">
                <a:solidFill>
                  <a:srgbClr val="2B2D42"/>
                </a:solidFill>
                <a:latin typeface="Inter" pitchFamily="34" charset="0"/>
                <a:ea typeface="Inter" pitchFamily="34" charset="-122"/>
                <a:cs typeface="Inter" pitchFamily="34" charset="-120"/>
              </a:rPr>
              <a:t> dans le cadre de la politique de décentralisation universitaire.</a:t>
            </a:r>
            <a:endParaRPr lang="en-US" sz="800" dirty="0"/>
          </a:p>
        </p:txBody>
      </p:sp>
      <p:pic>
        <p:nvPicPr>
          <p:cNvPr id="11" name="Image 3" descr="preencoded.png">    </p:cNvPr>
          <p:cNvPicPr>
            <a:picLocks noChangeAspect="1"/>
          </p:cNvPicPr>
          <p:nvPr/>
        </p:nvPicPr>
        <p:blipFill>
          <a:blip r:embed="rId4"/>
          <a:stretch>
            <a:fillRect/>
          </a:stretch>
        </p:blipFill>
        <p:spPr>
          <a:xfrm>
            <a:off x="428625" y="1832372"/>
            <a:ext cx="125016" cy="100013"/>
          </a:xfrm>
          <a:prstGeom prst="rect">
            <a:avLst/>
          </a:prstGeom>
        </p:spPr>
      </p:pic>
      <p:sp>
        <p:nvSpPr>
          <p:cNvPr id="12" name="Text 6"/>
          <p:cNvSpPr/>
          <p:nvPr/>
        </p:nvSpPr>
        <p:spPr>
          <a:xfrm>
            <a:off x="639366" y="1810941"/>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Accueille environ </a:t>
            </a:r>
            <a:r>
              <a:rPr lang="en-US" sz="750" b="1" dirty="0">
                <a:solidFill>
                  <a:srgbClr val="0B2545"/>
                </a:solidFill>
                <a:latin typeface="Inter SemiBold" pitchFamily="34" charset="0"/>
                <a:ea typeface="Inter SemiBold" pitchFamily="34" charset="-122"/>
                <a:cs typeface="Inter SemiBold" pitchFamily="34" charset="-120"/>
              </a:rPr>
              <a:t>5 000 étudiants</a:t>
            </a:r>
            <a:r>
              <a:rPr lang="en-US" sz="800" dirty="0">
                <a:solidFill>
                  <a:srgbClr val="2B2D42"/>
                </a:solidFill>
                <a:latin typeface="Inter" pitchFamily="34" charset="0"/>
                <a:ea typeface="Inter" pitchFamily="34" charset="-122"/>
                <a:cs typeface="Inter" pitchFamily="34" charset="-120"/>
              </a:rPr>
              <a:t> dans un cadre d'études propice à la </a:t>
            </a:r>
            <a:r>
              <a:rPr lang="en-US" sz="800" dirty="0">
                <a:solidFill>
                  <a:srgbClr val="2B2D42"/>
                </a:solidFill>
                <a:latin typeface="Inter" pitchFamily="34" charset="0"/>
                <a:ea typeface="Inter" pitchFamily="34" charset="-122"/>
                <a:cs typeface="Inter" pitchFamily="34" charset="-120"/>
              </a:rPr>
              <a:t>concentration.</a:t>
            </a:r>
            <a:endParaRPr lang="en-US" sz="800" dirty="0"/>
          </a:p>
        </p:txBody>
      </p:sp>
      <p:pic>
        <p:nvPicPr>
          <p:cNvPr id="13" name="Image 4" descr="preencoded.png">    </p:cNvPr>
          <p:cNvPicPr>
            <a:picLocks noChangeAspect="1"/>
          </p:cNvPicPr>
          <p:nvPr/>
        </p:nvPicPr>
        <p:blipFill>
          <a:blip r:embed="rId5"/>
          <a:stretch>
            <a:fillRect/>
          </a:stretch>
        </p:blipFill>
        <p:spPr>
          <a:xfrm>
            <a:off x="428625" y="2218134"/>
            <a:ext cx="125016" cy="100013"/>
          </a:xfrm>
          <a:prstGeom prst="rect">
            <a:avLst/>
          </a:prstGeom>
        </p:spPr>
      </p:pic>
      <p:sp>
        <p:nvSpPr>
          <p:cNvPr id="14" name="Text 7"/>
          <p:cNvSpPr/>
          <p:nvPr/>
        </p:nvSpPr>
        <p:spPr>
          <a:xfrm>
            <a:off x="639366" y="2196703"/>
            <a:ext cx="3591520" cy="150019"/>
          </a:xfrm>
          <a:prstGeom prst="rect">
            <a:avLst/>
          </a:prstGeom>
          <a:noFill/>
          <a:ln/>
        </p:spPr>
        <p:txBody>
          <a:bodyPr wrap="non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3 Unités de Formation et de Recherche (UFR)</a:t>
            </a:r>
            <a:r>
              <a:rPr lang="en-US" sz="800" dirty="0">
                <a:solidFill>
                  <a:srgbClr val="2B2D42"/>
                </a:solidFill>
                <a:latin typeface="Inter" pitchFamily="34" charset="0"/>
                <a:ea typeface="Inter" pitchFamily="34" charset="-122"/>
                <a:cs typeface="Inter" pitchFamily="34" charset="-120"/>
              </a:rPr>
              <a:t> en plein développement.</a:t>
            </a:r>
            <a:endParaRPr lang="en-US" sz="750" dirty="0"/>
          </a:p>
        </p:txBody>
      </p:sp>
      <p:pic>
        <p:nvPicPr>
          <p:cNvPr id="15" name="Image 5" descr="preencoded.png">    </p:cNvPr>
          <p:cNvPicPr>
            <a:picLocks noChangeAspect="1"/>
          </p:cNvPicPr>
          <p:nvPr/>
        </p:nvPicPr>
        <p:blipFill>
          <a:blip r:embed="rId6"/>
          <a:stretch>
            <a:fillRect/>
          </a:stretch>
        </p:blipFill>
        <p:spPr>
          <a:xfrm>
            <a:off x="428625" y="2453878"/>
            <a:ext cx="87511" cy="100013"/>
          </a:xfrm>
          <a:prstGeom prst="rect">
            <a:avLst/>
          </a:prstGeom>
        </p:spPr>
      </p:pic>
      <p:sp>
        <p:nvSpPr>
          <p:cNvPr id="16" name="Text 8"/>
          <p:cNvSpPr/>
          <p:nvPr/>
        </p:nvSpPr>
        <p:spPr>
          <a:xfrm>
            <a:off x="601861" y="2432447"/>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Sciences de la Nature, Sciences Économiques, Sciences Sociales et Humaines.</a:t>
            </a:r>
            <a:endParaRPr lang="en-US" sz="800" dirty="0"/>
          </a:p>
        </p:txBody>
      </p:sp>
      <p:sp>
        <p:nvSpPr>
          <p:cNvPr id="17" name="Text 9"/>
          <p:cNvSpPr/>
          <p:nvPr/>
        </p:nvSpPr>
        <p:spPr>
          <a:xfrm>
            <a:off x="428625" y="287535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Impact</a:t>
            </a:r>
            <a:endParaRPr lang="en-US" sz="1000" dirty="0"/>
          </a:p>
        </p:txBody>
      </p:sp>
      <p:pic>
        <p:nvPicPr>
          <p:cNvPr id="18" name="Image 6" descr="preencoded.png">    </p:cNvPr>
          <p:cNvPicPr>
            <a:picLocks noChangeAspect="1"/>
          </p:cNvPicPr>
          <p:nvPr/>
        </p:nvPicPr>
        <p:blipFill>
          <a:blip r:embed="rId7"/>
          <a:stretch>
            <a:fillRect/>
          </a:stretch>
        </p:blipFill>
        <p:spPr>
          <a:xfrm>
            <a:off x="428625" y="3245048"/>
            <a:ext cx="100013" cy="100013"/>
          </a:xfrm>
          <a:prstGeom prst="rect">
            <a:avLst/>
          </a:prstGeom>
        </p:spPr>
      </p:pic>
      <p:sp>
        <p:nvSpPr>
          <p:cNvPr id="19" name="Text 10"/>
          <p:cNvSpPr/>
          <p:nvPr/>
        </p:nvSpPr>
        <p:spPr>
          <a:xfrm>
            <a:off x="614363" y="322361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Située dans la région des cascades et des montagnes, offrant un environnement naturel unique.</a:t>
            </a:r>
            <a:endParaRPr lang="en-US" sz="800" dirty="0"/>
          </a:p>
        </p:txBody>
      </p:sp>
      <p:pic>
        <p:nvPicPr>
          <p:cNvPr id="20" name="Image 7" descr="preencoded.png">    </p:cNvPr>
          <p:cNvPicPr>
            <a:picLocks noChangeAspect="1"/>
          </p:cNvPicPr>
          <p:nvPr/>
        </p:nvPicPr>
        <p:blipFill>
          <a:blip r:embed="rId8"/>
          <a:stretch>
            <a:fillRect/>
          </a:stretch>
        </p:blipFill>
        <p:spPr>
          <a:xfrm>
            <a:off x="428625" y="3630811"/>
            <a:ext cx="112514" cy="100013"/>
          </a:xfrm>
          <a:prstGeom prst="rect">
            <a:avLst/>
          </a:prstGeom>
        </p:spPr>
      </p:pic>
      <p:sp>
        <p:nvSpPr>
          <p:cNvPr id="21" name="Text 11"/>
          <p:cNvSpPr/>
          <p:nvPr/>
        </p:nvSpPr>
        <p:spPr>
          <a:xfrm>
            <a:off x="626864" y="3609380"/>
            <a:ext cx="4165922"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Matérialise la volonté de l'État d'apporter l'enseignement supérieur d'excellence aux régions les plus éloignées.</a:t>
            </a:r>
            <a:endParaRPr lang="en-US" sz="80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991485" y="3339703"/>
            <a:ext cx="1810941"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Bâtiment principal de l'Université de Man</a:t>
            </a:r>
            <a:endParaRPr lang="en-US" sz="6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Polytechnique de San Pedro (UPSP)</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764381"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San Pedro —</a:t>
            </a:r>
            <a:endParaRPr lang="en-US" sz="800" dirty="0"/>
          </a:p>
        </p:txBody>
      </p:sp>
      <p:sp>
        <p:nvSpPr>
          <p:cNvPr id="6" name="Text 2"/>
          <p:cNvSpPr/>
          <p:nvPr/>
        </p:nvSpPr>
        <p:spPr>
          <a:xfrm>
            <a:off x="1335881" y="946547"/>
            <a:ext cx="1435894" cy="137517"/>
          </a:xfrm>
          <a:prstGeom prst="rect">
            <a:avLst/>
          </a:prstGeom>
          <a:noFill/>
          <a:ln/>
        </p:spPr>
        <p:txBody>
          <a:bodyPr wrap="squar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du Bas-Sassandra</a:t>
            </a:r>
            <a:endParaRPr lang="en-US" sz="800" dirty="0"/>
          </a:p>
        </p:txBody>
      </p:sp>
      <p:sp>
        <p:nvSpPr>
          <p:cNvPr id="7" name="Text 3"/>
          <p:cNvSpPr/>
          <p:nvPr/>
        </p:nvSpPr>
        <p:spPr>
          <a:xfrm>
            <a:off x="2771775" y="946547"/>
            <a:ext cx="1280517"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de San-Pédro)</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3964781"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2014</a:t>
            </a:r>
            <a:r>
              <a:rPr lang="en-US" sz="800" dirty="0">
                <a:solidFill>
                  <a:srgbClr val="2B2D42"/>
                </a:solidFill>
                <a:latin typeface="Inter" pitchFamily="34" charset="0"/>
                <a:ea typeface="Inter" pitchFamily="34" charset="-122"/>
                <a:cs typeface="Inter" pitchFamily="34" charset="-120"/>
              </a:rPr>
              <a:t> dans le cadre de la politique de décentralisation universitaire.</a:t>
            </a:r>
            <a:endParaRPr lang="en-US" sz="800" dirty="0"/>
          </a:p>
        </p:txBody>
      </p:sp>
      <p:pic>
        <p:nvPicPr>
          <p:cNvPr id="11" name="Image 3" descr="preencoded.png">    </p:cNvPr>
          <p:cNvPicPr>
            <a:picLocks noChangeAspect="1"/>
          </p:cNvPicPr>
          <p:nvPr/>
        </p:nvPicPr>
        <p:blipFill>
          <a:blip r:embed="rId4"/>
          <a:stretch>
            <a:fillRect/>
          </a:stretch>
        </p:blipFill>
        <p:spPr>
          <a:xfrm>
            <a:off x="428625" y="1832372"/>
            <a:ext cx="125016" cy="100013"/>
          </a:xfrm>
          <a:prstGeom prst="rect">
            <a:avLst/>
          </a:prstGeom>
        </p:spPr>
      </p:pic>
      <p:sp>
        <p:nvSpPr>
          <p:cNvPr id="12" name="Text 6"/>
          <p:cNvSpPr/>
          <p:nvPr/>
        </p:nvSpPr>
        <p:spPr>
          <a:xfrm>
            <a:off x="639366" y="1810941"/>
            <a:ext cx="4127302"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Accueille environ </a:t>
            </a:r>
            <a:r>
              <a:rPr lang="en-US" sz="750" b="1" dirty="0">
                <a:solidFill>
                  <a:srgbClr val="0B2545"/>
                </a:solidFill>
                <a:latin typeface="Inter SemiBold" pitchFamily="34" charset="0"/>
                <a:ea typeface="Inter SemiBold" pitchFamily="34" charset="-122"/>
                <a:cs typeface="Inter SemiBold" pitchFamily="34" charset="-120"/>
              </a:rPr>
              <a:t>4 000 étudiants</a:t>
            </a:r>
            <a:r>
              <a:rPr lang="en-US" sz="800" dirty="0">
                <a:solidFill>
                  <a:srgbClr val="2B2D42"/>
                </a:solidFill>
                <a:latin typeface="Inter" pitchFamily="34" charset="0"/>
                <a:ea typeface="Inter" pitchFamily="34" charset="-122"/>
                <a:cs typeface="Inter" pitchFamily="34" charset="-120"/>
              </a:rPr>
              <a:t> dans un cadre moderne et propice aux études.</a:t>
            </a:r>
            <a:endParaRPr lang="en-US" sz="800" dirty="0"/>
          </a:p>
        </p:txBody>
      </p:sp>
      <p:pic>
        <p:nvPicPr>
          <p:cNvPr id="13" name="Image 4" descr="preencoded.png">    </p:cNvPr>
          <p:cNvPicPr>
            <a:picLocks noChangeAspect="1"/>
          </p:cNvPicPr>
          <p:nvPr/>
        </p:nvPicPr>
        <p:blipFill>
          <a:blip r:embed="rId5"/>
          <a:stretch>
            <a:fillRect/>
          </a:stretch>
        </p:blipFill>
        <p:spPr>
          <a:xfrm>
            <a:off x="428625" y="2068116"/>
            <a:ext cx="125016" cy="100013"/>
          </a:xfrm>
          <a:prstGeom prst="rect">
            <a:avLst/>
          </a:prstGeom>
        </p:spPr>
      </p:pic>
      <p:sp>
        <p:nvSpPr>
          <p:cNvPr id="14" name="Text 7"/>
          <p:cNvSpPr/>
          <p:nvPr/>
        </p:nvSpPr>
        <p:spPr>
          <a:xfrm>
            <a:off x="639366" y="2046684"/>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3 Unités de Formation et de Recherche (UFR)</a:t>
            </a:r>
            <a:r>
              <a:rPr lang="en-US" sz="800" dirty="0">
                <a:solidFill>
                  <a:srgbClr val="2B2D42"/>
                </a:solidFill>
                <a:latin typeface="Inter" pitchFamily="34" charset="0"/>
                <a:ea typeface="Inter" pitchFamily="34" charset="-122"/>
                <a:cs typeface="Inter" pitchFamily="34" charset="-120"/>
              </a:rPr>
              <a:t> spécialisées et </a:t>
            </a:r>
            <a:r>
              <a:rPr lang="en-US" sz="800" dirty="0">
                <a:solidFill>
                  <a:srgbClr val="2B2D42"/>
                </a:solidFill>
                <a:latin typeface="Inter" pitchFamily="34" charset="0"/>
                <a:ea typeface="Inter" pitchFamily="34" charset="-122"/>
                <a:cs typeface="Inter" pitchFamily="34" charset="-120"/>
              </a:rPr>
              <a:t>professionnalisantes.</a:t>
            </a:r>
            <a:endParaRPr lang="en-US" sz="750" dirty="0"/>
          </a:p>
        </p:txBody>
      </p:sp>
      <p:pic>
        <p:nvPicPr>
          <p:cNvPr id="15" name="Image 5" descr="preencoded.png">    </p:cNvPr>
          <p:cNvPicPr>
            <a:picLocks noChangeAspect="1"/>
          </p:cNvPicPr>
          <p:nvPr/>
        </p:nvPicPr>
        <p:blipFill>
          <a:blip r:embed="rId6"/>
          <a:stretch>
            <a:fillRect/>
          </a:stretch>
        </p:blipFill>
        <p:spPr>
          <a:xfrm>
            <a:off x="428625" y="2453878"/>
            <a:ext cx="87511" cy="100013"/>
          </a:xfrm>
          <a:prstGeom prst="rect">
            <a:avLst/>
          </a:prstGeom>
        </p:spPr>
      </p:pic>
      <p:sp>
        <p:nvSpPr>
          <p:cNvPr id="16" name="Text 8"/>
          <p:cNvSpPr/>
          <p:nvPr/>
        </p:nvSpPr>
        <p:spPr>
          <a:xfrm>
            <a:off x="601861" y="2432447"/>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Sciences et Technologies, Sciences Économiques et Gestion Portuaire, Sciences Agronomiques et Forestières.</a:t>
            </a:r>
            <a:endParaRPr lang="en-US" sz="800" dirty="0"/>
          </a:p>
        </p:txBody>
      </p:sp>
      <p:sp>
        <p:nvSpPr>
          <p:cNvPr id="17" name="Text 9"/>
          <p:cNvSpPr/>
          <p:nvPr/>
        </p:nvSpPr>
        <p:spPr>
          <a:xfrm>
            <a:off x="428625" y="287535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Vocation</a:t>
            </a:r>
            <a:endParaRPr lang="en-US" sz="1000" dirty="0"/>
          </a:p>
        </p:txBody>
      </p:sp>
      <p:pic>
        <p:nvPicPr>
          <p:cNvPr id="18" name="Image 6" descr="preencoded.png">    </p:cNvPr>
          <p:cNvPicPr>
            <a:picLocks noChangeAspect="1"/>
          </p:cNvPicPr>
          <p:nvPr/>
        </p:nvPicPr>
        <p:blipFill>
          <a:blip r:embed="rId7"/>
          <a:stretch>
            <a:fillRect/>
          </a:stretch>
        </p:blipFill>
        <p:spPr>
          <a:xfrm>
            <a:off x="428625" y="3245048"/>
            <a:ext cx="112514" cy="100013"/>
          </a:xfrm>
          <a:prstGeom prst="rect">
            <a:avLst/>
          </a:prstGeom>
        </p:spPr>
      </p:pic>
      <p:sp>
        <p:nvSpPr>
          <p:cNvPr id="19" name="Text 10"/>
          <p:cNvSpPr/>
          <p:nvPr/>
        </p:nvSpPr>
        <p:spPr>
          <a:xfrm>
            <a:off x="626864" y="3223617"/>
            <a:ext cx="4165922"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Orientation portuaire :</a:t>
            </a:r>
            <a:r>
              <a:rPr lang="en-US" sz="800" dirty="0">
                <a:solidFill>
                  <a:srgbClr val="2B2D42"/>
                </a:solidFill>
                <a:latin typeface="Inter" pitchFamily="34" charset="0"/>
                <a:ea typeface="Inter" pitchFamily="34" charset="-122"/>
                <a:cs typeface="Inter" pitchFamily="34" charset="-120"/>
              </a:rPr>
              <a:t> Formations axées sur la logistique, le commerce </a:t>
            </a:r>
            <a:r>
              <a:rPr lang="en-US" sz="800" dirty="0">
                <a:solidFill>
                  <a:srgbClr val="2B2D42"/>
                </a:solidFill>
                <a:latin typeface="Inter" pitchFamily="34" charset="0"/>
                <a:ea typeface="Inter" pitchFamily="34" charset="-122"/>
                <a:cs typeface="Inter" pitchFamily="34" charset="-120"/>
              </a:rPr>
              <a:t>international et l'agro-industrie, en lien direct avec le 2ème port du pays.</a:t>
            </a:r>
            <a:endParaRPr lang="en-US" sz="750" dirty="0"/>
          </a:p>
        </p:txBody>
      </p:sp>
      <p:pic>
        <p:nvPicPr>
          <p:cNvPr id="20" name="Image 7" descr="preencoded.png">    </p:cNvPr>
          <p:cNvPicPr>
            <a:picLocks noChangeAspect="1"/>
          </p:cNvPicPr>
          <p:nvPr/>
        </p:nvPicPr>
        <p:blipFill>
          <a:blip r:embed="rId8"/>
          <a:stretch>
            <a:fillRect/>
          </a:stretch>
        </p:blipFill>
        <p:spPr>
          <a:xfrm>
            <a:off x="428625" y="3630811"/>
            <a:ext cx="100013" cy="100013"/>
          </a:xfrm>
          <a:prstGeom prst="rect">
            <a:avLst/>
          </a:prstGeom>
        </p:spPr>
      </p:pic>
      <p:sp>
        <p:nvSpPr>
          <p:cNvPr id="21" name="Text 11"/>
          <p:cNvSpPr/>
          <p:nvPr/>
        </p:nvSpPr>
        <p:spPr>
          <a:xfrm>
            <a:off x="614363" y="3609380"/>
            <a:ext cx="4178424"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Discipline :</a:t>
            </a:r>
            <a:r>
              <a:rPr lang="en-US" sz="800" dirty="0">
                <a:solidFill>
                  <a:srgbClr val="2B2D42"/>
                </a:solidFill>
                <a:latin typeface="Inter" pitchFamily="34" charset="0"/>
                <a:ea typeface="Inter" pitchFamily="34" charset="-122"/>
                <a:cs typeface="Inter" pitchFamily="34" charset="-120"/>
              </a:rPr>
              <a:t> Reconnue pour son climat académique serein, calme et propice à </a:t>
            </a:r>
            <a:r>
              <a:rPr lang="en-US" sz="800" dirty="0">
                <a:solidFill>
                  <a:srgbClr val="2B2D42"/>
                </a:solidFill>
                <a:latin typeface="Inter" pitchFamily="34" charset="0"/>
                <a:ea typeface="Inter" pitchFamily="34" charset="-122"/>
                <a:cs typeface="Inter" pitchFamily="34" charset="-120"/>
              </a:rPr>
              <a:t>l'excellence, sans perturbations syndicales.</a:t>
            </a:r>
            <a:endParaRPr lang="en-US" sz="75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263716" y="3339703"/>
            <a:ext cx="3266480"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Bâtiment principal et étudiants de l'Université Polytechnique de San Pedro</a:t>
            </a:r>
            <a:endParaRPr lang="en-US" sz="6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de Bondoukou (UBKOU)</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826889"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Bondoukou —</a:t>
            </a:r>
            <a:endParaRPr lang="en-US" sz="800" dirty="0"/>
          </a:p>
        </p:txBody>
      </p:sp>
      <p:sp>
        <p:nvSpPr>
          <p:cNvPr id="6" name="Text 2"/>
          <p:cNvSpPr/>
          <p:nvPr/>
        </p:nvSpPr>
        <p:spPr>
          <a:xfrm>
            <a:off x="1398389" y="946547"/>
            <a:ext cx="1007269" cy="137517"/>
          </a:xfrm>
          <a:prstGeom prst="rect">
            <a:avLst/>
          </a:prstGeom>
          <a:noFill/>
          <a:ln/>
        </p:spPr>
        <p:txBody>
          <a:bodyPr wrap="non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du Zanzan</a:t>
            </a:r>
            <a:endParaRPr lang="en-US" sz="800" dirty="0"/>
          </a:p>
        </p:txBody>
      </p:sp>
      <p:sp>
        <p:nvSpPr>
          <p:cNvPr id="7" name="Text 3"/>
          <p:cNvSpPr/>
          <p:nvPr/>
        </p:nvSpPr>
        <p:spPr>
          <a:xfrm>
            <a:off x="2405658" y="946547"/>
            <a:ext cx="1237655"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du Gontougo)</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3959423"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2015</a:t>
            </a:r>
            <a:r>
              <a:rPr lang="en-US" sz="800" dirty="0">
                <a:solidFill>
                  <a:srgbClr val="2B2D42"/>
                </a:solidFill>
                <a:latin typeface="Inter" pitchFamily="34" charset="0"/>
                <a:ea typeface="Inter" pitchFamily="34" charset="-122"/>
                <a:cs typeface="Inter" pitchFamily="34" charset="-120"/>
              </a:rPr>
              <a:t> dans le cadre de la politique de décentralisation universitaire.</a:t>
            </a:r>
            <a:endParaRPr lang="en-US" sz="800" dirty="0"/>
          </a:p>
        </p:txBody>
      </p:sp>
      <p:pic>
        <p:nvPicPr>
          <p:cNvPr id="11" name="Image 3" descr="preencoded.png">    </p:cNvPr>
          <p:cNvPicPr>
            <a:picLocks noChangeAspect="1"/>
          </p:cNvPicPr>
          <p:nvPr/>
        </p:nvPicPr>
        <p:blipFill>
          <a:blip r:embed="rId4"/>
          <a:stretch>
            <a:fillRect/>
          </a:stretch>
        </p:blipFill>
        <p:spPr>
          <a:xfrm>
            <a:off x="428625" y="1832372"/>
            <a:ext cx="125016" cy="100013"/>
          </a:xfrm>
          <a:prstGeom prst="rect">
            <a:avLst/>
          </a:prstGeom>
        </p:spPr>
      </p:pic>
      <p:sp>
        <p:nvSpPr>
          <p:cNvPr id="12" name="Text 6"/>
          <p:cNvSpPr/>
          <p:nvPr/>
        </p:nvSpPr>
        <p:spPr>
          <a:xfrm>
            <a:off x="639366" y="1810941"/>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Université la plus récente du réseau public ivoirien, accueillant environ </a:t>
            </a:r>
            <a:r>
              <a:rPr lang="en-US" sz="750" b="1" dirty="0">
                <a:solidFill>
                  <a:srgbClr val="0B2545"/>
                </a:solidFill>
                <a:latin typeface="Inter SemiBold" pitchFamily="34" charset="0"/>
                <a:ea typeface="Inter SemiBold" pitchFamily="34" charset="-122"/>
                <a:cs typeface="Inter SemiBold" pitchFamily="34" charset="-120"/>
              </a:rPr>
              <a:t>3 000 étudiants</a:t>
            </a:r>
            <a:r>
              <a:rPr lang="en-US" sz="800" dirty="0">
                <a:solidFill>
                  <a:srgbClr val="2B2D42"/>
                </a:solidFill>
                <a:latin typeface="Inter" pitchFamily="34" charset="0"/>
                <a:ea typeface="Inter" pitchFamily="34" charset="-122"/>
                <a:cs typeface="Inter" pitchFamily="34" charset="-120"/>
              </a:rPr>
              <a:t>.</a:t>
            </a:r>
            <a:endParaRPr lang="en-US" sz="800" dirty="0"/>
          </a:p>
        </p:txBody>
      </p:sp>
      <p:pic>
        <p:nvPicPr>
          <p:cNvPr id="13" name="Image 4" descr="preencoded.png">    </p:cNvPr>
          <p:cNvPicPr>
            <a:picLocks noChangeAspect="1"/>
          </p:cNvPicPr>
          <p:nvPr/>
        </p:nvPicPr>
        <p:blipFill>
          <a:blip r:embed="rId5"/>
          <a:stretch>
            <a:fillRect/>
          </a:stretch>
        </p:blipFill>
        <p:spPr>
          <a:xfrm>
            <a:off x="428625" y="2218134"/>
            <a:ext cx="125016" cy="100013"/>
          </a:xfrm>
          <a:prstGeom prst="rect">
            <a:avLst/>
          </a:prstGeom>
        </p:spPr>
      </p:pic>
      <p:sp>
        <p:nvSpPr>
          <p:cNvPr id="14" name="Text 7"/>
          <p:cNvSpPr/>
          <p:nvPr/>
        </p:nvSpPr>
        <p:spPr>
          <a:xfrm>
            <a:off x="639366" y="2196703"/>
            <a:ext cx="3591520" cy="150019"/>
          </a:xfrm>
          <a:prstGeom prst="rect">
            <a:avLst/>
          </a:prstGeom>
          <a:noFill/>
          <a:ln/>
        </p:spPr>
        <p:txBody>
          <a:bodyPr wrap="non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3 Unités de Formation et de Recherche (UFR)</a:t>
            </a:r>
            <a:r>
              <a:rPr lang="en-US" sz="800" dirty="0">
                <a:solidFill>
                  <a:srgbClr val="2B2D42"/>
                </a:solidFill>
                <a:latin typeface="Inter" pitchFamily="34" charset="0"/>
                <a:ea typeface="Inter" pitchFamily="34" charset="-122"/>
                <a:cs typeface="Inter" pitchFamily="34" charset="-120"/>
              </a:rPr>
              <a:t> en plein développement.</a:t>
            </a:r>
            <a:endParaRPr lang="en-US" sz="750" dirty="0"/>
          </a:p>
        </p:txBody>
      </p:sp>
      <p:pic>
        <p:nvPicPr>
          <p:cNvPr id="15" name="Image 5" descr="preencoded.png">    </p:cNvPr>
          <p:cNvPicPr>
            <a:picLocks noChangeAspect="1"/>
          </p:cNvPicPr>
          <p:nvPr/>
        </p:nvPicPr>
        <p:blipFill>
          <a:blip r:embed="rId6"/>
          <a:stretch>
            <a:fillRect/>
          </a:stretch>
        </p:blipFill>
        <p:spPr>
          <a:xfrm>
            <a:off x="428625" y="2453878"/>
            <a:ext cx="87511" cy="100013"/>
          </a:xfrm>
          <a:prstGeom prst="rect">
            <a:avLst/>
          </a:prstGeom>
        </p:spPr>
      </p:pic>
      <p:sp>
        <p:nvSpPr>
          <p:cNvPr id="16" name="Text 8"/>
          <p:cNvSpPr/>
          <p:nvPr/>
        </p:nvSpPr>
        <p:spPr>
          <a:xfrm>
            <a:off x="601861" y="2432447"/>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Sciences Sociales et Humaines, Sciences Économiques, Sciences Juridiques.</a:t>
            </a:r>
            <a:endParaRPr lang="en-US" sz="800" dirty="0"/>
          </a:p>
        </p:txBody>
      </p:sp>
      <p:sp>
        <p:nvSpPr>
          <p:cNvPr id="17" name="Text 9"/>
          <p:cNvSpPr/>
          <p:nvPr/>
        </p:nvSpPr>
        <p:spPr>
          <a:xfrm>
            <a:off x="428625" y="287535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Impact</a:t>
            </a:r>
            <a:endParaRPr lang="en-US" sz="1000" dirty="0"/>
          </a:p>
        </p:txBody>
      </p:sp>
      <p:pic>
        <p:nvPicPr>
          <p:cNvPr id="18" name="Image 6" descr="preencoded.png">    </p:cNvPr>
          <p:cNvPicPr>
            <a:picLocks noChangeAspect="1"/>
          </p:cNvPicPr>
          <p:nvPr/>
        </p:nvPicPr>
        <p:blipFill>
          <a:blip r:embed="rId7"/>
          <a:stretch>
            <a:fillRect/>
          </a:stretch>
        </p:blipFill>
        <p:spPr>
          <a:xfrm>
            <a:off x="428625" y="3245048"/>
            <a:ext cx="100013" cy="100013"/>
          </a:xfrm>
          <a:prstGeom prst="rect">
            <a:avLst/>
          </a:prstGeom>
        </p:spPr>
      </p:pic>
      <p:sp>
        <p:nvSpPr>
          <p:cNvPr id="19" name="Text 10"/>
          <p:cNvSpPr/>
          <p:nvPr/>
        </p:nvSpPr>
        <p:spPr>
          <a:xfrm>
            <a:off x="614363" y="322361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Située à Bondoukou, ville historique, ancienne cité caravanière et capitale du Gyaman.</a:t>
            </a:r>
            <a:endParaRPr lang="en-US" sz="800" dirty="0"/>
          </a:p>
        </p:txBody>
      </p:sp>
      <p:pic>
        <p:nvPicPr>
          <p:cNvPr id="20" name="Image 7" descr="preencoded.png">    </p:cNvPr>
          <p:cNvPicPr>
            <a:picLocks noChangeAspect="1"/>
          </p:cNvPicPr>
          <p:nvPr/>
        </p:nvPicPr>
        <p:blipFill>
          <a:blip r:embed="rId8"/>
          <a:stretch>
            <a:fillRect/>
          </a:stretch>
        </p:blipFill>
        <p:spPr>
          <a:xfrm>
            <a:off x="428625" y="3630811"/>
            <a:ext cx="100013" cy="100013"/>
          </a:xfrm>
          <a:prstGeom prst="rect">
            <a:avLst/>
          </a:prstGeom>
        </p:spPr>
      </p:pic>
      <p:sp>
        <p:nvSpPr>
          <p:cNvPr id="21" name="Text 11"/>
          <p:cNvSpPr/>
          <p:nvPr/>
        </p:nvSpPr>
        <p:spPr>
          <a:xfrm>
            <a:off x="614363" y="3609380"/>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Région frontalière avec le Ghana — rôle stratégique dans l'intégration sous-régionale.</a:t>
            </a:r>
            <a:endParaRPr lang="en-US" sz="80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475350" y="3339703"/>
            <a:ext cx="2843213"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Vue aérienne du campus moderne de l'Université de Bondoukou</a:t>
            </a:r>
            <a:endParaRPr lang="en-US" sz="6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Virtuelle de Côte d'Ivoire (UVCI)</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1050131"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Abidjan (Siège) —</a:t>
            </a:r>
            <a:endParaRPr lang="en-US" sz="800" dirty="0"/>
          </a:p>
        </p:txBody>
      </p:sp>
      <p:sp>
        <p:nvSpPr>
          <p:cNvPr id="6" name="Text 2"/>
          <p:cNvSpPr/>
          <p:nvPr/>
        </p:nvSpPr>
        <p:spPr>
          <a:xfrm>
            <a:off x="1621631" y="946547"/>
            <a:ext cx="1057275" cy="137517"/>
          </a:xfrm>
          <a:prstGeom prst="rect">
            <a:avLst/>
          </a:prstGeom>
          <a:noFill/>
          <a:ln/>
        </p:spPr>
        <p:txBody>
          <a:bodyPr wrap="non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Présence nationale</a:t>
            </a:r>
            <a:endParaRPr lang="en-US" sz="800" dirty="0"/>
          </a:p>
        </p:txBody>
      </p:sp>
      <p:sp>
        <p:nvSpPr>
          <p:cNvPr id="7" name="Text 3"/>
          <p:cNvSpPr/>
          <p:nvPr/>
        </p:nvSpPr>
        <p:spPr>
          <a:xfrm>
            <a:off x="2678906" y="946547"/>
            <a:ext cx="1571625" cy="137517"/>
          </a:xfrm>
          <a:prstGeom prst="rect">
            <a:avLst/>
          </a:prstGeom>
          <a:noFill/>
          <a:ln/>
        </p:spPr>
        <p:txBody>
          <a:bodyPr wrap="squar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via des antennes régionales</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2015</a:t>
            </a:r>
            <a:r>
              <a:rPr lang="en-US" sz="800" dirty="0">
                <a:solidFill>
                  <a:srgbClr val="2B2D42"/>
                </a:solidFill>
                <a:latin typeface="Inter" pitchFamily="34" charset="0"/>
                <a:ea typeface="Inter" pitchFamily="34" charset="-122"/>
                <a:cs typeface="Inter" pitchFamily="34" charset="-120"/>
              </a:rPr>
              <a:t> — Première université virtuelle publique d'Afrique de l'Ouest </a:t>
            </a:r>
            <a:r>
              <a:rPr lang="en-US" sz="800" dirty="0">
                <a:solidFill>
                  <a:srgbClr val="2B2D42"/>
                </a:solidFill>
                <a:latin typeface="Inter" pitchFamily="34" charset="0"/>
                <a:ea typeface="Inter" pitchFamily="34" charset="-122"/>
                <a:cs typeface="Inter" pitchFamily="34" charset="-120"/>
              </a:rPr>
              <a:t>francophone.</a:t>
            </a:r>
            <a:endParaRPr lang="en-US" sz="800" dirty="0"/>
          </a:p>
        </p:txBody>
      </p:sp>
      <p:pic>
        <p:nvPicPr>
          <p:cNvPr id="11" name="Image 3" descr="preencoded.png">    </p:cNvPr>
          <p:cNvPicPr>
            <a:picLocks noChangeAspect="1"/>
          </p:cNvPicPr>
          <p:nvPr/>
        </p:nvPicPr>
        <p:blipFill>
          <a:blip r:embed="rId4"/>
          <a:stretch>
            <a:fillRect/>
          </a:stretch>
        </p:blipFill>
        <p:spPr>
          <a:xfrm>
            <a:off x="428625" y="1982391"/>
            <a:ext cx="125016" cy="100013"/>
          </a:xfrm>
          <a:prstGeom prst="rect">
            <a:avLst/>
          </a:prstGeom>
        </p:spPr>
      </p:pic>
      <p:sp>
        <p:nvSpPr>
          <p:cNvPr id="12" name="Text 6"/>
          <p:cNvSpPr/>
          <p:nvPr/>
        </p:nvSpPr>
        <p:spPr>
          <a:xfrm>
            <a:off x="639366" y="1960959"/>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Plus de </a:t>
            </a:r>
            <a:r>
              <a:rPr lang="en-US" sz="750" b="1" dirty="0">
                <a:solidFill>
                  <a:srgbClr val="0B2545"/>
                </a:solidFill>
                <a:latin typeface="Inter SemiBold" pitchFamily="34" charset="0"/>
                <a:ea typeface="Inter SemiBold" pitchFamily="34" charset="-122"/>
                <a:cs typeface="Inter SemiBold" pitchFamily="34" charset="-120"/>
              </a:rPr>
              <a:t>20 000 étudiants</a:t>
            </a:r>
            <a:r>
              <a:rPr lang="en-US" sz="800" dirty="0">
                <a:solidFill>
                  <a:srgbClr val="2B2D42"/>
                </a:solidFill>
                <a:latin typeface="Inter" pitchFamily="34" charset="0"/>
                <a:ea typeface="Inter" pitchFamily="34" charset="-122"/>
                <a:cs typeface="Inter" pitchFamily="34" charset="-120"/>
              </a:rPr>
              <a:t> inscrits en formation à distance sur l'ensemble du </a:t>
            </a:r>
            <a:r>
              <a:rPr lang="en-US" sz="800" dirty="0">
                <a:solidFill>
                  <a:srgbClr val="2B2D42"/>
                </a:solidFill>
                <a:latin typeface="Inter" pitchFamily="34" charset="0"/>
                <a:ea typeface="Inter" pitchFamily="34" charset="-122"/>
                <a:cs typeface="Inter" pitchFamily="34" charset="-120"/>
              </a:rPr>
              <a:t>territoire.</a:t>
            </a:r>
            <a:endParaRPr lang="en-US" sz="800" dirty="0"/>
          </a:p>
        </p:txBody>
      </p:sp>
      <p:pic>
        <p:nvPicPr>
          <p:cNvPr id="13" name="Image 4" descr="preencoded.png">    </p:cNvPr>
          <p:cNvPicPr>
            <a:picLocks noChangeAspect="1"/>
          </p:cNvPicPr>
          <p:nvPr/>
        </p:nvPicPr>
        <p:blipFill>
          <a:blip r:embed="rId5"/>
          <a:stretch>
            <a:fillRect/>
          </a:stretch>
        </p:blipFill>
        <p:spPr>
          <a:xfrm>
            <a:off x="428625" y="2368153"/>
            <a:ext cx="125016" cy="100013"/>
          </a:xfrm>
          <a:prstGeom prst="rect">
            <a:avLst/>
          </a:prstGeom>
        </p:spPr>
      </p:pic>
      <p:sp>
        <p:nvSpPr>
          <p:cNvPr id="14" name="Text 7"/>
          <p:cNvSpPr/>
          <p:nvPr/>
        </p:nvSpPr>
        <p:spPr>
          <a:xfrm>
            <a:off x="639366" y="2346722"/>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Modèle pédagogique innovant :</a:t>
            </a:r>
            <a:r>
              <a:rPr lang="en-US" sz="800" dirty="0">
                <a:solidFill>
                  <a:srgbClr val="2B2D42"/>
                </a:solidFill>
                <a:latin typeface="Inter" pitchFamily="34" charset="0"/>
                <a:ea typeface="Inter" pitchFamily="34" charset="-122"/>
                <a:cs typeface="Inter" pitchFamily="34" charset="-120"/>
              </a:rPr>
              <a:t> Formations diplômantes 100% en ligne, flexibles </a:t>
            </a:r>
            <a:r>
              <a:rPr lang="en-US" sz="800" dirty="0">
                <a:solidFill>
                  <a:srgbClr val="2B2D42"/>
                </a:solidFill>
                <a:latin typeface="Inter" pitchFamily="34" charset="0"/>
                <a:ea typeface="Inter" pitchFamily="34" charset="-122"/>
                <a:cs typeface="Inter" pitchFamily="34" charset="-120"/>
              </a:rPr>
              <a:t>et adaptées.</a:t>
            </a:r>
            <a:endParaRPr lang="en-US" sz="750" dirty="0"/>
          </a:p>
        </p:txBody>
      </p:sp>
      <p:pic>
        <p:nvPicPr>
          <p:cNvPr id="15" name="Image 5" descr="preencoded.png">    </p:cNvPr>
          <p:cNvPicPr>
            <a:picLocks noChangeAspect="1"/>
          </p:cNvPicPr>
          <p:nvPr/>
        </p:nvPicPr>
        <p:blipFill>
          <a:blip r:embed="rId6"/>
          <a:stretch>
            <a:fillRect/>
          </a:stretch>
        </p:blipFill>
        <p:spPr>
          <a:xfrm>
            <a:off x="428625" y="2753916"/>
            <a:ext cx="87511" cy="100013"/>
          </a:xfrm>
          <a:prstGeom prst="rect">
            <a:avLst/>
          </a:prstGeom>
        </p:spPr>
      </p:pic>
      <p:sp>
        <p:nvSpPr>
          <p:cNvPr id="16" name="Text 8"/>
          <p:cNvSpPr/>
          <p:nvPr/>
        </p:nvSpPr>
        <p:spPr>
          <a:xfrm>
            <a:off x="601861" y="2732484"/>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Informatique, Sciences du Numérique, Réseaux, Bases de Données, Multimédia, Entrepreneuriat.</a:t>
            </a:r>
            <a:endParaRPr lang="en-US" sz="800" dirty="0"/>
          </a:p>
        </p:txBody>
      </p:sp>
      <p:sp>
        <p:nvSpPr>
          <p:cNvPr id="17" name="Text 9"/>
          <p:cNvSpPr/>
          <p:nvPr/>
        </p:nvSpPr>
        <p:spPr>
          <a:xfrm>
            <a:off x="428625" y="3175397"/>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Impact</a:t>
            </a:r>
            <a:endParaRPr lang="en-US" sz="1000" dirty="0"/>
          </a:p>
        </p:txBody>
      </p:sp>
      <p:pic>
        <p:nvPicPr>
          <p:cNvPr id="18" name="Image 6" descr="preencoded.png">    </p:cNvPr>
          <p:cNvPicPr>
            <a:picLocks noChangeAspect="1"/>
          </p:cNvPicPr>
          <p:nvPr/>
        </p:nvPicPr>
        <p:blipFill>
          <a:blip r:embed="rId7"/>
          <a:stretch>
            <a:fillRect/>
          </a:stretch>
        </p:blipFill>
        <p:spPr>
          <a:xfrm>
            <a:off x="428625" y="3545086"/>
            <a:ext cx="100013" cy="100013"/>
          </a:xfrm>
          <a:prstGeom prst="rect">
            <a:avLst/>
          </a:prstGeom>
        </p:spPr>
      </p:pic>
      <p:sp>
        <p:nvSpPr>
          <p:cNvPr id="19" name="Text 10"/>
          <p:cNvSpPr/>
          <p:nvPr/>
        </p:nvSpPr>
        <p:spPr>
          <a:xfrm>
            <a:off x="614363" y="3523655"/>
            <a:ext cx="4178424"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Démocratisation de l'accès :</a:t>
            </a:r>
            <a:r>
              <a:rPr lang="en-US" sz="800" dirty="0">
                <a:solidFill>
                  <a:srgbClr val="2B2D42"/>
                </a:solidFill>
                <a:latin typeface="Inter" pitchFamily="34" charset="0"/>
                <a:ea typeface="Inter" pitchFamily="34" charset="-122"/>
                <a:cs typeface="Inter" pitchFamily="34" charset="-120"/>
              </a:rPr>
              <a:t> Permet de surmonter les contraintes physiques </a:t>
            </a:r>
            <a:r>
              <a:rPr lang="en-US" sz="800" dirty="0">
                <a:solidFill>
                  <a:srgbClr val="2B2D42"/>
                </a:solidFill>
                <a:latin typeface="Inter" pitchFamily="34" charset="0"/>
                <a:ea typeface="Inter" pitchFamily="34" charset="-122"/>
                <a:cs typeface="Inter" pitchFamily="34" charset="-120"/>
              </a:rPr>
              <a:t>d'accueil et de massification des universités classiques.</a:t>
            </a:r>
            <a:endParaRPr lang="en-US" sz="750" dirty="0"/>
          </a:p>
        </p:txBody>
      </p:sp>
      <p:pic>
        <p:nvPicPr>
          <p:cNvPr id="20" name="Image 7" descr="preencoded.png">    </p:cNvPr>
          <p:cNvPicPr>
            <a:picLocks noChangeAspect="1"/>
          </p:cNvPicPr>
          <p:nvPr/>
        </p:nvPicPr>
        <p:blipFill>
          <a:blip r:embed="rId8"/>
          <a:stretch>
            <a:fillRect/>
          </a:stretch>
        </p:blipFill>
        <p:spPr>
          <a:xfrm>
            <a:off x="428625" y="3930848"/>
            <a:ext cx="100013" cy="100013"/>
          </a:xfrm>
          <a:prstGeom prst="rect">
            <a:avLst/>
          </a:prstGeom>
        </p:spPr>
      </p:pic>
      <p:sp>
        <p:nvSpPr>
          <p:cNvPr id="21" name="Text 11"/>
          <p:cNvSpPr/>
          <p:nvPr/>
        </p:nvSpPr>
        <p:spPr>
          <a:xfrm>
            <a:off x="614363" y="3909417"/>
            <a:ext cx="4178424"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Employabilité :</a:t>
            </a:r>
            <a:r>
              <a:rPr lang="en-US" sz="800" dirty="0">
                <a:solidFill>
                  <a:srgbClr val="2B2D42"/>
                </a:solidFill>
                <a:latin typeface="Inter" pitchFamily="34" charset="0"/>
                <a:ea typeface="Inter" pitchFamily="34" charset="-122"/>
                <a:cs typeface="Inter" pitchFamily="34" charset="-120"/>
              </a:rPr>
              <a:t> Fort accent mis sur l'auto-emploi, l'insertion professionnelle et </a:t>
            </a:r>
            <a:r>
              <a:rPr lang="en-US" sz="800" dirty="0">
                <a:solidFill>
                  <a:srgbClr val="2B2D42"/>
                </a:solidFill>
                <a:latin typeface="Inter" pitchFamily="34" charset="0"/>
                <a:ea typeface="Inter" pitchFamily="34" charset="-122"/>
                <a:cs typeface="Inter" pitchFamily="34" charset="-120"/>
              </a:rPr>
              <a:t>l'entrepreneuriat numérique.</a:t>
            </a:r>
            <a:endParaRPr lang="en-US" sz="75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510175" y="3339703"/>
            <a:ext cx="2773561"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Siège de l'Université Virtuelle de Côte d'Ivoire (UVCI) à Abidjan</a:t>
            </a:r>
            <a:endParaRPr lang="en-US" sz="6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Synthèse et Vision 2030</a:t>
            </a:r>
            <a:endParaRPr lang="en-US" sz="1600" dirty="0"/>
          </a:p>
        </p:txBody>
      </p:sp>
      <p:sp>
        <p:nvSpPr>
          <p:cNvPr id="4" name="Text 1"/>
          <p:cNvSpPr/>
          <p:nvPr/>
        </p:nvSpPr>
        <p:spPr>
          <a:xfrm>
            <a:off x="428625" y="875109"/>
            <a:ext cx="4400550"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Bilan 2026 — Indicateurs clés</a:t>
            </a:r>
            <a:endParaRPr lang="en-US" sz="1000" dirty="0"/>
          </a:p>
        </p:txBody>
      </p:sp>
      <p:sp>
        <p:nvSpPr>
          <p:cNvPr id="5" name="Shape 2"/>
          <p:cNvSpPr/>
          <p:nvPr/>
        </p:nvSpPr>
        <p:spPr>
          <a:xfrm>
            <a:off x="428625" y="1223367"/>
            <a:ext cx="2640313" cy="303609"/>
          </a:xfrm>
          <a:prstGeom prst="rect">
            <a:avLst/>
          </a:prstGeom>
          <a:solidFill>
            <a:srgbClr val="0B2545"/>
          </a:solidFill>
          <a:ln/>
        </p:spPr>
      </p:sp>
      <p:sp>
        <p:nvSpPr>
          <p:cNvPr id="6" name="Shape 3"/>
          <p:cNvSpPr/>
          <p:nvPr/>
        </p:nvSpPr>
        <p:spPr>
          <a:xfrm>
            <a:off x="428625" y="1505545"/>
            <a:ext cx="2640313" cy="21431"/>
          </a:xfrm>
          <a:prstGeom prst="rect">
            <a:avLst/>
          </a:prstGeom>
          <a:solidFill>
            <a:srgbClr val="F4A261"/>
          </a:solidFill>
          <a:ln/>
        </p:spPr>
      </p:sp>
      <p:sp>
        <p:nvSpPr>
          <p:cNvPr id="7" name="Text 4"/>
          <p:cNvSpPr/>
          <p:nvPr/>
        </p:nvSpPr>
        <p:spPr>
          <a:xfrm>
            <a:off x="428625" y="1223367"/>
            <a:ext cx="2640313" cy="303609"/>
          </a:xfrm>
          <a:prstGeom prst="rect">
            <a:avLst/>
          </a:prstGeom>
          <a:noFill/>
          <a:ln/>
        </p:spPr>
        <p:txBody>
          <a:bodyPr wrap="square" lIns="102108" tIns="102108" rIns="102108" bIns="102108"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Indicateur stratégique</a:t>
            </a:r>
            <a:endParaRPr lang="en-US" sz="700" dirty="0"/>
          </a:p>
        </p:txBody>
      </p:sp>
      <p:sp>
        <p:nvSpPr>
          <p:cNvPr id="8" name="Shape 5"/>
          <p:cNvSpPr/>
          <p:nvPr/>
        </p:nvSpPr>
        <p:spPr>
          <a:xfrm>
            <a:off x="3068938" y="1223367"/>
            <a:ext cx="1760237" cy="303609"/>
          </a:xfrm>
          <a:prstGeom prst="rect">
            <a:avLst/>
          </a:prstGeom>
          <a:solidFill>
            <a:srgbClr val="0B2545"/>
          </a:solidFill>
          <a:ln/>
        </p:spPr>
      </p:sp>
      <p:sp>
        <p:nvSpPr>
          <p:cNvPr id="9" name="Shape 6"/>
          <p:cNvSpPr/>
          <p:nvPr/>
        </p:nvSpPr>
        <p:spPr>
          <a:xfrm>
            <a:off x="3068938" y="1505545"/>
            <a:ext cx="1760237" cy="21431"/>
          </a:xfrm>
          <a:prstGeom prst="rect">
            <a:avLst/>
          </a:prstGeom>
          <a:solidFill>
            <a:srgbClr val="F4A261"/>
          </a:solidFill>
          <a:ln/>
        </p:spPr>
      </p:sp>
      <p:sp>
        <p:nvSpPr>
          <p:cNvPr id="10" name="Text 7"/>
          <p:cNvSpPr/>
          <p:nvPr/>
        </p:nvSpPr>
        <p:spPr>
          <a:xfrm>
            <a:off x="3068938" y="1223367"/>
            <a:ext cx="1760237" cy="303609"/>
          </a:xfrm>
          <a:prstGeom prst="rect">
            <a:avLst/>
          </a:prstGeom>
          <a:noFill/>
          <a:ln/>
        </p:spPr>
        <p:txBody>
          <a:bodyPr wrap="square" lIns="102108" tIns="102108" rIns="102108" bIns="102108"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Valeur / Statut</a:t>
            </a:r>
            <a:endParaRPr lang="en-US" sz="700" dirty="0"/>
          </a:p>
        </p:txBody>
      </p:sp>
      <p:sp>
        <p:nvSpPr>
          <p:cNvPr id="11" name="Text 8"/>
          <p:cNvSpPr/>
          <p:nvPr/>
        </p:nvSpPr>
        <p:spPr>
          <a:xfrm>
            <a:off x="514350" y="1601986"/>
            <a:ext cx="1762720"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Universités publiques fonctionnelles</a:t>
            </a:r>
            <a:endParaRPr lang="en-US" sz="700" dirty="0"/>
          </a:p>
        </p:txBody>
      </p:sp>
      <p:sp>
        <p:nvSpPr>
          <p:cNvPr id="12" name="Text 9"/>
          <p:cNvSpPr/>
          <p:nvPr/>
        </p:nvSpPr>
        <p:spPr>
          <a:xfrm>
            <a:off x="3154663" y="1601986"/>
            <a:ext cx="64294"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9</a:t>
            </a:r>
            <a:endParaRPr lang="en-US" sz="700" dirty="0"/>
          </a:p>
        </p:txBody>
      </p:sp>
      <p:sp>
        <p:nvSpPr>
          <p:cNvPr id="13" name="Text 10"/>
          <p:cNvSpPr/>
          <p:nvPr/>
        </p:nvSpPr>
        <p:spPr>
          <a:xfrm>
            <a:off x="3218957" y="1601986"/>
            <a:ext cx="873323"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(contre 3 en 2011)</a:t>
            </a:r>
            <a:endParaRPr lang="en-US" sz="750" dirty="0"/>
          </a:p>
        </p:txBody>
      </p:sp>
      <p:sp>
        <p:nvSpPr>
          <p:cNvPr id="14" name="Shape 11"/>
          <p:cNvSpPr/>
          <p:nvPr/>
        </p:nvSpPr>
        <p:spPr>
          <a:xfrm>
            <a:off x="428625" y="1812727"/>
            <a:ext cx="4400550" cy="300038"/>
          </a:xfrm>
          <a:prstGeom prst="rect">
            <a:avLst/>
          </a:prstGeom>
          <a:solidFill>
            <a:srgbClr val="F8F9FA"/>
          </a:solidFill>
          <a:ln/>
        </p:spPr>
      </p:sp>
      <p:sp>
        <p:nvSpPr>
          <p:cNvPr id="15" name="Text 12"/>
          <p:cNvSpPr/>
          <p:nvPr/>
        </p:nvSpPr>
        <p:spPr>
          <a:xfrm>
            <a:off x="514350" y="1902023"/>
            <a:ext cx="1421606"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Districts autonomes couverts</a:t>
            </a:r>
            <a:endParaRPr lang="en-US" sz="700" dirty="0"/>
          </a:p>
        </p:txBody>
      </p:sp>
      <p:sp>
        <p:nvSpPr>
          <p:cNvPr id="16" name="Text 13"/>
          <p:cNvSpPr/>
          <p:nvPr/>
        </p:nvSpPr>
        <p:spPr>
          <a:xfrm>
            <a:off x="3154663" y="1902023"/>
            <a:ext cx="371475"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7 sur 14</a:t>
            </a:r>
            <a:endParaRPr lang="en-US" sz="700" dirty="0"/>
          </a:p>
        </p:txBody>
      </p:sp>
      <p:sp>
        <p:nvSpPr>
          <p:cNvPr id="17" name="Text 14"/>
          <p:cNvSpPr/>
          <p:nvPr/>
        </p:nvSpPr>
        <p:spPr>
          <a:xfrm>
            <a:off x="3526138" y="1902023"/>
            <a:ext cx="1009055"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(50% de couverture)</a:t>
            </a:r>
            <a:endParaRPr lang="en-US" sz="750" dirty="0"/>
          </a:p>
        </p:txBody>
      </p:sp>
      <p:sp>
        <p:nvSpPr>
          <p:cNvPr id="18" name="Text 15"/>
          <p:cNvSpPr/>
          <p:nvPr/>
        </p:nvSpPr>
        <p:spPr>
          <a:xfrm>
            <a:off x="514350" y="2202061"/>
            <a:ext cx="1443038"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Population étudiante publique</a:t>
            </a:r>
            <a:endParaRPr lang="en-US" sz="700" dirty="0"/>
          </a:p>
        </p:txBody>
      </p:sp>
      <p:sp>
        <p:nvSpPr>
          <p:cNvPr id="19" name="Text 16"/>
          <p:cNvSpPr/>
          <p:nvPr/>
        </p:nvSpPr>
        <p:spPr>
          <a:xfrm>
            <a:off x="3154663" y="2202061"/>
            <a:ext cx="962620"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+200 000 étudiants</a:t>
            </a:r>
            <a:endParaRPr lang="en-US" sz="700" dirty="0"/>
          </a:p>
        </p:txBody>
      </p:sp>
      <p:sp>
        <p:nvSpPr>
          <p:cNvPr id="20" name="Text 17"/>
          <p:cNvSpPr/>
          <p:nvPr/>
        </p:nvSpPr>
        <p:spPr>
          <a:xfrm>
            <a:off x="4117284" y="2202061"/>
            <a:ext cx="587573"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(estimation)</a:t>
            </a:r>
            <a:endParaRPr lang="en-US" sz="750" dirty="0"/>
          </a:p>
        </p:txBody>
      </p:sp>
      <p:sp>
        <p:nvSpPr>
          <p:cNvPr id="21" name="Shape 18"/>
          <p:cNvSpPr/>
          <p:nvPr/>
        </p:nvSpPr>
        <p:spPr>
          <a:xfrm>
            <a:off x="428625" y="2412802"/>
            <a:ext cx="4400550" cy="300038"/>
          </a:xfrm>
          <a:prstGeom prst="rect">
            <a:avLst/>
          </a:prstGeom>
          <a:solidFill>
            <a:srgbClr val="F8F9FA"/>
          </a:solidFill>
          <a:ln/>
        </p:spPr>
      </p:sp>
      <p:sp>
        <p:nvSpPr>
          <p:cNvPr id="22" name="Text 19"/>
          <p:cNvSpPr/>
          <p:nvPr/>
        </p:nvSpPr>
        <p:spPr>
          <a:xfrm>
            <a:off x="514350" y="2502098"/>
            <a:ext cx="1439466"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Taux de croissance du réseau</a:t>
            </a:r>
            <a:endParaRPr lang="en-US" sz="700" dirty="0"/>
          </a:p>
        </p:txBody>
      </p:sp>
      <p:sp>
        <p:nvSpPr>
          <p:cNvPr id="23" name="Text 20"/>
          <p:cNvSpPr/>
          <p:nvPr/>
        </p:nvSpPr>
        <p:spPr>
          <a:xfrm>
            <a:off x="3154663" y="2502098"/>
            <a:ext cx="360759"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+200%</a:t>
            </a:r>
            <a:endParaRPr lang="en-US" sz="700" dirty="0"/>
          </a:p>
        </p:txBody>
      </p:sp>
      <p:sp>
        <p:nvSpPr>
          <p:cNvPr id="24" name="Text 21"/>
          <p:cNvSpPr/>
          <p:nvPr/>
        </p:nvSpPr>
        <p:spPr>
          <a:xfrm>
            <a:off x="3515423" y="2502098"/>
            <a:ext cx="471488"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en 15 ans</a:t>
            </a:r>
            <a:endParaRPr lang="en-US" sz="750" dirty="0"/>
          </a:p>
        </p:txBody>
      </p:sp>
      <p:sp>
        <p:nvSpPr>
          <p:cNvPr id="25" name="Text 22"/>
          <p:cNvSpPr/>
          <p:nvPr/>
        </p:nvSpPr>
        <p:spPr>
          <a:xfrm>
            <a:off x="514350" y="2862858"/>
            <a:ext cx="1546622"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Universités virtuelles nationales</a:t>
            </a:r>
            <a:endParaRPr lang="en-US" sz="700" dirty="0"/>
          </a:p>
        </p:txBody>
      </p:sp>
      <p:sp>
        <p:nvSpPr>
          <p:cNvPr id="26" name="Text 23"/>
          <p:cNvSpPr/>
          <p:nvPr/>
        </p:nvSpPr>
        <p:spPr>
          <a:xfrm>
            <a:off x="3154663" y="2802136"/>
            <a:ext cx="42863"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1</a:t>
            </a:r>
            <a:endParaRPr lang="en-US" sz="700" dirty="0"/>
          </a:p>
        </p:txBody>
      </p:sp>
      <p:sp>
        <p:nvSpPr>
          <p:cNvPr id="27" name="Text 24"/>
          <p:cNvSpPr/>
          <p:nvPr/>
        </p:nvSpPr>
        <p:spPr>
          <a:xfrm>
            <a:off x="3154663" y="2802136"/>
            <a:ext cx="1128713" cy="242888"/>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(UVCI, réseau national d'antennes)</a:t>
            </a:r>
            <a:endParaRPr lang="en-US" sz="750" dirty="0"/>
          </a:p>
        </p:txBody>
      </p:sp>
      <p:sp>
        <p:nvSpPr>
          <p:cNvPr id="28" name="Shape 25"/>
          <p:cNvSpPr/>
          <p:nvPr/>
        </p:nvSpPr>
        <p:spPr>
          <a:xfrm>
            <a:off x="5114925" y="875109"/>
            <a:ext cx="3600450" cy="2069902"/>
          </a:xfrm>
          <a:prstGeom prst="rect">
            <a:avLst/>
          </a:prstGeom>
          <a:solidFill>
            <a:srgbClr val="F8F9FA"/>
          </a:solidFill>
          <a:ln/>
        </p:spPr>
      </p:sp>
      <p:sp>
        <p:nvSpPr>
          <p:cNvPr id="29" name="Shape 26"/>
          <p:cNvSpPr/>
          <p:nvPr/>
        </p:nvSpPr>
        <p:spPr>
          <a:xfrm>
            <a:off x="5114925" y="875109"/>
            <a:ext cx="3600450" cy="21431"/>
          </a:xfrm>
          <a:prstGeom prst="rect">
            <a:avLst/>
          </a:prstGeom>
          <a:solidFill>
            <a:srgbClr val="F4A261"/>
          </a:solidFill>
          <a:ln/>
        </p:spPr>
      </p:sp>
      <p:sp>
        <p:nvSpPr>
          <p:cNvPr id="30" name="Text 27"/>
          <p:cNvSpPr/>
          <p:nvPr/>
        </p:nvSpPr>
        <p:spPr>
          <a:xfrm>
            <a:off x="5293519" y="1053703"/>
            <a:ext cx="3243263"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Perspectives &amp; Vision 2030</a:t>
            </a:r>
            <a:endParaRPr lang="en-US" sz="1000" dirty="0"/>
          </a:p>
        </p:txBody>
      </p:sp>
      <p:pic>
        <p:nvPicPr>
          <p:cNvPr id="31" name="Image 1" descr="preencoded.png">    </p:cNvPr>
          <p:cNvPicPr>
            <a:picLocks noChangeAspect="1"/>
          </p:cNvPicPr>
          <p:nvPr/>
        </p:nvPicPr>
        <p:blipFill>
          <a:blip r:embed="rId2"/>
          <a:stretch>
            <a:fillRect/>
          </a:stretch>
        </p:blipFill>
        <p:spPr>
          <a:xfrm>
            <a:off x="5293519" y="1423392"/>
            <a:ext cx="100013" cy="100013"/>
          </a:xfrm>
          <a:prstGeom prst="rect">
            <a:avLst/>
          </a:prstGeom>
        </p:spPr>
      </p:pic>
      <p:sp>
        <p:nvSpPr>
          <p:cNvPr id="32" name="Text 28"/>
          <p:cNvSpPr/>
          <p:nvPr/>
        </p:nvSpPr>
        <p:spPr>
          <a:xfrm>
            <a:off x="5479256" y="1401961"/>
            <a:ext cx="3057525" cy="300038"/>
          </a:xfrm>
          <a:prstGeom prst="rect">
            <a:avLst/>
          </a:prstGeom>
          <a:noFill/>
          <a:ln/>
        </p:spPr>
        <p:txBody>
          <a:bodyPr wrap="square" lIns="0" tIns="0" rIns="0" bIns="0" rtlCol="0" anchor="t">
            <a:spAutoFit/>
          </a:bodyPr>
          <a:lstStyle/>
          <a:p>
            <a:pPr algn="l" indent="0" marL="0">
              <a:lnSpc>
                <a:spcPct val="120000"/>
              </a:lnSpc>
              <a:buNone/>
            </a:pPr>
            <a:r>
              <a:rPr lang="en-US" sz="700" b="1" dirty="0">
                <a:solidFill>
                  <a:srgbClr val="0B2545"/>
                </a:solidFill>
                <a:latin typeface="Inter SemiBold" pitchFamily="34" charset="0"/>
                <a:ea typeface="Inter SemiBold" pitchFamily="34" charset="-122"/>
                <a:cs typeface="Inter SemiBold" pitchFamily="34" charset="-120"/>
              </a:rPr>
              <a:t>Université d'Odienné :</a:t>
            </a:r>
            <a:r>
              <a:rPr lang="en-US" sz="750" dirty="0">
                <a:solidFill>
                  <a:srgbClr val="2B2D42"/>
                </a:solidFill>
                <a:latin typeface="Inter" pitchFamily="34" charset="0"/>
                <a:ea typeface="Inter" pitchFamily="34" charset="-122"/>
                <a:cs typeface="Inter" pitchFamily="34" charset="-120"/>
              </a:rPr>
              <a:t> Finalisation des travaux de construction </a:t>
            </a:r>
            <a:r>
              <a:rPr lang="en-US" sz="750" dirty="0">
                <a:solidFill>
                  <a:srgbClr val="2B2D42"/>
                </a:solidFill>
                <a:latin typeface="Inter" pitchFamily="34" charset="0"/>
                <a:ea typeface="Inter" pitchFamily="34" charset="-122"/>
                <a:cs typeface="Inter" pitchFamily="34" charset="-120"/>
              </a:rPr>
              <a:t>et ouverture prochaine pour couvrir le District du Denguélé.</a:t>
            </a:r>
            <a:endParaRPr lang="en-US" sz="700" dirty="0"/>
          </a:p>
        </p:txBody>
      </p:sp>
      <p:pic>
        <p:nvPicPr>
          <p:cNvPr id="33" name="Image 2" descr="preencoded.png">    </p:cNvPr>
          <p:cNvPicPr>
            <a:picLocks noChangeAspect="1"/>
          </p:cNvPicPr>
          <p:nvPr/>
        </p:nvPicPr>
        <p:blipFill>
          <a:blip r:embed="rId3"/>
          <a:stretch>
            <a:fillRect/>
          </a:stretch>
        </p:blipFill>
        <p:spPr>
          <a:xfrm>
            <a:off x="5293519" y="1830586"/>
            <a:ext cx="87511" cy="100013"/>
          </a:xfrm>
          <a:prstGeom prst="rect">
            <a:avLst/>
          </a:prstGeom>
        </p:spPr>
      </p:pic>
      <p:sp>
        <p:nvSpPr>
          <p:cNvPr id="34" name="Text 29"/>
          <p:cNvSpPr/>
          <p:nvPr/>
        </p:nvSpPr>
        <p:spPr>
          <a:xfrm>
            <a:off x="5466755" y="1809155"/>
            <a:ext cx="3070027" cy="450056"/>
          </a:xfrm>
          <a:prstGeom prst="rect">
            <a:avLst/>
          </a:prstGeom>
          <a:noFill/>
          <a:ln/>
        </p:spPr>
        <p:txBody>
          <a:bodyPr wrap="square" lIns="0" tIns="0" rIns="0" bIns="0" rtlCol="0" anchor="t">
            <a:spAutoFit/>
          </a:bodyPr>
          <a:lstStyle/>
          <a:p>
            <a:pPr algn="l" indent="0" marL="0">
              <a:lnSpc>
                <a:spcPct val="120000"/>
              </a:lnSpc>
              <a:buNone/>
            </a:pPr>
            <a:r>
              <a:rPr lang="en-US" sz="700" b="1" dirty="0">
                <a:solidFill>
                  <a:srgbClr val="0B2545"/>
                </a:solidFill>
                <a:latin typeface="Inter SemiBold" pitchFamily="34" charset="0"/>
                <a:ea typeface="Inter SemiBold" pitchFamily="34" charset="-122"/>
                <a:cs typeface="Inter SemiBold" pitchFamily="34" charset="-120"/>
              </a:rPr>
              <a:t>Extension des capacités :</a:t>
            </a:r>
            <a:r>
              <a:rPr lang="en-US" sz="750" dirty="0">
                <a:solidFill>
                  <a:srgbClr val="2B2D42"/>
                </a:solidFill>
                <a:latin typeface="Inter" pitchFamily="34" charset="0"/>
                <a:ea typeface="Inter" pitchFamily="34" charset="-122"/>
                <a:cs typeface="Inter" pitchFamily="34" charset="-120"/>
              </a:rPr>
              <a:t> Augmentation continue des </a:t>
            </a:r>
            <a:r>
              <a:rPr lang="en-US" sz="750" dirty="0">
                <a:solidFill>
                  <a:srgbClr val="2B2D42"/>
                </a:solidFill>
                <a:latin typeface="Inter" pitchFamily="34" charset="0"/>
                <a:ea typeface="Inter" pitchFamily="34" charset="-122"/>
                <a:cs typeface="Inter" pitchFamily="34" charset="-120"/>
              </a:rPr>
              <a:t>infrastructures d'accueil (amphithéâtres, résidences, </a:t>
            </a:r>
            <a:r>
              <a:rPr lang="en-US" sz="750" dirty="0">
                <a:solidFill>
                  <a:srgbClr val="2B2D42"/>
                </a:solidFill>
                <a:latin typeface="Inter" pitchFamily="34" charset="0"/>
                <a:ea typeface="Inter" pitchFamily="34" charset="-122"/>
                <a:cs typeface="Inter" pitchFamily="34" charset="-120"/>
              </a:rPr>
              <a:t>laboratoires) dans toutes les universités régionales.</a:t>
            </a:r>
            <a:endParaRPr lang="en-US" sz="700" dirty="0"/>
          </a:p>
        </p:txBody>
      </p:sp>
      <p:pic>
        <p:nvPicPr>
          <p:cNvPr id="35" name="Image 3" descr="preencoded.png">    </p:cNvPr>
          <p:cNvPicPr>
            <a:picLocks noChangeAspect="1"/>
          </p:cNvPicPr>
          <p:nvPr/>
        </p:nvPicPr>
        <p:blipFill>
          <a:blip r:embed="rId4"/>
          <a:stretch>
            <a:fillRect/>
          </a:stretch>
        </p:blipFill>
        <p:spPr>
          <a:xfrm>
            <a:off x="5293519" y="2387798"/>
            <a:ext cx="125016" cy="100013"/>
          </a:xfrm>
          <a:prstGeom prst="rect">
            <a:avLst/>
          </a:prstGeom>
        </p:spPr>
      </p:pic>
      <p:sp>
        <p:nvSpPr>
          <p:cNvPr id="36" name="Text 30"/>
          <p:cNvSpPr/>
          <p:nvPr/>
        </p:nvSpPr>
        <p:spPr>
          <a:xfrm>
            <a:off x="5504259" y="2366367"/>
            <a:ext cx="3032522" cy="450056"/>
          </a:xfrm>
          <a:prstGeom prst="rect">
            <a:avLst/>
          </a:prstGeom>
          <a:noFill/>
          <a:ln/>
        </p:spPr>
        <p:txBody>
          <a:bodyPr wrap="square" lIns="0" tIns="0" rIns="0" bIns="0" rtlCol="0" anchor="t">
            <a:spAutoFit/>
          </a:bodyPr>
          <a:lstStyle/>
          <a:p>
            <a:pPr algn="l" indent="0" marL="0">
              <a:lnSpc>
                <a:spcPct val="120000"/>
              </a:lnSpc>
              <a:buNone/>
            </a:pPr>
            <a:r>
              <a:rPr lang="en-US" sz="700" b="1" dirty="0">
                <a:solidFill>
                  <a:srgbClr val="0B2545"/>
                </a:solidFill>
                <a:latin typeface="Inter SemiBold" pitchFamily="34" charset="0"/>
                <a:ea typeface="Inter SemiBold" pitchFamily="34" charset="-122"/>
                <a:cs typeface="Inter SemiBold" pitchFamily="34" charset="-120"/>
              </a:rPr>
              <a:t>Hub éducatif régional :</a:t>
            </a:r>
            <a:r>
              <a:rPr lang="en-US" sz="750" dirty="0">
                <a:solidFill>
                  <a:srgbClr val="2B2D42"/>
                </a:solidFill>
                <a:latin typeface="Inter" pitchFamily="34" charset="0"/>
                <a:ea typeface="Inter" pitchFamily="34" charset="-122"/>
                <a:cs typeface="Inter" pitchFamily="34" charset="-120"/>
              </a:rPr>
              <a:t> Consolider la position de la Côte </a:t>
            </a:r>
            <a:r>
              <a:rPr lang="en-US" sz="750" dirty="0">
                <a:solidFill>
                  <a:srgbClr val="2B2D42"/>
                </a:solidFill>
                <a:latin typeface="Inter" pitchFamily="34" charset="0"/>
                <a:ea typeface="Inter" pitchFamily="34" charset="-122"/>
                <a:cs typeface="Inter" pitchFamily="34" charset="-120"/>
              </a:rPr>
              <a:t>d'Ivoire comme le premier pôle d'enseignement supérieur et de </a:t>
            </a:r>
            <a:r>
              <a:rPr lang="en-US" sz="750" dirty="0">
                <a:solidFill>
                  <a:srgbClr val="2B2D42"/>
                </a:solidFill>
                <a:latin typeface="Inter" pitchFamily="34" charset="0"/>
                <a:ea typeface="Inter" pitchFamily="34" charset="-122"/>
                <a:cs typeface="Inter" pitchFamily="34" charset="-120"/>
              </a:rPr>
              <a:t>recherche scientifique en Afrique de l'Ouest francophone.</a:t>
            </a:r>
            <a:endParaRPr lang="en-US" sz="7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2479774" y="1072483"/>
            <a:ext cx="4184452" cy="342900"/>
          </a:xfrm>
          <a:prstGeom prst="rect">
            <a:avLst/>
          </a:prstGeom>
          <a:noFill/>
          <a:ln/>
        </p:spPr>
        <p:txBody>
          <a:bodyPr wrap="square" lIns="0" tIns="0" rIns="0" bIns="0" rtlCol="0" anchor="t">
            <a:spAutoFit/>
          </a:bodyPr>
          <a:lstStyle/>
          <a:p>
            <a:pPr algn="ctr" indent="0" marL="0">
              <a:buNone/>
            </a:pPr>
            <a:r>
              <a:rPr lang="en-US" sz="1800" dirty="0">
                <a:solidFill>
                  <a:srgbClr val="0B2545"/>
                </a:solidFill>
                <a:latin typeface="Playfair Display SemiBold" pitchFamily="34" charset="0"/>
                <a:ea typeface="Playfair Display SemiBold" pitchFamily="34" charset="-122"/>
                <a:cs typeface="Playfair Display SemiBold" pitchFamily="34" charset="-120"/>
              </a:rPr>
              <a:t>Conclusion : Un Modèle de Réussite</a:t>
            </a:r>
            <a:endParaRPr lang="en-US" sz="1800" dirty="0"/>
          </a:p>
        </p:txBody>
      </p:sp>
      <p:sp>
        <p:nvSpPr>
          <p:cNvPr id="4" name="Text 1"/>
          <p:cNvSpPr/>
          <p:nvPr/>
        </p:nvSpPr>
        <p:spPr>
          <a:xfrm>
            <a:off x="1000125" y="1558258"/>
            <a:ext cx="7143750" cy="914316"/>
          </a:xfrm>
          <a:prstGeom prst="rect">
            <a:avLst/>
          </a:prstGeom>
          <a:noFill/>
          <a:ln/>
        </p:spPr>
        <p:txBody>
          <a:bodyPr wrap="square" lIns="0" tIns="0" rIns="0" bIns="0" rtlCol="0" anchor="t">
            <a:spAutoFit/>
          </a:bodyPr>
          <a:lstStyle/>
          <a:p>
            <a:pPr algn="ctr" indent="0" marL="0">
              <a:lnSpc>
                <a:spcPct val="128000"/>
              </a:lnSpc>
              <a:buNone/>
            </a:pPr>
            <a:r>
              <a:rPr lang="en-US" sz="850" dirty="0">
                <a:solidFill>
                  <a:srgbClr val="2B2D42"/>
                </a:solidFill>
                <a:latin typeface="Inter" pitchFamily="34" charset="0"/>
                <a:ea typeface="Inter" pitchFamily="34" charset="-122"/>
                <a:cs typeface="Inter" pitchFamily="34" charset="-120"/>
              </a:rPr>
              <a:t>Sous l'impulsion visionnaire du Président </a:t>
            </a:r>
            <a:r>
              <a:rPr lang="en-US" sz="800" b="1" dirty="0">
                <a:solidFill>
                  <a:srgbClr val="0B2545"/>
                </a:solidFill>
                <a:latin typeface="Inter SemiBold" pitchFamily="34" charset="0"/>
                <a:ea typeface="Inter SemiBold" pitchFamily="34" charset="-122"/>
                <a:cs typeface="Inter SemiBold" pitchFamily="34" charset="-120"/>
              </a:rPr>
              <a:t>SEM Alassane Ouattara</a:t>
            </a:r>
            <a:r>
              <a:rPr lang="en-US" sz="850" dirty="0">
                <a:solidFill>
                  <a:srgbClr val="2B2D42"/>
                </a:solidFill>
                <a:latin typeface="Inter" pitchFamily="34" charset="0"/>
                <a:ea typeface="Inter" pitchFamily="34" charset="-122"/>
                <a:cs typeface="Inter" pitchFamily="34" charset="-120"/>
              </a:rPr>
              <a:t> et la mise en œuvre rigoureuse du Ministre </a:t>
            </a:r>
            <a:r>
              <a:rPr lang="en-US" sz="800" b="1" dirty="0">
                <a:solidFill>
                  <a:srgbClr val="0B2545"/>
                </a:solidFill>
                <a:latin typeface="Inter SemiBold" pitchFamily="34" charset="0"/>
                <a:ea typeface="Inter SemiBold" pitchFamily="34" charset="-122"/>
                <a:cs typeface="Inter SemiBold" pitchFamily="34" charset="-120"/>
              </a:rPr>
              <a:t>Prof. Adama Diawara</a:t>
            </a:r>
            <a:r>
              <a:rPr lang="en-US" sz="850" dirty="0">
                <a:solidFill>
                  <a:srgbClr val="2B2D42"/>
                </a:solidFill>
                <a:latin typeface="Inter" pitchFamily="34" charset="0"/>
                <a:ea typeface="Inter" pitchFamily="34" charset="-122"/>
                <a:cs typeface="Inter" pitchFamily="34" charset="-120"/>
              </a:rPr>
              <a:t>, </a:t>
            </a:r>
            <a:r>
              <a:rPr lang="en-US" sz="850" dirty="0">
                <a:solidFill>
                  <a:srgbClr val="2B2D42"/>
                </a:solidFill>
                <a:latin typeface="Inter" pitchFamily="34" charset="0"/>
                <a:ea typeface="Inter" pitchFamily="34" charset="-122"/>
                <a:cs typeface="Inter" pitchFamily="34" charset="-120"/>
              </a:rPr>
              <a:t>la Côte d'Ivoire a réalisé en quinze ans une transformation profonde et sans précédent de son paysage universitaire. De </a:t>
            </a:r>
            <a:r>
              <a:rPr lang="en-US" sz="800" b="1" dirty="0">
                <a:solidFill>
                  <a:srgbClr val="0B2545"/>
                </a:solidFill>
                <a:latin typeface="Inter SemiBold" pitchFamily="34" charset="0"/>
                <a:ea typeface="Inter SemiBold" pitchFamily="34" charset="-122"/>
                <a:cs typeface="Inter SemiBold" pitchFamily="34" charset="-120"/>
              </a:rPr>
              <a:t>3 universités concentrées</a:t>
            </a:r>
            <a:r>
              <a:rPr lang="en-US" sz="850" dirty="0">
                <a:solidFill>
                  <a:srgbClr val="2B2D42"/>
                </a:solidFill>
                <a:latin typeface="Inter" pitchFamily="34" charset="0"/>
                <a:ea typeface="Inter" pitchFamily="34" charset="-122"/>
                <a:cs typeface="Inter" pitchFamily="34" charset="-120"/>
              </a:rPr>
              <a:t> en 2011, le pays dispose aujourd'hui d'un </a:t>
            </a:r>
            <a:r>
              <a:rPr lang="en-US" sz="800" b="1" dirty="0">
                <a:solidFill>
                  <a:srgbClr val="0B2545"/>
                </a:solidFill>
                <a:latin typeface="Inter SemiBold" pitchFamily="34" charset="0"/>
                <a:ea typeface="Inter SemiBold" pitchFamily="34" charset="-122"/>
                <a:cs typeface="Inter SemiBold" pitchFamily="34" charset="-120"/>
              </a:rPr>
              <a:t>réseau de 9 universités publiques fonctionnelles</a:t>
            </a:r>
            <a:r>
              <a:rPr lang="en-US" sz="850" dirty="0">
                <a:solidFill>
                  <a:srgbClr val="2B2D42"/>
                </a:solidFill>
                <a:latin typeface="Inter" pitchFamily="34" charset="0"/>
                <a:ea typeface="Inter" pitchFamily="34" charset="-122"/>
                <a:cs typeface="Inter" pitchFamily="34" charset="-120"/>
              </a:rPr>
              <a:t>. Cette politique </a:t>
            </a:r>
            <a:r>
              <a:rPr lang="en-US" sz="850" dirty="0">
                <a:solidFill>
                  <a:srgbClr val="2B2D42"/>
                </a:solidFill>
                <a:latin typeface="Inter" pitchFamily="34" charset="0"/>
                <a:ea typeface="Inter" pitchFamily="34" charset="-122"/>
                <a:cs typeface="Inter" pitchFamily="34" charset="-120"/>
              </a:rPr>
              <a:t>de </a:t>
            </a:r>
            <a:r>
              <a:rPr lang="en-US" sz="800" b="1" dirty="0">
                <a:solidFill>
                  <a:srgbClr val="0B2545"/>
                </a:solidFill>
                <a:latin typeface="Inter SemiBold" pitchFamily="34" charset="0"/>
                <a:ea typeface="Inter SemiBold" pitchFamily="34" charset="-122"/>
                <a:cs typeface="Inter SemiBold" pitchFamily="34" charset="-120"/>
              </a:rPr>
              <a:t>décentralisation universitaire</a:t>
            </a:r>
            <a:r>
              <a:rPr lang="en-US" sz="850" dirty="0">
                <a:solidFill>
                  <a:srgbClr val="2B2D42"/>
                </a:solidFill>
                <a:latin typeface="Inter" pitchFamily="34" charset="0"/>
                <a:ea typeface="Inter" pitchFamily="34" charset="-122"/>
                <a:cs typeface="Inter" pitchFamily="34" charset="-120"/>
              </a:rPr>
              <a:t> constitue un investissement stratégique majeur dans le capital humain ivoirien, un levier puissant </a:t>
            </a:r>
            <a:r>
              <a:rPr lang="en-US" sz="850" dirty="0">
                <a:solidFill>
                  <a:srgbClr val="2B2D42"/>
                </a:solidFill>
                <a:latin typeface="Inter" pitchFamily="34" charset="0"/>
                <a:ea typeface="Inter" pitchFamily="34" charset="-122"/>
                <a:cs typeface="Inter" pitchFamily="34" charset="-120"/>
              </a:rPr>
              <a:t>de réduction des inégalités régionales et un moteur du développement économique et social durable de la Côte d'Ivoire.</a:t>
            </a:r>
            <a:endParaRPr lang="en-US" sz="850" dirty="0"/>
          </a:p>
        </p:txBody>
      </p:sp>
      <p:pic>
        <p:nvPicPr>
          <p:cNvPr id="5" name="Image 1" descr="preencoded.png">    </p:cNvPr>
          <p:cNvPicPr>
            <a:picLocks noChangeAspect="1"/>
          </p:cNvPicPr>
          <p:nvPr/>
        </p:nvPicPr>
        <p:blipFill>
          <a:blip r:embed="rId2"/>
          <a:stretch>
            <a:fillRect/>
          </a:stretch>
        </p:blipFill>
        <p:spPr>
          <a:xfrm>
            <a:off x="2464594" y="2739572"/>
            <a:ext cx="857250" cy="857250"/>
          </a:xfrm>
          <a:prstGeom prst="rect">
            <a:avLst/>
          </a:prstGeom>
        </p:spPr>
      </p:pic>
      <p:sp>
        <p:nvSpPr>
          <p:cNvPr id="6" name="Text 2"/>
          <p:cNvSpPr/>
          <p:nvPr/>
        </p:nvSpPr>
        <p:spPr>
          <a:xfrm>
            <a:off x="2327970" y="3653972"/>
            <a:ext cx="1130498" cy="121444"/>
          </a:xfrm>
          <a:prstGeom prst="rect">
            <a:avLst/>
          </a:prstGeom>
          <a:noFill/>
          <a:ln/>
        </p:spPr>
        <p:txBody>
          <a:bodyPr wrap="none" lIns="0" tIns="0" rIns="0" bIns="0" rtlCol="0" anchor="t">
            <a:spAutoFit/>
          </a:bodyPr>
          <a:lstStyle/>
          <a:p>
            <a:pPr algn="ctr" indent="0" marL="0">
              <a:buNone/>
            </a:pPr>
            <a:r>
              <a:rPr lang="en-US" sz="700" dirty="0">
                <a:solidFill>
                  <a:srgbClr val="0B2545"/>
                </a:solidFill>
                <a:latin typeface="Inter SemiBold" pitchFamily="34" charset="0"/>
                <a:ea typeface="Inter SemiBold" pitchFamily="34" charset="-122"/>
                <a:cs typeface="Inter SemiBold" pitchFamily="34" charset="-120"/>
              </a:rPr>
              <a:t>SEM Alassane Ouattara</a:t>
            </a:r>
            <a:endParaRPr lang="en-US" sz="700" dirty="0"/>
          </a:p>
        </p:txBody>
      </p:sp>
      <p:sp>
        <p:nvSpPr>
          <p:cNvPr id="7" name="Text 3"/>
          <p:cNvSpPr/>
          <p:nvPr/>
        </p:nvSpPr>
        <p:spPr>
          <a:xfrm>
            <a:off x="2352973" y="3775416"/>
            <a:ext cx="1080492" cy="105370"/>
          </a:xfrm>
          <a:prstGeom prst="rect">
            <a:avLst/>
          </a:prstGeom>
          <a:noFill/>
          <a:ln/>
        </p:spPr>
        <p:txBody>
          <a:bodyPr wrap="none" lIns="0" tIns="0" rIns="0" bIns="0" rtlCol="0" anchor="t">
            <a:spAutoFit/>
          </a:bodyPr>
          <a:lstStyle/>
          <a:p>
            <a:pPr algn="ctr" indent="0" marL="0">
              <a:buNone/>
            </a:pPr>
            <a:r>
              <a:rPr lang="en-US" sz="600" dirty="0">
                <a:solidFill>
                  <a:srgbClr val="6C757D"/>
                </a:solidFill>
                <a:latin typeface="Inter" pitchFamily="34" charset="0"/>
                <a:ea typeface="Inter" pitchFamily="34" charset="-122"/>
                <a:cs typeface="Inter" pitchFamily="34" charset="-120"/>
              </a:rPr>
              <a:t>Président de la République</a:t>
            </a:r>
            <a:endParaRPr lang="en-US" sz="600" dirty="0"/>
          </a:p>
        </p:txBody>
      </p:sp>
      <p:pic>
        <p:nvPicPr>
          <p:cNvPr id="8" name="Image 2" descr="preencoded.png">    </p:cNvPr>
          <p:cNvPicPr>
            <a:picLocks noChangeAspect="1"/>
          </p:cNvPicPr>
          <p:nvPr/>
        </p:nvPicPr>
        <p:blipFill>
          <a:blip r:embed="rId3"/>
          <a:stretch>
            <a:fillRect/>
          </a:stretch>
        </p:blipFill>
        <p:spPr>
          <a:xfrm>
            <a:off x="4029968" y="2917273"/>
            <a:ext cx="785813" cy="785813"/>
          </a:xfrm>
          <a:prstGeom prst="rect">
            <a:avLst/>
          </a:prstGeom>
        </p:spPr>
      </p:pic>
      <p:pic>
        <p:nvPicPr>
          <p:cNvPr id="9" name="Image 3" descr="preencoded.png">    </p:cNvPr>
          <p:cNvPicPr>
            <a:picLocks noChangeAspect="1"/>
          </p:cNvPicPr>
          <p:nvPr/>
        </p:nvPicPr>
        <p:blipFill>
          <a:blip r:embed="rId4"/>
          <a:stretch>
            <a:fillRect/>
          </a:stretch>
        </p:blipFill>
        <p:spPr>
          <a:xfrm>
            <a:off x="5673030" y="2686887"/>
            <a:ext cx="857250" cy="857250"/>
          </a:xfrm>
          <a:prstGeom prst="rect">
            <a:avLst/>
          </a:prstGeom>
        </p:spPr>
      </p:pic>
      <p:sp>
        <p:nvSpPr>
          <p:cNvPr id="10" name="Text 4"/>
          <p:cNvSpPr/>
          <p:nvPr/>
        </p:nvSpPr>
        <p:spPr>
          <a:xfrm>
            <a:off x="5598914" y="3601287"/>
            <a:ext cx="1005483" cy="121444"/>
          </a:xfrm>
          <a:prstGeom prst="rect">
            <a:avLst/>
          </a:prstGeom>
          <a:noFill/>
          <a:ln/>
        </p:spPr>
        <p:txBody>
          <a:bodyPr wrap="none" lIns="0" tIns="0" rIns="0" bIns="0" rtlCol="0" anchor="t">
            <a:spAutoFit/>
          </a:bodyPr>
          <a:lstStyle/>
          <a:p>
            <a:pPr algn="ctr" indent="0" marL="0">
              <a:buNone/>
            </a:pPr>
            <a:r>
              <a:rPr lang="en-US" sz="700" dirty="0">
                <a:solidFill>
                  <a:srgbClr val="0B2545"/>
                </a:solidFill>
                <a:latin typeface="Inter SemiBold" pitchFamily="34" charset="0"/>
                <a:ea typeface="Inter SemiBold" pitchFamily="34" charset="-122"/>
                <a:cs typeface="Inter SemiBold" pitchFamily="34" charset="-120"/>
              </a:rPr>
              <a:t>Prof. Adama Diawara</a:t>
            </a:r>
            <a:endParaRPr lang="en-US" sz="700" dirty="0"/>
          </a:p>
        </p:txBody>
      </p:sp>
      <p:sp>
        <p:nvSpPr>
          <p:cNvPr id="11" name="Text 5"/>
          <p:cNvSpPr/>
          <p:nvPr/>
        </p:nvSpPr>
        <p:spPr>
          <a:xfrm>
            <a:off x="5387280" y="3722731"/>
            <a:ext cx="1428750" cy="210741"/>
          </a:xfrm>
          <a:prstGeom prst="rect">
            <a:avLst/>
          </a:prstGeom>
          <a:noFill/>
          <a:ln/>
        </p:spPr>
        <p:txBody>
          <a:bodyPr wrap="square" lIns="0" tIns="0" rIns="0" bIns="0" rtlCol="0" anchor="t">
            <a:spAutoFit/>
          </a:bodyPr>
          <a:lstStyle/>
          <a:p>
            <a:pPr algn="ctr" indent="0" marL="0">
              <a:buNone/>
            </a:pPr>
            <a:r>
              <a:rPr lang="en-US" sz="600" dirty="0">
                <a:solidFill>
                  <a:srgbClr val="6C757D"/>
                </a:solidFill>
                <a:latin typeface="Inter" pitchFamily="34" charset="0"/>
                <a:ea typeface="Inter" pitchFamily="34" charset="-122"/>
                <a:cs typeface="Inter" pitchFamily="34" charset="-120"/>
              </a:rPr>
              <a:t>Ministre de l'Enseignement Supérieur</a:t>
            </a:r>
            <a:endParaRPr lang="en-US" sz="600" dirty="0"/>
          </a:p>
        </p:txBody>
      </p:sp>
      <p:sp>
        <p:nvSpPr>
          <p:cNvPr id="12" name="Text 6"/>
          <p:cNvSpPr/>
          <p:nvPr/>
        </p:nvSpPr>
        <p:spPr>
          <a:xfrm>
            <a:off x="2335113" y="4147784"/>
            <a:ext cx="4473773" cy="137517"/>
          </a:xfrm>
          <a:prstGeom prst="rect">
            <a:avLst/>
          </a:prstGeom>
          <a:noFill/>
          <a:ln/>
        </p:spPr>
        <p:txBody>
          <a:bodyPr wrap="square" lIns="0" tIns="0" rIns="0" bIns="0" rtlCol="0" anchor="t">
            <a:spAutoFit/>
          </a:bodyPr>
          <a:lstStyle/>
          <a:p>
            <a:pPr algn="ctr" indent="0" marL="0">
              <a:buNone/>
            </a:pPr>
            <a:r>
              <a:rPr lang="en-US" sz="800" spc="2" kern="0" dirty="0">
                <a:solidFill>
                  <a:srgbClr val="0B2545"/>
                </a:solidFill>
                <a:latin typeface="Inter SemiBold" pitchFamily="34" charset="0"/>
                <a:ea typeface="Inter SemiBold" pitchFamily="34" charset="-122"/>
                <a:cs typeface="Inter SemiBold" pitchFamily="34" charset="-120"/>
              </a:rPr>
              <a:t>RÉPUBLIQUE DE CÔTE D'IVOIRE — UNION - DISCIPLINE - TRAVAIL</a:t>
            </a:r>
            <a:endParaRPr lang="en-US" sz="8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Vision de SEM Alassane Ouattara</a:t>
            </a:r>
            <a:endParaRPr lang="en-US" sz="1600" dirty="0"/>
          </a:p>
        </p:txBody>
      </p:sp>
      <p:sp>
        <p:nvSpPr>
          <p:cNvPr id="4" name="Shape 1"/>
          <p:cNvSpPr/>
          <p:nvPr/>
        </p:nvSpPr>
        <p:spPr>
          <a:xfrm>
            <a:off x="428625" y="910828"/>
            <a:ext cx="3604329" cy="2568178"/>
          </a:xfrm>
          <a:prstGeom prst="rect">
            <a:avLst/>
          </a:prstGeom>
          <a:solidFill>
            <a:srgbClr val="F8F9FA"/>
          </a:solidFill>
          <a:ln/>
        </p:spPr>
      </p:sp>
      <p:sp>
        <p:nvSpPr>
          <p:cNvPr id="5" name="Shape 2"/>
          <p:cNvSpPr/>
          <p:nvPr/>
        </p:nvSpPr>
        <p:spPr>
          <a:xfrm>
            <a:off x="428625" y="910828"/>
            <a:ext cx="3604329" cy="21431"/>
          </a:xfrm>
          <a:prstGeom prst="rect">
            <a:avLst/>
          </a:prstGeom>
          <a:solidFill>
            <a:srgbClr val="F4A261"/>
          </a:solidFill>
          <a:ln/>
        </p:spPr>
      </p:sp>
      <p:pic>
        <p:nvPicPr>
          <p:cNvPr id="6" name="Image 1" descr="preencoded.png">    </p:cNvPr>
          <p:cNvPicPr>
            <a:picLocks noChangeAspect="1"/>
          </p:cNvPicPr>
          <p:nvPr/>
        </p:nvPicPr>
        <p:blipFill>
          <a:blip r:embed="rId2"/>
          <a:stretch>
            <a:fillRect/>
          </a:stretch>
        </p:blipFill>
        <p:spPr>
          <a:xfrm>
            <a:off x="1694994" y="1125141"/>
            <a:ext cx="1071563" cy="1071563"/>
          </a:xfrm>
          <a:prstGeom prst="rect">
            <a:avLst/>
          </a:prstGeom>
        </p:spPr>
      </p:pic>
      <p:sp>
        <p:nvSpPr>
          <p:cNvPr id="7" name="Text 3"/>
          <p:cNvSpPr/>
          <p:nvPr/>
        </p:nvSpPr>
        <p:spPr>
          <a:xfrm>
            <a:off x="642938" y="2303859"/>
            <a:ext cx="3175704" cy="803672"/>
          </a:xfrm>
          <a:prstGeom prst="rect">
            <a:avLst/>
          </a:prstGeom>
          <a:noFill/>
          <a:ln/>
        </p:spPr>
        <p:txBody>
          <a:bodyPr wrap="square" lIns="0" tIns="0" rIns="0" bIns="0" rtlCol="0" anchor="t">
            <a:spAutoFit/>
          </a:bodyPr>
          <a:lstStyle/>
          <a:p>
            <a:pPr algn="ctr" indent="0" marL="0">
              <a:lnSpc>
                <a:spcPct val="120000"/>
              </a:lnSpc>
              <a:buNone/>
            </a:pPr>
            <a:r>
              <a:rPr lang="en-US" sz="800" i="1" dirty="0">
                <a:solidFill>
                  <a:srgbClr val="2B2D42"/>
                </a:solidFill>
                <a:latin typeface="Inter" pitchFamily="34" charset="0"/>
                <a:ea typeface="Inter" pitchFamily="34" charset="-122"/>
                <a:cs typeface="Inter" pitchFamily="34" charset="-120"/>
              </a:rPr>
              <a:t>"L'éducation et la formation sont au cœur de notre vision de développement. La multiplication des universités publiques à travers tout le territoire national témoigne de notre engagement ferme pour l'accès équitable à l'enseignement supérieur."</a:t>
            </a:r>
            <a:endParaRPr lang="en-US" sz="800" dirty="0"/>
          </a:p>
        </p:txBody>
      </p:sp>
      <p:sp>
        <p:nvSpPr>
          <p:cNvPr id="8" name="Text 4"/>
          <p:cNvSpPr/>
          <p:nvPr/>
        </p:nvSpPr>
        <p:spPr>
          <a:xfrm>
            <a:off x="1665526" y="3214688"/>
            <a:ext cx="1130498" cy="242888"/>
          </a:xfrm>
          <a:prstGeom prst="rect">
            <a:avLst/>
          </a:prstGeom>
          <a:noFill/>
          <a:ln/>
        </p:spPr>
        <p:txBody>
          <a:bodyPr wrap="none" lIns="0" tIns="0" rIns="0" bIns="0" rtlCol="0" anchor="t">
            <a:spAutoFit/>
          </a:bodyPr>
          <a:lstStyle/>
          <a:p>
            <a:pPr algn="ctr" indent="0" marL="0">
              <a:buNone/>
            </a:pPr>
            <a:r>
              <a:rPr lang="en-US" sz="700" dirty="0">
                <a:solidFill>
                  <a:srgbClr val="0B2545"/>
                </a:solidFill>
                <a:latin typeface="Inter SemiBold" pitchFamily="34" charset="0"/>
                <a:ea typeface="Inter SemiBold" pitchFamily="34" charset="-122"/>
                <a:cs typeface="Inter SemiBold" pitchFamily="34" charset="-120"/>
              </a:rPr>
              <a:t>SEM Alassane Ouattara</a:t>
            </a:r>
            <a:r>
              <a:rPr lang="en-US" sz="700" dirty="0">
                <a:solidFill>
                  <a:srgbClr val="0B2545"/>
                </a:solidFill>
                <a:latin typeface="Inter SemiBold" pitchFamily="34" charset="0"/>
                <a:ea typeface="Inter SemiBold" pitchFamily="34" charset="-122"/>
                <a:cs typeface="Inter SemiBold" pitchFamily="34" charset="-120"/>
              </a:rPr>
              <a:t>
</a:t>
            </a:r>
            <a:r>
              <a:rPr lang="en-US" sz="600" dirty="0">
                <a:solidFill>
                  <a:srgbClr val="6C757D"/>
                </a:solidFill>
                <a:latin typeface="Inter" pitchFamily="34" charset="0"/>
                <a:ea typeface="Inter" pitchFamily="34" charset="-122"/>
                <a:cs typeface="Inter" pitchFamily="34" charset="-120"/>
              </a:rPr>
              <a:t>Président de la République</a:t>
            </a:r>
            <a:endParaRPr lang="en-US" sz="700" dirty="0"/>
          </a:p>
        </p:txBody>
      </p:sp>
      <p:sp>
        <p:nvSpPr>
          <p:cNvPr id="9" name="Text 5"/>
          <p:cNvSpPr/>
          <p:nvPr/>
        </p:nvSpPr>
        <p:spPr>
          <a:xfrm>
            <a:off x="4390141" y="982266"/>
            <a:ext cx="4325234" cy="258961"/>
          </a:xfrm>
          <a:prstGeom prst="rect">
            <a:avLst/>
          </a:prstGeom>
          <a:noFill/>
          <a:ln/>
        </p:spPr>
        <p:txBody>
          <a:bodyPr wrap="square" lIns="0" tIns="0" rIns="0" bIns="42545" rtlCol="0" anchor="t">
            <a:spAutoFit/>
          </a:bodyPr>
          <a:lstStyle/>
          <a:p>
            <a:pPr algn="l" indent="0" marL="0">
              <a:buNone/>
            </a:pPr>
            <a:r>
              <a:rPr lang="en-US" sz="1100" dirty="0">
                <a:solidFill>
                  <a:srgbClr val="0B2545"/>
                </a:solidFill>
                <a:latin typeface="Playfair Display SemiBold" pitchFamily="34" charset="0"/>
                <a:ea typeface="Playfair Display SemiBold" pitchFamily="34" charset="-122"/>
                <a:cs typeface="Playfair Display SemiBold" pitchFamily="34" charset="-120"/>
              </a:rPr>
              <a:t>Bilan de la politique de décentralisation universitaire</a:t>
            </a:r>
            <a:endParaRPr lang="en-US" sz="1100" dirty="0"/>
          </a:p>
        </p:txBody>
      </p:sp>
      <p:pic>
        <p:nvPicPr>
          <p:cNvPr id="10" name="Image 2" descr="preencoded.png">    </p:cNvPr>
          <p:cNvPicPr>
            <a:picLocks noChangeAspect="1"/>
          </p:cNvPicPr>
          <p:nvPr/>
        </p:nvPicPr>
        <p:blipFill>
          <a:blip r:embed="rId3"/>
          <a:stretch>
            <a:fillRect/>
          </a:stretch>
        </p:blipFill>
        <p:spPr>
          <a:xfrm>
            <a:off x="4390141" y="1412677"/>
            <a:ext cx="114300" cy="114300"/>
          </a:xfrm>
          <a:prstGeom prst="rect">
            <a:avLst/>
          </a:prstGeom>
        </p:spPr>
      </p:pic>
      <p:sp>
        <p:nvSpPr>
          <p:cNvPr id="11" name="Text 6"/>
          <p:cNvSpPr/>
          <p:nvPr/>
        </p:nvSpPr>
        <p:spPr>
          <a:xfrm>
            <a:off x="4611598" y="1384102"/>
            <a:ext cx="4103777" cy="342900"/>
          </a:xfrm>
          <a:prstGeom prst="rect">
            <a:avLst/>
          </a:prstGeom>
          <a:noFill/>
          <a:ln/>
        </p:spPr>
        <p:txBody>
          <a:bodyPr wrap="square" lIns="0" tIns="0" rIns="0" bIns="0" rtlCol="0" anchor="t">
            <a:spAutoFit/>
          </a:bodyPr>
          <a:lstStyle/>
          <a:p>
            <a:pPr algn="l" indent="0" marL="0">
              <a:lnSpc>
                <a:spcPct val="120000"/>
              </a:lnSpc>
              <a:buNone/>
            </a:pPr>
            <a:r>
              <a:rPr lang="en-US" sz="850" dirty="0">
                <a:solidFill>
                  <a:srgbClr val="2B2D42"/>
                </a:solidFill>
                <a:latin typeface="Inter" pitchFamily="34" charset="0"/>
                <a:ea typeface="Inter" pitchFamily="34" charset="-122"/>
                <a:cs typeface="Inter" pitchFamily="34" charset="-120"/>
              </a:rPr>
              <a:t>Une expansion historique : Passage de </a:t>
            </a:r>
            <a:r>
              <a:rPr lang="en-US" sz="800" b="1" dirty="0">
                <a:solidFill>
                  <a:srgbClr val="0B2545"/>
                </a:solidFill>
                <a:latin typeface="Inter SemiBold" pitchFamily="34" charset="0"/>
                <a:ea typeface="Inter SemiBold" pitchFamily="34" charset="-122"/>
                <a:cs typeface="Inter SemiBold" pitchFamily="34" charset="-120"/>
              </a:rPr>
              <a:t>3 universités publiques</a:t>
            </a:r>
            <a:r>
              <a:rPr lang="en-US" sz="850" dirty="0">
                <a:solidFill>
                  <a:srgbClr val="2B2D42"/>
                </a:solidFill>
                <a:latin typeface="Inter" pitchFamily="34" charset="0"/>
                <a:ea typeface="Inter" pitchFamily="34" charset="-122"/>
                <a:cs typeface="Inter" pitchFamily="34" charset="-120"/>
              </a:rPr>
              <a:t> en 2011 à </a:t>
            </a:r>
            <a:r>
              <a:rPr lang="en-US" sz="800" b="1" dirty="0">
                <a:solidFill>
                  <a:srgbClr val="0B2545"/>
                </a:solidFill>
                <a:latin typeface="Inter SemiBold" pitchFamily="34" charset="0"/>
                <a:ea typeface="Inter SemiBold" pitchFamily="34" charset="-122"/>
                <a:cs typeface="Inter SemiBold" pitchFamily="34" charset="-120"/>
              </a:rPr>
              <a:t>9 universités fonctionnelles</a:t>
            </a:r>
            <a:r>
              <a:rPr lang="en-US" sz="850" dirty="0">
                <a:solidFill>
                  <a:srgbClr val="2B2D42"/>
                </a:solidFill>
                <a:latin typeface="Inter" pitchFamily="34" charset="0"/>
                <a:ea typeface="Inter" pitchFamily="34" charset="-122"/>
                <a:cs typeface="Inter" pitchFamily="34" charset="-120"/>
              </a:rPr>
              <a:t> en 2026.</a:t>
            </a:r>
            <a:endParaRPr lang="en-US" sz="850" dirty="0"/>
          </a:p>
        </p:txBody>
      </p:sp>
      <p:pic>
        <p:nvPicPr>
          <p:cNvPr id="12" name="Image 3" descr="preencoded.png">    </p:cNvPr>
          <p:cNvPicPr>
            <a:picLocks noChangeAspect="1"/>
          </p:cNvPicPr>
          <p:nvPr/>
        </p:nvPicPr>
        <p:blipFill>
          <a:blip r:embed="rId4"/>
          <a:stretch>
            <a:fillRect/>
          </a:stretch>
        </p:blipFill>
        <p:spPr>
          <a:xfrm>
            <a:off x="4390141" y="1884164"/>
            <a:ext cx="128588" cy="114300"/>
          </a:xfrm>
          <a:prstGeom prst="rect">
            <a:avLst/>
          </a:prstGeom>
        </p:spPr>
      </p:pic>
      <p:sp>
        <p:nvSpPr>
          <p:cNvPr id="13" name="Text 7"/>
          <p:cNvSpPr/>
          <p:nvPr/>
        </p:nvSpPr>
        <p:spPr>
          <a:xfrm>
            <a:off x="4625885" y="1855589"/>
            <a:ext cx="4089490" cy="342900"/>
          </a:xfrm>
          <a:prstGeom prst="rect">
            <a:avLst/>
          </a:prstGeom>
          <a:noFill/>
          <a:ln/>
        </p:spPr>
        <p:txBody>
          <a:bodyPr wrap="square" lIns="0" tIns="0" rIns="0" bIns="0" rtlCol="0" anchor="t">
            <a:spAutoFit/>
          </a:bodyPr>
          <a:lstStyle/>
          <a:p>
            <a:pPr algn="l" indent="0" marL="0">
              <a:lnSpc>
                <a:spcPct val="120000"/>
              </a:lnSpc>
              <a:buNone/>
            </a:pPr>
            <a:r>
              <a:rPr lang="en-US" sz="850" dirty="0">
                <a:solidFill>
                  <a:srgbClr val="2B2D42"/>
                </a:solidFill>
                <a:latin typeface="Inter" pitchFamily="34" charset="0"/>
                <a:ea typeface="Inter" pitchFamily="34" charset="-122"/>
                <a:cs typeface="Inter" pitchFamily="34" charset="-120"/>
              </a:rPr>
              <a:t>Un maillage territorial fort couvrant désormais </a:t>
            </a:r>
            <a:r>
              <a:rPr lang="en-US" sz="800" b="1" dirty="0">
                <a:solidFill>
                  <a:srgbClr val="0B2545"/>
                </a:solidFill>
                <a:latin typeface="Inter SemiBold" pitchFamily="34" charset="0"/>
                <a:ea typeface="Inter SemiBold" pitchFamily="34" charset="-122"/>
                <a:cs typeface="Inter SemiBold" pitchFamily="34" charset="-120"/>
              </a:rPr>
              <a:t>7 districts autonomes</a:t>
            </a:r>
            <a:r>
              <a:rPr lang="en-US" sz="850" dirty="0">
                <a:solidFill>
                  <a:srgbClr val="2B2D42"/>
                </a:solidFill>
                <a:latin typeface="Inter" pitchFamily="34" charset="0"/>
                <a:ea typeface="Inter" pitchFamily="34" charset="-122"/>
                <a:cs typeface="Inter" pitchFamily="34" charset="-120"/>
              </a:rPr>
              <a:t> sur </a:t>
            </a:r>
            <a:r>
              <a:rPr lang="en-US" sz="850" dirty="0">
                <a:solidFill>
                  <a:srgbClr val="2B2D42"/>
                </a:solidFill>
                <a:latin typeface="Inter" pitchFamily="34" charset="0"/>
                <a:ea typeface="Inter" pitchFamily="34" charset="-122"/>
                <a:cs typeface="Inter" pitchFamily="34" charset="-120"/>
              </a:rPr>
              <a:t>l'ensemble du territoire national.</a:t>
            </a:r>
            <a:endParaRPr lang="en-US" sz="850" dirty="0"/>
          </a:p>
        </p:txBody>
      </p:sp>
      <p:pic>
        <p:nvPicPr>
          <p:cNvPr id="14" name="Image 4" descr="preencoded.png">    </p:cNvPr>
          <p:cNvPicPr>
            <a:picLocks noChangeAspect="1"/>
          </p:cNvPicPr>
          <p:nvPr/>
        </p:nvPicPr>
        <p:blipFill>
          <a:blip r:embed="rId5"/>
          <a:stretch>
            <a:fillRect/>
          </a:stretch>
        </p:blipFill>
        <p:spPr>
          <a:xfrm>
            <a:off x="4390141" y="2355652"/>
            <a:ext cx="114300" cy="114300"/>
          </a:xfrm>
          <a:prstGeom prst="rect">
            <a:avLst/>
          </a:prstGeom>
        </p:spPr>
      </p:pic>
      <p:sp>
        <p:nvSpPr>
          <p:cNvPr id="15" name="Text 8"/>
          <p:cNvSpPr/>
          <p:nvPr/>
        </p:nvSpPr>
        <p:spPr>
          <a:xfrm>
            <a:off x="4611598" y="2327077"/>
            <a:ext cx="4103777" cy="342900"/>
          </a:xfrm>
          <a:prstGeom prst="rect">
            <a:avLst/>
          </a:prstGeom>
          <a:noFill/>
          <a:ln/>
        </p:spPr>
        <p:txBody>
          <a:bodyPr wrap="square" lIns="0" tIns="0" rIns="0" bIns="0" rtlCol="0" anchor="t">
            <a:spAutoFit/>
          </a:bodyPr>
          <a:lstStyle/>
          <a:p>
            <a:pPr algn="l" indent="0" marL="0">
              <a:lnSpc>
                <a:spcPct val="120000"/>
              </a:lnSpc>
              <a:buNone/>
            </a:pPr>
            <a:r>
              <a:rPr lang="en-US" sz="850" dirty="0">
                <a:solidFill>
                  <a:srgbClr val="2B2D42"/>
                </a:solidFill>
                <a:latin typeface="Inter" pitchFamily="34" charset="0"/>
                <a:ea typeface="Inter" pitchFamily="34" charset="-122"/>
                <a:cs typeface="Inter" pitchFamily="34" charset="-120"/>
              </a:rPr>
              <a:t>Plus de </a:t>
            </a:r>
            <a:r>
              <a:rPr lang="en-US" sz="800" b="1" dirty="0">
                <a:solidFill>
                  <a:srgbClr val="0B2545"/>
                </a:solidFill>
                <a:latin typeface="Inter SemiBold" pitchFamily="34" charset="0"/>
                <a:ea typeface="Inter SemiBold" pitchFamily="34" charset="-122"/>
                <a:cs typeface="Inter SemiBold" pitchFamily="34" charset="-120"/>
              </a:rPr>
              <a:t>200 000 étudiants</a:t>
            </a:r>
            <a:r>
              <a:rPr lang="en-US" sz="850" dirty="0">
                <a:solidFill>
                  <a:srgbClr val="2B2D42"/>
                </a:solidFill>
                <a:latin typeface="Inter" pitchFamily="34" charset="0"/>
                <a:ea typeface="Inter" pitchFamily="34" charset="-122"/>
                <a:cs typeface="Inter" pitchFamily="34" charset="-120"/>
              </a:rPr>
              <a:t> accueillis aujourd'hui au sein des infrastructures </a:t>
            </a:r>
            <a:r>
              <a:rPr lang="en-US" sz="850" dirty="0">
                <a:solidFill>
                  <a:srgbClr val="2B2D42"/>
                </a:solidFill>
                <a:latin typeface="Inter" pitchFamily="34" charset="0"/>
                <a:ea typeface="Inter" pitchFamily="34" charset="-122"/>
                <a:cs typeface="Inter" pitchFamily="34" charset="-120"/>
              </a:rPr>
              <a:t>universitaires publiques.</a:t>
            </a:r>
            <a:endParaRPr lang="en-US" sz="850" dirty="0"/>
          </a:p>
        </p:txBody>
      </p:sp>
      <p:pic>
        <p:nvPicPr>
          <p:cNvPr id="16" name="Image 5" descr="preencoded.png">    </p:cNvPr>
          <p:cNvPicPr>
            <a:picLocks noChangeAspect="1"/>
          </p:cNvPicPr>
          <p:nvPr/>
        </p:nvPicPr>
        <p:blipFill>
          <a:blip r:embed="rId6"/>
          <a:stretch>
            <a:fillRect/>
          </a:stretch>
        </p:blipFill>
        <p:spPr>
          <a:xfrm>
            <a:off x="4390141" y="2827139"/>
            <a:ext cx="114300" cy="114300"/>
          </a:xfrm>
          <a:prstGeom prst="rect">
            <a:avLst/>
          </a:prstGeom>
        </p:spPr>
      </p:pic>
      <p:sp>
        <p:nvSpPr>
          <p:cNvPr id="17" name="Text 9"/>
          <p:cNvSpPr/>
          <p:nvPr/>
        </p:nvSpPr>
        <p:spPr>
          <a:xfrm>
            <a:off x="4611598" y="2798564"/>
            <a:ext cx="4103777" cy="342900"/>
          </a:xfrm>
          <a:prstGeom prst="rect">
            <a:avLst/>
          </a:prstGeom>
          <a:noFill/>
          <a:ln/>
        </p:spPr>
        <p:txBody>
          <a:bodyPr wrap="square" lIns="0" tIns="0" rIns="0" bIns="0" rtlCol="0" anchor="t">
            <a:spAutoFit/>
          </a:bodyPr>
          <a:lstStyle/>
          <a:p>
            <a:pPr algn="l" indent="0" marL="0">
              <a:lnSpc>
                <a:spcPct val="120000"/>
              </a:lnSpc>
              <a:buNone/>
            </a:pPr>
            <a:r>
              <a:rPr lang="en-US" sz="850" dirty="0">
                <a:solidFill>
                  <a:srgbClr val="2B2D42"/>
                </a:solidFill>
                <a:latin typeface="Inter" pitchFamily="34" charset="0"/>
                <a:ea typeface="Inter" pitchFamily="34" charset="-122"/>
                <a:cs typeface="Inter" pitchFamily="34" charset="-120"/>
              </a:rPr>
              <a:t>Des </a:t>
            </a:r>
            <a:r>
              <a:rPr lang="en-US" sz="800" b="1" dirty="0">
                <a:solidFill>
                  <a:srgbClr val="0B2545"/>
                </a:solidFill>
                <a:latin typeface="Inter SemiBold" pitchFamily="34" charset="0"/>
                <a:ea typeface="Inter SemiBold" pitchFamily="34" charset="-122"/>
                <a:cs typeface="Inter SemiBold" pitchFamily="34" charset="-120"/>
              </a:rPr>
              <a:t>investissements massifs et continus</a:t>
            </a:r>
            <a:r>
              <a:rPr lang="en-US" sz="850" dirty="0">
                <a:solidFill>
                  <a:srgbClr val="2B2D42"/>
                </a:solidFill>
                <a:latin typeface="Inter" pitchFamily="34" charset="0"/>
                <a:ea typeface="Inter" pitchFamily="34" charset="-122"/>
                <a:cs typeface="Inter" pitchFamily="34" charset="-120"/>
              </a:rPr>
              <a:t> depuis 2012 pour la construction </a:t>
            </a:r>
            <a:r>
              <a:rPr lang="en-US" sz="850" dirty="0">
                <a:solidFill>
                  <a:srgbClr val="2B2D42"/>
                </a:solidFill>
                <a:latin typeface="Inter" pitchFamily="34" charset="0"/>
                <a:ea typeface="Inter" pitchFamily="34" charset="-122"/>
                <a:cs typeface="Inter" pitchFamily="34" charset="-120"/>
              </a:rPr>
              <a:t>ex nihilo et la modernisation des campus.</a:t>
            </a:r>
            <a:endParaRPr lang="en-US" sz="8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Engagement du Ministre Diawara</a:t>
            </a:r>
            <a:endParaRPr lang="en-US" sz="1600" dirty="0"/>
          </a:p>
        </p:txBody>
      </p:sp>
      <p:sp>
        <p:nvSpPr>
          <p:cNvPr id="4" name="Text 1"/>
          <p:cNvSpPr/>
          <p:nvPr/>
        </p:nvSpPr>
        <p:spPr>
          <a:xfrm>
            <a:off x="428625" y="982266"/>
            <a:ext cx="4325206" cy="258961"/>
          </a:xfrm>
          <a:prstGeom prst="rect">
            <a:avLst/>
          </a:prstGeom>
          <a:noFill/>
          <a:ln/>
        </p:spPr>
        <p:txBody>
          <a:bodyPr wrap="square" lIns="0" tIns="0" rIns="0" bIns="42545" rtlCol="0" anchor="t">
            <a:spAutoFit/>
          </a:bodyPr>
          <a:lstStyle/>
          <a:p>
            <a:pPr algn="l" indent="0" marL="0">
              <a:buNone/>
            </a:pPr>
            <a:r>
              <a:rPr lang="en-US" sz="1100" dirty="0">
                <a:solidFill>
                  <a:srgbClr val="0B2545"/>
                </a:solidFill>
                <a:latin typeface="Playfair Display SemiBold" pitchFamily="34" charset="0"/>
                <a:ea typeface="Playfair Display SemiBold" pitchFamily="34" charset="-122"/>
                <a:cs typeface="Playfair Display SemiBold" pitchFamily="34" charset="-120"/>
              </a:rPr>
              <a:t>Actions stratégiques du Ministère</a:t>
            </a:r>
            <a:endParaRPr lang="en-US" sz="1100" dirty="0"/>
          </a:p>
        </p:txBody>
      </p:sp>
      <p:pic>
        <p:nvPicPr>
          <p:cNvPr id="5" name="Image 1" descr="preencoded.png">    </p:cNvPr>
          <p:cNvPicPr>
            <a:picLocks noChangeAspect="1"/>
          </p:cNvPicPr>
          <p:nvPr/>
        </p:nvPicPr>
        <p:blipFill>
          <a:blip r:embed="rId2"/>
          <a:stretch>
            <a:fillRect/>
          </a:stretch>
        </p:blipFill>
        <p:spPr>
          <a:xfrm>
            <a:off x="428625" y="1412677"/>
            <a:ext cx="114300" cy="114300"/>
          </a:xfrm>
          <a:prstGeom prst="rect">
            <a:avLst/>
          </a:prstGeom>
        </p:spPr>
      </p:pic>
      <p:sp>
        <p:nvSpPr>
          <p:cNvPr id="6" name="Text 2"/>
          <p:cNvSpPr/>
          <p:nvPr/>
        </p:nvSpPr>
        <p:spPr>
          <a:xfrm>
            <a:off x="650081" y="1384102"/>
            <a:ext cx="4103750" cy="342900"/>
          </a:xfrm>
          <a:prstGeom prst="rect">
            <a:avLst/>
          </a:prstGeom>
          <a:noFill/>
          <a:ln/>
        </p:spPr>
        <p:txBody>
          <a:bodyPr wrap="square" lIns="0" tIns="0" rIns="0" bIns="0" rtlCol="0" anchor="t">
            <a:spAutoFit/>
          </a:bodyPr>
          <a:lstStyle/>
          <a:p>
            <a:pPr algn="l" indent="0" marL="0">
              <a:lnSpc>
                <a:spcPct val="120000"/>
              </a:lnSpc>
              <a:buNone/>
            </a:pPr>
            <a:r>
              <a:rPr lang="en-US" sz="800" b="1" dirty="0">
                <a:solidFill>
                  <a:srgbClr val="0B2545"/>
                </a:solidFill>
                <a:latin typeface="Inter SemiBold" pitchFamily="34" charset="0"/>
                <a:ea typeface="Inter SemiBold" pitchFamily="34" charset="-122"/>
                <a:cs typeface="Inter SemiBold" pitchFamily="34" charset="-120"/>
              </a:rPr>
              <a:t>Modernisation des infrastructures :</a:t>
            </a:r>
            <a:r>
              <a:rPr lang="en-US" sz="850" dirty="0">
                <a:solidFill>
                  <a:srgbClr val="2B2D42"/>
                </a:solidFill>
                <a:latin typeface="Inter" pitchFamily="34" charset="0"/>
                <a:ea typeface="Inter" pitchFamily="34" charset="-122"/>
                <a:cs typeface="Inter" pitchFamily="34" charset="-120"/>
              </a:rPr>
              <a:t> Programme de réhabilitation complète </a:t>
            </a:r>
            <a:r>
              <a:rPr lang="en-US" sz="850" dirty="0">
                <a:solidFill>
                  <a:srgbClr val="2B2D42"/>
                </a:solidFill>
                <a:latin typeface="Inter" pitchFamily="34" charset="0"/>
                <a:ea typeface="Inter" pitchFamily="34" charset="-122"/>
                <a:cs typeface="Inter" pitchFamily="34" charset="-120"/>
              </a:rPr>
              <a:t>des six premières universités publiques historiques entamé en 2025.</a:t>
            </a:r>
            <a:endParaRPr lang="en-US" sz="800" dirty="0"/>
          </a:p>
        </p:txBody>
      </p:sp>
      <p:pic>
        <p:nvPicPr>
          <p:cNvPr id="7" name="Image 2" descr="preencoded.png">    </p:cNvPr>
          <p:cNvPicPr>
            <a:picLocks noChangeAspect="1"/>
          </p:cNvPicPr>
          <p:nvPr/>
        </p:nvPicPr>
        <p:blipFill>
          <a:blip r:embed="rId3"/>
          <a:stretch>
            <a:fillRect/>
          </a:stretch>
        </p:blipFill>
        <p:spPr>
          <a:xfrm>
            <a:off x="428625" y="1884164"/>
            <a:ext cx="114300" cy="114300"/>
          </a:xfrm>
          <a:prstGeom prst="rect">
            <a:avLst/>
          </a:prstGeom>
        </p:spPr>
      </p:pic>
      <p:sp>
        <p:nvSpPr>
          <p:cNvPr id="8" name="Text 3"/>
          <p:cNvSpPr/>
          <p:nvPr/>
        </p:nvSpPr>
        <p:spPr>
          <a:xfrm>
            <a:off x="650081" y="1855589"/>
            <a:ext cx="4103750" cy="342900"/>
          </a:xfrm>
          <a:prstGeom prst="rect">
            <a:avLst/>
          </a:prstGeom>
          <a:noFill/>
          <a:ln/>
        </p:spPr>
        <p:txBody>
          <a:bodyPr wrap="square" lIns="0" tIns="0" rIns="0" bIns="0" rtlCol="0" anchor="t">
            <a:spAutoFit/>
          </a:bodyPr>
          <a:lstStyle/>
          <a:p>
            <a:pPr algn="l" indent="0" marL="0">
              <a:lnSpc>
                <a:spcPct val="120000"/>
              </a:lnSpc>
              <a:buNone/>
            </a:pPr>
            <a:r>
              <a:rPr lang="en-US" sz="800" b="1" dirty="0">
                <a:solidFill>
                  <a:srgbClr val="0B2545"/>
                </a:solidFill>
                <a:latin typeface="Inter SemiBold" pitchFamily="34" charset="0"/>
                <a:ea typeface="Inter SemiBold" pitchFamily="34" charset="-122"/>
                <a:cs typeface="Inter SemiBold" pitchFamily="34" charset="-120"/>
              </a:rPr>
              <a:t>Employabilité renforcée :</a:t>
            </a:r>
            <a:r>
              <a:rPr lang="en-US" sz="850" dirty="0">
                <a:solidFill>
                  <a:srgbClr val="2B2D42"/>
                </a:solidFill>
                <a:latin typeface="Inter" pitchFamily="34" charset="0"/>
                <a:ea typeface="Inter" pitchFamily="34" charset="-122"/>
                <a:cs typeface="Inter" pitchFamily="34" charset="-120"/>
              </a:rPr>
              <a:t> Restructuration de l'offre de formation vers des </a:t>
            </a:r>
            <a:r>
              <a:rPr lang="en-US" sz="850" dirty="0">
                <a:solidFill>
                  <a:srgbClr val="2B2D42"/>
                </a:solidFill>
                <a:latin typeface="Inter" pitchFamily="34" charset="0"/>
                <a:ea typeface="Inter" pitchFamily="34" charset="-122"/>
                <a:cs typeface="Inter" pitchFamily="34" charset="-120"/>
              </a:rPr>
              <a:t>filières professionnalisantes adaptées au marché de l'emploi.</a:t>
            </a:r>
            <a:endParaRPr lang="en-US" sz="800" dirty="0"/>
          </a:p>
        </p:txBody>
      </p:sp>
      <p:pic>
        <p:nvPicPr>
          <p:cNvPr id="9" name="Image 3" descr="preencoded.png">    </p:cNvPr>
          <p:cNvPicPr>
            <a:picLocks noChangeAspect="1"/>
          </p:cNvPicPr>
          <p:nvPr/>
        </p:nvPicPr>
        <p:blipFill>
          <a:blip r:embed="rId4"/>
          <a:stretch>
            <a:fillRect/>
          </a:stretch>
        </p:blipFill>
        <p:spPr>
          <a:xfrm>
            <a:off x="428625" y="2355652"/>
            <a:ext cx="114300" cy="114300"/>
          </a:xfrm>
          <a:prstGeom prst="rect">
            <a:avLst/>
          </a:prstGeom>
        </p:spPr>
      </p:pic>
      <p:sp>
        <p:nvSpPr>
          <p:cNvPr id="10" name="Text 4"/>
          <p:cNvSpPr/>
          <p:nvPr/>
        </p:nvSpPr>
        <p:spPr>
          <a:xfrm>
            <a:off x="650081" y="2327077"/>
            <a:ext cx="4103750" cy="342900"/>
          </a:xfrm>
          <a:prstGeom prst="rect">
            <a:avLst/>
          </a:prstGeom>
          <a:noFill/>
          <a:ln/>
        </p:spPr>
        <p:txBody>
          <a:bodyPr wrap="square" lIns="0" tIns="0" rIns="0" bIns="0" rtlCol="0" anchor="t">
            <a:spAutoFit/>
          </a:bodyPr>
          <a:lstStyle/>
          <a:p>
            <a:pPr algn="l" indent="0" marL="0">
              <a:lnSpc>
                <a:spcPct val="120000"/>
              </a:lnSpc>
              <a:buNone/>
            </a:pPr>
            <a:r>
              <a:rPr lang="en-US" sz="800" b="1" dirty="0">
                <a:solidFill>
                  <a:srgbClr val="0B2545"/>
                </a:solidFill>
                <a:latin typeface="Inter SemiBold" pitchFamily="34" charset="0"/>
                <a:ea typeface="Inter SemiBold" pitchFamily="34" charset="-122"/>
                <a:cs typeface="Inter SemiBold" pitchFamily="34" charset="-120"/>
              </a:rPr>
              <a:t>Partenariats internationaux :</a:t>
            </a:r>
            <a:r>
              <a:rPr lang="en-US" sz="850" dirty="0">
                <a:solidFill>
                  <a:srgbClr val="2B2D42"/>
                </a:solidFill>
                <a:latin typeface="Inter" pitchFamily="34" charset="0"/>
                <a:ea typeface="Inter" pitchFamily="34" charset="-122"/>
                <a:cs typeface="Inter" pitchFamily="34" charset="-120"/>
              </a:rPr>
              <a:t> Développement de doubles diplômes et de </a:t>
            </a:r>
            <a:r>
              <a:rPr lang="en-US" sz="850" dirty="0">
                <a:solidFill>
                  <a:srgbClr val="2B2D42"/>
                </a:solidFill>
                <a:latin typeface="Inter" pitchFamily="34" charset="0"/>
                <a:ea typeface="Inter" pitchFamily="34" charset="-122"/>
                <a:cs typeface="Inter" pitchFamily="34" charset="-120"/>
              </a:rPr>
              <a:t>collaborations de recherche de haut niveau (France, UE, USA).</a:t>
            </a:r>
            <a:endParaRPr lang="en-US" sz="800" dirty="0"/>
          </a:p>
        </p:txBody>
      </p:sp>
      <p:pic>
        <p:nvPicPr>
          <p:cNvPr id="11" name="Image 4" descr="preencoded.png">    </p:cNvPr>
          <p:cNvPicPr>
            <a:picLocks noChangeAspect="1"/>
          </p:cNvPicPr>
          <p:nvPr/>
        </p:nvPicPr>
        <p:blipFill>
          <a:blip r:embed="rId5"/>
          <a:stretch>
            <a:fillRect/>
          </a:stretch>
        </p:blipFill>
        <p:spPr>
          <a:xfrm>
            <a:off x="428625" y="2827139"/>
            <a:ext cx="100013" cy="114300"/>
          </a:xfrm>
          <a:prstGeom prst="rect">
            <a:avLst/>
          </a:prstGeom>
        </p:spPr>
      </p:pic>
      <p:sp>
        <p:nvSpPr>
          <p:cNvPr id="12" name="Text 5"/>
          <p:cNvSpPr/>
          <p:nvPr/>
        </p:nvSpPr>
        <p:spPr>
          <a:xfrm>
            <a:off x="635794" y="2798564"/>
            <a:ext cx="4118037" cy="342900"/>
          </a:xfrm>
          <a:prstGeom prst="rect">
            <a:avLst/>
          </a:prstGeom>
          <a:noFill/>
          <a:ln/>
        </p:spPr>
        <p:txBody>
          <a:bodyPr wrap="square" lIns="0" tIns="0" rIns="0" bIns="0" rtlCol="0" anchor="t">
            <a:spAutoFit/>
          </a:bodyPr>
          <a:lstStyle/>
          <a:p>
            <a:pPr algn="l" indent="0" marL="0">
              <a:lnSpc>
                <a:spcPct val="120000"/>
              </a:lnSpc>
              <a:buNone/>
            </a:pPr>
            <a:r>
              <a:rPr lang="en-US" sz="800" b="1" dirty="0">
                <a:solidFill>
                  <a:srgbClr val="0B2545"/>
                </a:solidFill>
                <a:latin typeface="Inter SemiBold" pitchFamily="34" charset="0"/>
                <a:ea typeface="Inter SemiBold" pitchFamily="34" charset="-122"/>
                <a:cs typeface="Inter SemiBold" pitchFamily="34" charset="-120"/>
              </a:rPr>
              <a:t>Stabilité académique :</a:t>
            </a:r>
            <a:r>
              <a:rPr lang="en-US" sz="850" dirty="0">
                <a:solidFill>
                  <a:srgbClr val="2B2D42"/>
                </a:solidFill>
                <a:latin typeface="Inter" pitchFamily="34" charset="0"/>
                <a:ea typeface="Inter" pitchFamily="34" charset="-122"/>
                <a:cs typeface="Inter" pitchFamily="34" charset="-120"/>
              </a:rPr>
              <a:t> Standardisation et respect rigoureux du calendrier </a:t>
            </a:r>
            <a:r>
              <a:rPr lang="en-US" sz="850" dirty="0">
                <a:solidFill>
                  <a:srgbClr val="2B2D42"/>
                </a:solidFill>
                <a:latin typeface="Inter" pitchFamily="34" charset="0"/>
                <a:ea typeface="Inter" pitchFamily="34" charset="-122"/>
                <a:cs typeface="Inter" pitchFamily="34" charset="-120"/>
              </a:rPr>
              <a:t>universitaire national pour l'année 2025-2026.</a:t>
            </a:r>
            <a:endParaRPr lang="en-US" sz="800" dirty="0"/>
          </a:p>
        </p:txBody>
      </p:sp>
      <p:sp>
        <p:nvSpPr>
          <p:cNvPr id="13" name="Shape 6"/>
          <p:cNvSpPr/>
          <p:nvPr/>
        </p:nvSpPr>
        <p:spPr>
          <a:xfrm>
            <a:off x="5111018" y="910828"/>
            <a:ext cx="3604329" cy="2407444"/>
          </a:xfrm>
          <a:prstGeom prst="rect">
            <a:avLst/>
          </a:prstGeom>
          <a:solidFill>
            <a:srgbClr val="F8F9FA"/>
          </a:solidFill>
          <a:ln/>
        </p:spPr>
      </p:sp>
      <p:sp>
        <p:nvSpPr>
          <p:cNvPr id="14" name="Shape 7"/>
          <p:cNvSpPr/>
          <p:nvPr/>
        </p:nvSpPr>
        <p:spPr>
          <a:xfrm>
            <a:off x="5111018" y="910828"/>
            <a:ext cx="3604329" cy="21431"/>
          </a:xfrm>
          <a:prstGeom prst="rect">
            <a:avLst/>
          </a:prstGeom>
          <a:solidFill>
            <a:srgbClr val="F4A261"/>
          </a:solidFill>
          <a:ln/>
        </p:spPr>
      </p:sp>
      <p:pic>
        <p:nvPicPr>
          <p:cNvPr id="15" name="Image 5" descr="preencoded.png">    </p:cNvPr>
          <p:cNvPicPr>
            <a:picLocks noChangeAspect="1"/>
          </p:cNvPicPr>
          <p:nvPr/>
        </p:nvPicPr>
        <p:blipFill>
          <a:blip r:embed="rId6"/>
          <a:stretch>
            <a:fillRect/>
          </a:stretch>
        </p:blipFill>
        <p:spPr>
          <a:xfrm>
            <a:off x="6377387" y="1125141"/>
            <a:ext cx="1071563" cy="1071563"/>
          </a:xfrm>
          <a:prstGeom prst="rect">
            <a:avLst/>
          </a:prstGeom>
        </p:spPr>
      </p:pic>
      <p:sp>
        <p:nvSpPr>
          <p:cNvPr id="16" name="Text 8"/>
          <p:cNvSpPr/>
          <p:nvPr/>
        </p:nvSpPr>
        <p:spPr>
          <a:xfrm>
            <a:off x="5325331" y="2303859"/>
            <a:ext cx="3175704" cy="642938"/>
          </a:xfrm>
          <a:prstGeom prst="rect">
            <a:avLst/>
          </a:prstGeom>
          <a:noFill/>
          <a:ln/>
        </p:spPr>
        <p:txBody>
          <a:bodyPr wrap="square" lIns="0" tIns="0" rIns="0" bIns="0" rtlCol="0" anchor="t">
            <a:spAutoFit/>
          </a:bodyPr>
          <a:lstStyle/>
          <a:p>
            <a:pPr algn="ctr" indent="0" marL="0">
              <a:lnSpc>
                <a:spcPct val="120000"/>
              </a:lnSpc>
              <a:buNone/>
            </a:pPr>
            <a:r>
              <a:rPr lang="en-US" sz="800" i="1" dirty="0">
                <a:solidFill>
                  <a:srgbClr val="2B2D42"/>
                </a:solidFill>
                <a:latin typeface="Inter" pitchFamily="34" charset="0"/>
                <a:ea typeface="Inter" pitchFamily="34" charset="-122"/>
                <a:cs typeface="Inter" pitchFamily="34" charset="-120"/>
              </a:rPr>
              <a:t>"Notre ambition est de faire de chaque région de Côte d'Ivoire un pôle de savoir et d'excellence. Les universités publiques que nous construisons sont le reflet d'une politique volontariste de décentralisation de l'enseignement supérieur."</a:t>
            </a:r>
            <a:endParaRPr lang="en-US" sz="800" dirty="0"/>
          </a:p>
        </p:txBody>
      </p:sp>
      <p:sp>
        <p:nvSpPr>
          <p:cNvPr id="17" name="Text 9"/>
          <p:cNvSpPr/>
          <p:nvPr/>
        </p:nvSpPr>
        <p:spPr>
          <a:xfrm>
            <a:off x="5513887" y="3053953"/>
            <a:ext cx="2798564" cy="242888"/>
          </a:xfrm>
          <a:prstGeom prst="rect">
            <a:avLst/>
          </a:prstGeom>
          <a:noFill/>
          <a:ln/>
        </p:spPr>
        <p:txBody>
          <a:bodyPr wrap="square" lIns="0" tIns="0" rIns="0" bIns="0" rtlCol="0" anchor="t">
            <a:spAutoFit/>
          </a:bodyPr>
          <a:lstStyle/>
          <a:p>
            <a:pPr algn="ctr" indent="0" marL="0">
              <a:buNone/>
            </a:pPr>
            <a:r>
              <a:rPr lang="en-US" sz="700" dirty="0">
                <a:solidFill>
                  <a:srgbClr val="0B2545"/>
                </a:solidFill>
                <a:latin typeface="Inter SemiBold" pitchFamily="34" charset="0"/>
                <a:ea typeface="Inter SemiBold" pitchFamily="34" charset="-122"/>
                <a:cs typeface="Inter SemiBold" pitchFamily="34" charset="-120"/>
              </a:rPr>
              <a:t>Prof. Adama Diawara</a:t>
            </a:r>
            <a:r>
              <a:rPr lang="en-US" sz="700" dirty="0">
                <a:solidFill>
                  <a:srgbClr val="0B2545"/>
                </a:solidFill>
                <a:latin typeface="Inter SemiBold" pitchFamily="34" charset="0"/>
                <a:ea typeface="Inter SemiBold" pitchFamily="34" charset="-122"/>
                <a:cs typeface="Inter SemiBold" pitchFamily="34" charset="-120"/>
              </a:rPr>
              <a:t>
</a:t>
            </a:r>
            <a:r>
              <a:rPr lang="en-US" sz="600" dirty="0">
                <a:solidFill>
                  <a:srgbClr val="6C757D"/>
                </a:solidFill>
                <a:latin typeface="Inter" pitchFamily="34" charset="0"/>
                <a:ea typeface="Inter" pitchFamily="34" charset="-122"/>
                <a:cs typeface="Inter" pitchFamily="34" charset="-120"/>
              </a:rPr>
              <a:t>Ministre de l'Enseignement Supérieur et de la Recherche Scientifique</a:t>
            </a:r>
            <a:endParaRPr lang="en-US" sz="7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La Révolution Universitaire (2011-2026)</a:t>
            </a:r>
            <a:endParaRPr lang="en-US" sz="1600" dirty="0"/>
          </a:p>
        </p:txBody>
      </p:sp>
      <p:sp>
        <p:nvSpPr>
          <p:cNvPr id="4" name="Text 1"/>
          <p:cNvSpPr/>
          <p:nvPr/>
        </p:nvSpPr>
        <p:spPr>
          <a:xfrm>
            <a:off x="428625" y="875109"/>
            <a:ext cx="4400550"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Chronologie de l'expansion du réseau</a:t>
            </a:r>
            <a:endParaRPr lang="en-US" sz="1000" dirty="0"/>
          </a:p>
        </p:txBody>
      </p:sp>
      <p:sp>
        <p:nvSpPr>
          <p:cNvPr id="5" name="Shape 2"/>
          <p:cNvSpPr/>
          <p:nvPr/>
        </p:nvSpPr>
        <p:spPr>
          <a:xfrm>
            <a:off x="428625" y="1223367"/>
            <a:ext cx="823792" cy="264319"/>
          </a:xfrm>
          <a:prstGeom prst="rect">
            <a:avLst/>
          </a:prstGeom>
          <a:solidFill>
            <a:srgbClr val="0B2545"/>
          </a:solidFill>
          <a:ln/>
        </p:spPr>
      </p:sp>
      <p:sp>
        <p:nvSpPr>
          <p:cNvPr id="6" name="Text 3"/>
          <p:cNvSpPr/>
          <p:nvPr/>
        </p:nvSpPr>
        <p:spPr>
          <a:xfrm>
            <a:off x="428625" y="1223367"/>
            <a:ext cx="823792" cy="264319"/>
          </a:xfrm>
          <a:prstGeom prst="rect">
            <a:avLst/>
          </a:prstGeom>
          <a:noFill/>
          <a:ln/>
        </p:spPr>
        <p:txBody>
          <a:bodyPr wrap="none" lIns="85090" tIns="85090" rIns="85090" bIns="8509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Période</a:t>
            </a:r>
            <a:endParaRPr lang="en-US" sz="700" dirty="0"/>
          </a:p>
        </p:txBody>
      </p:sp>
      <p:sp>
        <p:nvSpPr>
          <p:cNvPr id="7" name="Shape 4"/>
          <p:cNvSpPr/>
          <p:nvPr/>
        </p:nvSpPr>
        <p:spPr>
          <a:xfrm>
            <a:off x="1252417" y="1223367"/>
            <a:ext cx="1076139" cy="264319"/>
          </a:xfrm>
          <a:prstGeom prst="rect">
            <a:avLst/>
          </a:prstGeom>
          <a:solidFill>
            <a:srgbClr val="0B2545"/>
          </a:solidFill>
          <a:ln/>
        </p:spPr>
      </p:sp>
      <p:sp>
        <p:nvSpPr>
          <p:cNvPr id="8" name="Text 5"/>
          <p:cNvSpPr/>
          <p:nvPr/>
        </p:nvSpPr>
        <p:spPr>
          <a:xfrm>
            <a:off x="1252417" y="1223367"/>
            <a:ext cx="1076139" cy="264319"/>
          </a:xfrm>
          <a:prstGeom prst="rect">
            <a:avLst/>
          </a:prstGeom>
          <a:noFill/>
          <a:ln/>
        </p:spPr>
        <p:txBody>
          <a:bodyPr wrap="none" lIns="85090" tIns="85090" rIns="85090" bIns="8509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Universités</a:t>
            </a:r>
            <a:endParaRPr lang="en-US" sz="700" dirty="0"/>
          </a:p>
        </p:txBody>
      </p:sp>
      <p:sp>
        <p:nvSpPr>
          <p:cNvPr id="9" name="Shape 6"/>
          <p:cNvSpPr/>
          <p:nvPr/>
        </p:nvSpPr>
        <p:spPr>
          <a:xfrm>
            <a:off x="2328556" y="1223367"/>
            <a:ext cx="2500619" cy="264319"/>
          </a:xfrm>
          <a:prstGeom prst="rect">
            <a:avLst/>
          </a:prstGeom>
          <a:solidFill>
            <a:srgbClr val="0B2545"/>
          </a:solidFill>
          <a:ln/>
        </p:spPr>
      </p:sp>
      <p:sp>
        <p:nvSpPr>
          <p:cNvPr id="10" name="Text 7"/>
          <p:cNvSpPr/>
          <p:nvPr/>
        </p:nvSpPr>
        <p:spPr>
          <a:xfrm>
            <a:off x="2328556" y="1223367"/>
            <a:ext cx="2500619" cy="264319"/>
          </a:xfrm>
          <a:prstGeom prst="rect">
            <a:avLst/>
          </a:prstGeom>
          <a:noFill/>
          <a:ln/>
        </p:spPr>
        <p:txBody>
          <a:bodyPr wrap="square" lIns="85090" tIns="85090" rIns="85090" bIns="8509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Villes couvertes</a:t>
            </a:r>
            <a:endParaRPr lang="en-US" sz="700" dirty="0"/>
          </a:p>
        </p:txBody>
      </p:sp>
      <p:sp>
        <p:nvSpPr>
          <p:cNvPr id="11" name="Text 8"/>
          <p:cNvSpPr/>
          <p:nvPr/>
        </p:nvSpPr>
        <p:spPr>
          <a:xfrm>
            <a:off x="500063" y="1559123"/>
            <a:ext cx="537567"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Avant 2012</a:t>
            </a:r>
            <a:endParaRPr lang="en-US" sz="700" dirty="0"/>
          </a:p>
        </p:txBody>
      </p:sp>
      <p:sp>
        <p:nvSpPr>
          <p:cNvPr id="12" name="Text 9"/>
          <p:cNvSpPr/>
          <p:nvPr/>
        </p:nvSpPr>
        <p:spPr>
          <a:xfrm>
            <a:off x="1252417" y="1487686"/>
            <a:ext cx="1076139" cy="267891"/>
          </a:xfrm>
          <a:prstGeom prst="rect">
            <a:avLst/>
          </a:prstGeom>
          <a:noFill/>
          <a:ln/>
        </p:spPr>
        <p:txBody>
          <a:bodyPr wrap="non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3</a:t>
            </a:r>
            <a:endParaRPr lang="en-US" sz="750" dirty="0"/>
          </a:p>
        </p:txBody>
      </p:sp>
      <p:sp>
        <p:nvSpPr>
          <p:cNvPr id="13" name="Text 10"/>
          <p:cNvSpPr/>
          <p:nvPr/>
        </p:nvSpPr>
        <p:spPr>
          <a:xfrm>
            <a:off x="2328556" y="1487686"/>
            <a:ext cx="2500619" cy="267891"/>
          </a:xfrm>
          <a:prstGeom prst="rect">
            <a:avLst/>
          </a:prstGeom>
          <a:noFill/>
          <a:ln/>
        </p:spPr>
        <p:txBody>
          <a:bodyPr wrap="squar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Abidjan (Cocody, Abobo-Adjamé), Bouaké</a:t>
            </a:r>
            <a:endParaRPr lang="en-US" sz="750" dirty="0"/>
          </a:p>
        </p:txBody>
      </p:sp>
      <p:sp>
        <p:nvSpPr>
          <p:cNvPr id="14" name="Shape 11"/>
          <p:cNvSpPr/>
          <p:nvPr/>
        </p:nvSpPr>
        <p:spPr>
          <a:xfrm>
            <a:off x="428625" y="1755577"/>
            <a:ext cx="4400550" cy="271463"/>
          </a:xfrm>
          <a:prstGeom prst="rect">
            <a:avLst/>
          </a:prstGeom>
          <a:solidFill>
            <a:srgbClr val="F8F9FA"/>
          </a:solidFill>
          <a:ln/>
        </p:spPr>
      </p:sp>
      <p:sp>
        <p:nvSpPr>
          <p:cNvPr id="15" name="Text 12"/>
          <p:cNvSpPr/>
          <p:nvPr/>
        </p:nvSpPr>
        <p:spPr>
          <a:xfrm>
            <a:off x="500063" y="1830586"/>
            <a:ext cx="519708"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2012–2016</a:t>
            </a:r>
            <a:endParaRPr lang="en-US" sz="700" dirty="0"/>
          </a:p>
        </p:txBody>
      </p:sp>
      <p:sp>
        <p:nvSpPr>
          <p:cNvPr id="16" name="Text 13"/>
          <p:cNvSpPr/>
          <p:nvPr/>
        </p:nvSpPr>
        <p:spPr>
          <a:xfrm>
            <a:off x="1252417" y="1755577"/>
            <a:ext cx="1076139" cy="271463"/>
          </a:xfrm>
          <a:prstGeom prst="rect">
            <a:avLst/>
          </a:prstGeom>
          <a:noFill/>
          <a:ln/>
        </p:spPr>
        <p:txBody>
          <a:bodyPr wrap="non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5</a:t>
            </a:r>
            <a:endParaRPr lang="en-US" sz="750" dirty="0"/>
          </a:p>
        </p:txBody>
      </p:sp>
      <p:sp>
        <p:nvSpPr>
          <p:cNvPr id="17" name="Text 14"/>
          <p:cNvSpPr/>
          <p:nvPr/>
        </p:nvSpPr>
        <p:spPr>
          <a:xfrm>
            <a:off x="2328556" y="1755577"/>
            <a:ext cx="2500619" cy="271463"/>
          </a:xfrm>
          <a:prstGeom prst="rect">
            <a:avLst/>
          </a:prstGeom>
          <a:noFill/>
          <a:ln/>
        </p:spPr>
        <p:txBody>
          <a:bodyPr wrap="squar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Daloa, Korhogo</a:t>
            </a:r>
            <a:endParaRPr lang="en-US" sz="750" dirty="0"/>
          </a:p>
        </p:txBody>
      </p:sp>
      <p:sp>
        <p:nvSpPr>
          <p:cNvPr id="18" name="Text 15"/>
          <p:cNvSpPr/>
          <p:nvPr/>
        </p:nvSpPr>
        <p:spPr>
          <a:xfrm>
            <a:off x="500063" y="2102048"/>
            <a:ext cx="542925"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2016–2020</a:t>
            </a:r>
            <a:endParaRPr lang="en-US" sz="700" dirty="0"/>
          </a:p>
        </p:txBody>
      </p:sp>
      <p:sp>
        <p:nvSpPr>
          <p:cNvPr id="19" name="Text 16"/>
          <p:cNvSpPr/>
          <p:nvPr/>
        </p:nvSpPr>
        <p:spPr>
          <a:xfrm>
            <a:off x="1252417" y="2027039"/>
            <a:ext cx="1076139" cy="271463"/>
          </a:xfrm>
          <a:prstGeom prst="rect">
            <a:avLst/>
          </a:prstGeom>
          <a:noFill/>
          <a:ln/>
        </p:spPr>
        <p:txBody>
          <a:bodyPr wrap="non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7</a:t>
            </a:r>
            <a:endParaRPr lang="en-US" sz="750" dirty="0"/>
          </a:p>
        </p:txBody>
      </p:sp>
      <p:sp>
        <p:nvSpPr>
          <p:cNvPr id="20" name="Text 17"/>
          <p:cNvSpPr/>
          <p:nvPr/>
        </p:nvSpPr>
        <p:spPr>
          <a:xfrm>
            <a:off x="2328556" y="2027039"/>
            <a:ext cx="2500619" cy="271463"/>
          </a:xfrm>
          <a:prstGeom prst="rect">
            <a:avLst/>
          </a:prstGeom>
          <a:noFill/>
          <a:ln/>
        </p:spPr>
        <p:txBody>
          <a:bodyPr wrap="squar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Man, San Pedro</a:t>
            </a:r>
            <a:endParaRPr lang="en-US" sz="750" dirty="0"/>
          </a:p>
        </p:txBody>
      </p:sp>
      <p:sp>
        <p:nvSpPr>
          <p:cNvPr id="21" name="Shape 18"/>
          <p:cNvSpPr/>
          <p:nvPr/>
        </p:nvSpPr>
        <p:spPr>
          <a:xfrm>
            <a:off x="428625" y="2298502"/>
            <a:ext cx="4400550" cy="271463"/>
          </a:xfrm>
          <a:prstGeom prst="rect">
            <a:avLst/>
          </a:prstGeom>
          <a:solidFill>
            <a:srgbClr val="F8F9FA"/>
          </a:solidFill>
          <a:ln/>
        </p:spPr>
      </p:sp>
      <p:sp>
        <p:nvSpPr>
          <p:cNvPr id="22" name="Text 19"/>
          <p:cNvSpPr/>
          <p:nvPr/>
        </p:nvSpPr>
        <p:spPr>
          <a:xfrm>
            <a:off x="500063" y="2373511"/>
            <a:ext cx="562570"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2020–2026</a:t>
            </a:r>
            <a:endParaRPr lang="en-US" sz="700" dirty="0"/>
          </a:p>
        </p:txBody>
      </p:sp>
      <p:sp>
        <p:nvSpPr>
          <p:cNvPr id="23" name="Text 20"/>
          <p:cNvSpPr/>
          <p:nvPr/>
        </p:nvSpPr>
        <p:spPr>
          <a:xfrm>
            <a:off x="1323854" y="2373511"/>
            <a:ext cx="778669"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9 fonctionnelles</a:t>
            </a:r>
            <a:endParaRPr lang="en-US" sz="700" dirty="0"/>
          </a:p>
        </p:txBody>
      </p:sp>
      <p:sp>
        <p:nvSpPr>
          <p:cNvPr id="24" name="Text 21"/>
          <p:cNvSpPr/>
          <p:nvPr/>
        </p:nvSpPr>
        <p:spPr>
          <a:xfrm>
            <a:off x="2328556" y="2298502"/>
            <a:ext cx="2500619" cy="271463"/>
          </a:xfrm>
          <a:prstGeom prst="rect">
            <a:avLst/>
          </a:prstGeom>
          <a:noFill/>
          <a:ln/>
        </p:spPr>
        <p:txBody>
          <a:bodyPr wrap="square" lIns="85090" tIns="85090" rIns="85090" bIns="8509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Bondoukou, UVCI (nationale)</a:t>
            </a:r>
            <a:endParaRPr lang="en-US" sz="750" dirty="0"/>
          </a:p>
        </p:txBody>
      </p:sp>
      <p:sp>
        <p:nvSpPr>
          <p:cNvPr id="25" name="Text 22"/>
          <p:cNvSpPr/>
          <p:nvPr/>
        </p:nvSpPr>
        <p:spPr>
          <a:xfrm>
            <a:off x="428625" y="2716411"/>
            <a:ext cx="4400550"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Objectifs de la décentralisation</a:t>
            </a:r>
            <a:endParaRPr lang="en-US" sz="1000" dirty="0"/>
          </a:p>
        </p:txBody>
      </p:sp>
      <p:pic>
        <p:nvPicPr>
          <p:cNvPr id="26" name="Image 1" descr="preencoded.png">    </p:cNvPr>
          <p:cNvPicPr>
            <a:picLocks noChangeAspect="1"/>
          </p:cNvPicPr>
          <p:nvPr/>
        </p:nvPicPr>
        <p:blipFill>
          <a:blip r:embed="rId2"/>
          <a:stretch>
            <a:fillRect/>
          </a:stretch>
        </p:blipFill>
        <p:spPr>
          <a:xfrm>
            <a:off x="428625" y="3086100"/>
            <a:ext cx="100013" cy="100013"/>
          </a:xfrm>
          <a:prstGeom prst="rect">
            <a:avLst/>
          </a:prstGeom>
        </p:spPr>
      </p:pic>
      <p:sp>
        <p:nvSpPr>
          <p:cNvPr id="27" name="Text 23"/>
          <p:cNvSpPr/>
          <p:nvPr/>
        </p:nvSpPr>
        <p:spPr>
          <a:xfrm>
            <a:off x="600075" y="3064669"/>
            <a:ext cx="4229100" cy="280002"/>
          </a:xfrm>
          <a:prstGeom prst="rect">
            <a:avLst/>
          </a:prstGeom>
          <a:noFill/>
          <a:ln/>
        </p:spPr>
        <p:txBody>
          <a:bodyPr wrap="square" lIns="0" tIns="0" rIns="0" bIns="0" rtlCol="0" anchor="t">
            <a:spAutoFit/>
          </a:bodyPr>
          <a:lstStyle/>
          <a:p>
            <a:pPr algn="l" indent="0" marL="0">
              <a:lnSpc>
                <a:spcPct val="112000"/>
              </a:lnSpc>
              <a:buNone/>
            </a:pPr>
            <a:r>
              <a:rPr lang="en-US" sz="700" b="1" dirty="0">
                <a:solidFill>
                  <a:srgbClr val="2B2D42"/>
                </a:solidFill>
                <a:latin typeface="Inter SemiBold" pitchFamily="34" charset="0"/>
                <a:ea typeface="Inter SemiBold" pitchFamily="34" charset="-122"/>
                <a:cs typeface="Inter SemiBold" pitchFamily="34" charset="-120"/>
              </a:rPr>
              <a:t>Désengorger Abidjan :</a:t>
            </a:r>
            <a:r>
              <a:rPr lang="en-US" sz="750" dirty="0">
                <a:solidFill>
                  <a:srgbClr val="2B2D42"/>
                </a:solidFill>
                <a:latin typeface="Inter" pitchFamily="34" charset="0"/>
                <a:ea typeface="Inter" pitchFamily="34" charset="-122"/>
                <a:cs typeface="Inter" pitchFamily="34" charset="-120"/>
              </a:rPr>
              <a:t> Réduire la pression démographique sur les campus historiques </a:t>
            </a:r>
            <a:r>
              <a:rPr lang="en-US" sz="750" dirty="0">
                <a:solidFill>
                  <a:srgbClr val="2B2D42"/>
                </a:solidFill>
                <a:latin typeface="Inter" pitchFamily="34" charset="0"/>
                <a:ea typeface="Inter" pitchFamily="34" charset="-122"/>
                <a:cs typeface="Inter" pitchFamily="34" charset="-120"/>
              </a:rPr>
              <a:t>de la capitale économique.</a:t>
            </a:r>
            <a:endParaRPr lang="en-US" sz="700" dirty="0"/>
          </a:p>
        </p:txBody>
      </p:sp>
      <p:pic>
        <p:nvPicPr>
          <p:cNvPr id="28" name="Image 2" descr="preencoded.png">    </p:cNvPr>
          <p:cNvPicPr>
            <a:picLocks noChangeAspect="1"/>
          </p:cNvPicPr>
          <p:nvPr/>
        </p:nvPicPr>
        <p:blipFill>
          <a:blip r:embed="rId3"/>
          <a:stretch>
            <a:fillRect/>
          </a:stretch>
        </p:blipFill>
        <p:spPr>
          <a:xfrm>
            <a:off x="428625" y="3437539"/>
            <a:ext cx="125016" cy="100013"/>
          </a:xfrm>
          <a:prstGeom prst="rect">
            <a:avLst/>
          </a:prstGeom>
        </p:spPr>
      </p:pic>
      <p:sp>
        <p:nvSpPr>
          <p:cNvPr id="29" name="Text 24"/>
          <p:cNvSpPr/>
          <p:nvPr/>
        </p:nvSpPr>
        <p:spPr>
          <a:xfrm>
            <a:off x="625078" y="3416108"/>
            <a:ext cx="4204097" cy="280002"/>
          </a:xfrm>
          <a:prstGeom prst="rect">
            <a:avLst/>
          </a:prstGeom>
          <a:noFill/>
          <a:ln/>
        </p:spPr>
        <p:txBody>
          <a:bodyPr wrap="square" lIns="0" tIns="0" rIns="0" bIns="0" rtlCol="0" anchor="t">
            <a:spAutoFit/>
          </a:bodyPr>
          <a:lstStyle/>
          <a:p>
            <a:pPr algn="l" indent="0" marL="0">
              <a:lnSpc>
                <a:spcPct val="112000"/>
              </a:lnSpc>
              <a:buNone/>
            </a:pPr>
            <a:r>
              <a:rPr lang="en-US" sz="700" b="1" dirty="0">
                <a:solidFill>
                  <a:srgbClr val="2B2D42"/>
                </a:solidFill>
                <a:latin typeface="Inter SemiBold" pitchFamily="34" charset="0"/>
                <a:ea typeface="Inter SemiBold" pitchFamily="34" charset="-122"/>
                <a:cs typeface="Inter SemiBold" pitchFamily="34" charset="-120"/>
              </a:rPr>
              <a:t>Équité territoriale :</a:t>
            </a:r>
            <a:r>
              <a:rPr lang="en-US" sz="750" dirty="0">
                <a:solidFill>
                  <a:srgbClr val="2B2D42"/>
                </a:solidFill>
                <a:latin typeface="Inter" pitchFamily="34" charset="0"/>
                <a:ea typeface="Inter" pitchFamily="34" charset="-122"/>
                <a:cs typeface="Inter" pitchFamily="34" charset="-120"/>
              </a:rPr>
              <a:t> Offrir aux bacheliers un accès de proximité à l'enseignement </a:t>
            </a:r>
            <a:r>
              <a:rPr lang="en-US" sz="750" dirty="0">
                <a:solidFill>
                  <a:srgbClr val="2B2D42"/>
                </a:solidFill>
                <a:latin typeface="Inter" pitchFamily="34" charset="0"/>
                <a:ea typeface="Inter" pitchFamily="34" charset="-122"/>
                <a:cs typeface="Inter" pitchFamily="34" charset="-120"/>
              </a:rPr>
              <a:t>supérieur dans leurs régions.</a:t>
            </a:r>
            <a:endParaRPr lang="en-US" sz="700" dirty="0"/>
          </a:p>
        </p:txBody>
      </p:sp>
      <p:pic>
        <p:nvPicPr>
          <p:cNvPr id="30" name="Image 3" descr="preencoded.png">    </p:cNvPr>
          <p:cNvPicPr>
            <a:picLocks noChangeAspect="1"/>
          </p:cNvPicPr>
          <p:nvPr/>
        </p:nvPicPr>
        <p:blipFill>
          <a:blip r:embed="rId4"/>
          <a:stretch>
            <a:fillRect/>
          </a:stretch>
        </p:blipFill>
        <p:spPr>
          <a:xfrm>
            <a:off x="428625" y="3788978"/>
            <a:ext cx="100013" cy="100013"/>
          </a:xfrm>
          <a:prstGeom prst="rect">
            <a:avLst/>
          </a:prstGeom>
        </p:spPr>
      </p:pic>
      <p:sp>
        <p:nvSpPr>
          <p:cNvPr id="31" name="Text 25"/>
          <p:cNvSpPr/>
          <p:nvPr/>
        </p:nvSpPr>
        <p:spPr>
          <a:xfrm>
            <a:off x="600075" y="3767547"/>
            <a:ext cx="4229100" cy="280002"/>
          </a:xfrm>
          <a:prstGeom prst="rect">
            <a:avLst/>
          </a:prstGeom>
          <a:noFill/>
          <a:ln/>
        </p:spPr>
        <p:txBody>
          <a:bodyPr wrap="square" lIns="0" tIns="0" rIns="0" bIns="0" rtlCol="0" anchor="t">
            <a:spAutoFit/>
          </a:bodyPr>
          <a:lstStyle/>
          <a:p>
            <a:pPr algn="l" indent="0" marL="0">
              <a:lnSpc>
                <a:spcPct val="112000"/>
              </a:lnSpc>
              <a:buNone/>
            </a:pPr>
            <a:r>
              <a:rPr lang="en-US" sz="700" b="1" dirty="0">
                <a:solidFill>
                  <a:srgbClr val="2B2D42"/>
                </a:solidFill>
                <a:latin typeface="Inter SemiBold" pitchFamily="34" charset="0"/>
                <a:ea typeface="Inter SemiBold" pitchFamily="34" charset="-122"/>
                <a:cs typeface="Inter SemiBold" pitchFamily="34" charset="-120"/>
              </a:rPr>
              <a:t>Développement local :</a:t>
            </a:r>
            <a:r>
              <a:rPr lang="en-US" sz="750" dirty="0">
                <a:solidFill>
                  <a:srgbClr val="2B2D42"/>
                </a:solidFill>
                <a:latin typeface="Inter" pitchFamily="34" charset="0"/>
                <a:ea typeface="Inter" pitchFamily="34" charset="-122"/>
                <a:cs typeface="Inter" pitchFamily="34" charset="-120"/>
              </a:rPr>
              <a:t> Stimuler l'économie régionale en valorisant les ressources </a:t>
            </a:r>
            <a:r>
              <a:rPr lang="en-US" sz="750" dirty="0">
                <a:solidFill>
                  <a:srgbClr val="2B2D42"/>
                </a:solidFill>
                <a:latin typeface="Inter" pitchFamily="34" charset="0"/>
                <a:ea typeface="Inter" pitchFamily="34" charset="-122"/>
                <a:cs typeface="Inter" pitchFamily="34" charset="-120"/>
              </a:rPr>
              <a:t>locales par la recherche.</a:t>
            </a:r>
            <a:endParaRPr lang="en-US" sz="700" dirty="0"/>
          </a:p>
        </p:txBody>
      </p:sp>
      <p:sp>
        <p:nvSpPr>
          <p:cNvPr id="32" name="Shape 26"/>
          <p:cNvSpPr/>
          <p:nvPr/>
        </p:nvSpPr>
        <p:spPr>
          <a:xfrm>
            <a:off x="5114925" y="875109"/>
            <a:ext cx="3600450" cy="3022867"/>
          </a:xfrm>
          <a:prstGeom prst="rect">
            <a:avLst/>
          </a:prstGeom>
          <a:solidFill>
            <a:srgbClr val="F8F9FA"/>
          </a:solidFill>
          <a:ln/>
        </p:spPr>
      </p:sp>
      <p:sp>
        <p:nvSpPr>
          <p:cNvPr id="33" name="Shape 27"/>
          <p:cNvSpPr/>
          <p:nvPr/>
        </p:nvSpPr>
        <p:spPr>
          <a:xfrm>
            <a:off x="5114925" y="875109"/>
            <a:ext cx="3600450" cy="21431"/>
          </a:xfrm>
          <a:prstGeom prst="rect">
            <a:avLst/>
          </a:prstGeom>
          <a:solidFill>
            <a:srgbClr val="F4A261"/>
          </a:solidFill>
          <a:ln/>
        </p:spPr>
      </p:sp>
      <p:sp>
        <p:nvSpPr>
          <p:cNvPr id="34" name="Text 28"/>
          <p:cNvSpPr/>
          <p:nvPr/>
        </p:nvSpPr>
        <p:spPr>
          <a:xfrm>
            <a:off x="5257800" y="1017984"/>
            <a:ext cx="3314700" cy="241102"/>
          </a:xfrm>
          <a:prstGeom prst="rect">
            <a:avLst/>
          </a:prstGeom>
          <a:noFill/>
          <a:ln/>
        </p:spPr>
        <p:txBody>
          <a:bodyPr wrap="square" lIns="0" tIns="0" rIns="0" bIns="42545" rtlCol="0" anchor="t">
            <a:spAutoFit/>
          </a:bodyPr>
          <a:lstStyle/>
          <a:p>
            <a:pPr algn="ctr"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Évolution du nombre d'universités</a:t>
            </a:r>
            <a:endParaRPr lang="en-US" sz="1000" dirty="0"/>
          </a:p>
        </p:txBody>
      </p:sp>
      <p:pic>
        <p:nvPicPr>
          <p:cNvPr id="35" name="Image 4" descr="preencoded.png">    </p:cNvPr>
          <p:cNvPicPr>
            <a:picLocks noChangeAspect="1"/>
          </p:cNvPicPr>
          <p:nvPr/>
        </p:nvPicPr>
        <p:blipFill>
          <a:blip r:embed="rId5"/>
          <a:stretch>
            <a:fillRect/>
          </a:stretch>
        </p:blipFill>
        <p:spPr>
          <a:xfrm>
            <a:off x="5257800" y="1366242"/>
            <a:ext cx="3314700" cy="2143125"/>
          </a:xfrm>
          <a:prstGeom prst="rect">
            <a:avLst/>
          </a:prstGeom>
        </p:spPr>
      </p:pic>
      <p:sp>
        <p:nvSpPr>
          <p:cNvPr id="36" name="Text 29"/>
          <p:cNvSpPr/>
          <p:nvPr/>
        </p:nvSpPr>
        <p:spPr>
          <a:xfrm>
            <a:off x="5301555" y="3616523"/>
            <a:ext cx="3227189" cy="260021"/>
          </a:xfrm>
          <a:prstGeom prst="rect">
            <a:avLst/>
          </a:prstGeom>
          <a:noFill/>
          <a:ln/>
        </p:spPr>
        <p:txBody>
          <a:bodyPr wrap="square" lIns="0" tIns="0" rIns="0" bIns="0" rtlCol="0" anchor="t">
            <a:spAutoFit/>
          </a:bodyPr>
          <a:lstStyle/>
          <a:p>
            <a:pPr algn="ctr" indent="0" marL="0">
              <a:lnSpc>
                <a:spcPct val="112000"/>
              </a:lnSpc>
              <a:buNone/>
            </a:pPr>
            <a:r>
              <a:rPr lang="en-US" sz="650" b="1" dirty="0">
                <a:solidFill>
                  <a:srgbClr val="6C757D"/>
                </a:solidFill>
                <a:latin typeface="Inter SemiBold" pitchFamily="34" charset="0"/>
                <a:ea typeface="Inter SemiBold" pitchFamily="34" charset="-122"/>
                <a:cs typeface="Inter SemiBold" pitchFamily="34" charset="-120"/>
              </a:rPr>
              <a:t>Multiplication par 3 du réseau universitaire public en 15 ans.</a:t>
            </a:r>
            <a:r>
              <a:rPr lang="en-US" sz="650" dirty="0">
                <a:solidFill>
                  <a:srgbClr val="6C757D"/>
                </a:solidFill>
                <a:latin typeface="Inter" pitchFamily="34" charset="0"/>
                <a:ea typeface="Inter" pitchFamily="34" charset="-122"/>
                <a:cs typeface="Inter" pitchFamily="34" charset="-120"/>
              </a:rPr>
              <a:t>
</a:t>
            </a:r>
            <a:r>
              <a:rPr lang="en-US" sz="650" dirty="0">
                <a:solidFill>
                  <a:srgbClr val="6C757D"/>
                </a:solidFill>
                <a:latin typeface="Inter" pitchFamily="34" charset="0"/>
                <a:ea typeface="Inter" pitchFamily="34" charset="-122"/>
                <a:cs typeface="Inter" pitchFamily="34" charset="-120"/>
              </a:rPr>
              <a:t>Une politique volontariste de décentralisation portée par le Chef de l'État.</a:t>
            </a:r>
            <a:endParaRPr lang="en-US" sz="6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La Décentralisation en Marche</a:t>
            </a:r>
            <a:endParaRPr lang="en-US" sz="1600" dirty="0"/>
          </a:p>
        </p:txBody>
      </p:sp>
      <p:sp>
        <p:nvSpPr>
          <p:cNvPr id="4" name="Text 1"/>
          <p:cNvSpPr/>
          <p:nvPr/>
        </p:nvSpPr>
        <p:spPr>
          <a:xfrm>
            <a:off x="428625" y="732234"/>
            <a:ext cx="8286750" cy="137517"/>
          </a:xfrm>
          <a:prstGeom prst="rect">
            <a:avLst/>
          </a:prstGeom>
          <a:noFill/>
          <a:ln/>
        </p:spPr>
        <p:txBody>
          <a:bodyPr wrap="square" lIns="0" tIns="0" rIns="0" bIns="0" rtlCol="0" anchor="t">
            <a:spAutoFit/>
          </a:bodyPr>
          <a:lstStyle/>
          <a:p>
            <a:pPr algn="l" indent="0" marL="0">
              <a:buNone/>
            </a:pPr>
            <a:r>
              <a:rPr lang="en-US" sz="850" dirty="0">
                <a:solidFill>
                  <a:srgbClr val="6C757D"/>
                </a:solidFill>
                <a:latin typeface="Inter" pitchFamily="34" charset="0"/>
                <a:ea typeface="Inter" pitchFamily="34" charset="-122"/>
                <a:cs typeface="Inter" pitchFamily="34" charset="-120"/>
              </a:rPr>
              <a:t>9 universités réparties dans 7 districts — Une couverture nationale sans précédent</a:t>
            </a:r>
            <a:endParaRPr lang="en-US" sz="850" dirty="0"/>
          </a:p>
        </p:txBody>
      </p:sp>
      <p:sp>
        <p:nvSpPr>
          <p:cNvPr id="5" name="Shape 2"/>
          <p:cNvSpPr/>
          <p:nvPr/>
        </p:nvSpPr>
        <p:spPr>
          <a:xfrm>
            <a:off x="428625" y="1048345"/>
            <a:ext cx="1800225" cy="203597"/>
          </a:xfrm>
          <a:prstGeom prst="rect">
            <a:avLst/>
          </a:prstGeom>
          <a:solidFill>
            <a:srgbClr val="0B2545"/>
          </a:solidFill>
          <a:ln/>
        </p:spPr>
      </p:sp>
      <p:sp>
        <p:nvSpPr>
          <p:cNvPr id="6" name="Shape 3"/>
          <p:cNvSpPr/>
          <p:nvPr/>
        </p:nvSpPr>
        <p:spPr>
          <a:xfrm>
            <a:off x="428625" y="1230511"/>
            <a:ext cx="1800225" cy="21431"/>
          </a:xfrm>
          <a:prstGeom prst="rect">
            <a:avLst/>
          </a:prstGeom>
          <a:solidFill>
            <a:srgbClr val="F4A261"/>
          </a:solidFill>
          <a:ln/>
        </p:spPr>
      </p:sp>
      <p:sp>
        <p:nvSpPr>
          <p:cNvPr id="7" name="Text 4"/>
          <p:cNvSpPr/>
          <p:nvPr/>
        </p:nvSpPr>
        <p:spPr>
          <a:xfrm>
            <a:off x="428625" y="1048345"/>
            <a:ext cx="1800225" cy="203597"/>
          </a:xfrm>
          <a:prstGeom prst="rect">
            <a:avLst/>
          </a:prstGeom>
          <a:noFill/>
          <a:ln/>
        </p:spPr>
        <p:txBody>
          <a:bodyPr wrap="square" lIns="102108" tIns="85090" rIns="102108" bIns="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District Autonome / Région</a:t>
            </a:r>
            <a:endParaRPr lang="en-US" sz="700" dirty="0"/>
          </a:p>
        </p:txBody>
      </p:sp>
      <p:sp>
        <p:nvSpPr>
          <p:cNvPr id="8" name="Shape 5"/>
          <p:cNvSpPr/>
          <p:nvPr/>
        </p:nvSpPr>
        <p:spPr>
          <a:xfrm>
            <a:off x="2228850" y="1048345"/>
            <a:ext cx="2314575" cy="203597"/>
          </a:xfrm>
          <a:prstGeom prst="rect">
            <a:avLst/>
          </a:prstGeom>
          <a:solidFill>
            <a:srgbClr val="0B2545"/>
          </a:solidFill>
          <a:ln/>
        </p:spPr>
      </p:sp>
      <p:sp>
        <p:nvSpPr>
          <p:cNvPr id="9" name="Shape 6"/>
          <p:cNvSpPr/>
          <p:nvPr/>
        </p:nvSpPr>
        <p:spPr>
          <a:xfrm>
            <a:off x="2228850" y="1230511"/>
            <a:ext cx="2314575" cy="21431"/>
          </a:xfrm>
          <a:prstGeom prst="rect">
            <a:avLst/>
          </a:prstGeom>
          <a:solidFill>
            <a:srgbClr val="F4A261"/>
          </a:solidFill>
          <a:ln/>
        </p:spPr>
      </p:sp>
      <p:sp>
        <p:nvSpPr>
          <p:cNvPr id="10" name="Text 7"/>
          <p:cNvSpPr/>
          <p:nvPr/>
        </p:nvSpPr>
        <p:spPr>
          <a:xfrm>
            <a:off x="2228850" y="1048345"/>
            <a:ext cx="2314575" cy="203597"/>
          </a:xfrm>
          <a:prstGeom prst="rect">
            <a:avLst/>
          </a:prstGeom>
          <a:noFill/>
          <a:ln/>
        </p:spPr>
        <p:txBody>
          <a:bodyPr wrap="square" lIns="102108" tIns="85090" rIns="102108" bIns="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Université Publique</a:t>
            </a:r>
            <a:endParaRPr lang="en-US" sz="700" dirty="0"/>
          </a:p>
        </p:txBody>
      </p:sp>
      <p:sp>
        <p:nvSpPr>
          <p:cNvPr id="11" name="Shape 8"/>
          <p:cNvSpPr/>
          <p:nvPr/>
        </p:nvSpPr>
        <p:spPr>
          <a:xfrm>
            <a:off x="4543425" y="1048345"/>
            <a:ext cx="1028700" cy="203597"/>
          </a:xfrm>
          <a:prstGeom prst="rect">
            <a:avLst/>
          </a:prstGeom>
          <a:solidFill>
            <a:srgbClr val="0B2545"/>
          </a:solidFill>
          <a:ln/>
        </p:spPr>
      </p:sp>
      <p:sp>
        <p:nvSpPr>
          <p:cNvPr id="12" name="Shape 9"/>
          <p:cNvSpPr/>
          <p:nvPr/>
        </p:nvSpPr>
        <p:spPr>
          <a:xfrm>
            <a:off x="4543425" y="1230511"/>
            <a:ext cx="1028700" cy="21431"/>
          </a:xfrm>
          <a:prstGeom prst="rect">
            <a:avLst/>
          </a:prstGeom>
          <a:solidFill>
            <a:srgbClr val="F4A261"/>
          </a:solidFill>
          <a:ln/>
        </p:spPr>
      </p:sp>
      <p:sp>
        <p:nvSpPr>
          <p:cNvPr id="13" name="Text 10"/>
          <p:cNvSpPr/>
          <p:nvPr/>
        </p:nvSpPr>
        <p:spPr>
          <a:xfrm>
            <a:off x="4543425" y="1048345"/>
            <a:ext cx="1028700" cy="203597"/>
          </a:xfrm>
          <a:prstGeom prst="rect">
            <a:avLst/>
          </a:prstGeom>
          <a:noFill/>
          <a:ln/>
        </p:spPr>
        <p:txBody>
          <a:bodyPr wrap="none" lIns="102108" tIns="85090" rIns="102108" bIns="0" rtlCol="0" anchor="ctr">
            <a:spAutoFit/>
          </a:bodyPr>
          <a:lstStyle/>
          <a:p>
            <a:pPr algn="l" indent="0" marL="0">
              <a:buNone/>
            </a:pPr>
            <a:r>
              <a:rPr lang="en-US" sz="700" dirty="0">
                <a:solidFill>
                  <a:srgbClr val="FFFFFF"/>
                </a:solidFill>
                <a:latin typeface="Inter SemiBold" pitchFamily="34" charset="0"/>
                <a:ea typeface="Inter SemiBold" pitchFamily="34" charset="-122"/>
                <a:cs typeface="Inter SemiBold" pitchFamily="34" charset="-120"/>
              </a:rPr>
              <a:t>Ville</a:t>
            </a:r>
            <a:endParaRPr lang="en-US" sz="700" dirty="0"/>
          </a:p>
        </p:txBody>
      </p:sp>
      <p:sp>
        <p:nvSpPr>
          <p:cNvPr id="14" name="Text 11"/>
          <p:cNvSpPr/>
          <p:nvPr/>
        </p:nvSpPr>
        <p:spPr>
          <a:xfrm>
            <a:off x="514350" y="1312664"/>
            <a:ext cx="1355527"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District Autonome d'Abidjan</a:t>
            </a:r>
            <a:endParaRPr lang="en-US" sz="700" dirty="0"/>
          </a:p>
        </p:txBody>
      </p:sp>
      <p:sp>
        <p:nvSpPr>
          <p:cNvPr id="15" name="Text 12"/>
          <p:cNvSpPr/>
          <p:nvPr/>
        </p:nvSpPr>
        <p:spPr>
          <a:xfrm>
            <a:off x="2228850" y="1241227"/>
            <a:ext cx="2314575" cy="196453"/>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Félix Houphouët-Boigny (UFHB)</a:t>
            </a:r>
            <a:endParaRPr lang="en-US" sz="750" dirty="0"/>
          </a:p>
        </p:txBody>
      </p:sp>
      <p:sp>
        <p:nvSpPr>
          <p:cNvPr id="16" name="Text 13"/>
          <p:cNvSpPr/>
          <p:nvPr/>
        </p:nvSpPr>
        <p:spPr>
          <a:xfrm>
            <a:off x="4543425" y="1241227"/>
            <a:ext cx="1028700" cy="196453"/>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Abidjan (Cocody)</a:t>
            </a:r>
            <a:endParaRPr lang="en-US" sz="750" dirty="0"/>
          </a:p>
        </p:txBody>
      </p:sp>
      <p:sp>
        <p:nvSpPr>
          <p:cNvPr id="17" name="Shape 14"/>
          <p:cNvSpPr/>
          <p:nvPr/>
        </p:nvSpPr>
        <p:spPr>
          <a:xfrm>
            <a:off x="428625" y="1437680"/>
            <a:ext cx="5143500" cy="200025"/>
          </a:xfrm>
          <a:prstGeom prst="rect">
            <a:avLst/>
          </a:prstGeom>
          <a:solidFill>
            <a:srgbClr val="F8F9FA"/>
          </a:solidFill>
          <a:ln/>
        </p:spPr>
      </p:sp>
      <p:sp>
        <p:nvSpPr>
          <p:cNvPr id="18" name="Text 15"/>
          <p:cNvSpPr/>
          <p:nvPr/>
        </p:nvSpPr>
        <p:spPr>
          <a:xfrm>
            <a:off x="514350" y="1512689"/>
            <a:ext cx="1355527"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District Autonome d'Abidjan</a:t>
            </a:r>
            <a:endParaRPr lang="en-US" sz="700" dirty="0"/>
          </a:p>
        </p:txBody>
      </p:sp>
      <p:sp>
        <p:nvSpPr>
          <p:cNvPr id="19" name="Text 16"/>
          <p:cNvSpPr/>
          <p:nvPr/>
        </p:nvSpPr>
        <p:spPr>
          <a:xfrm>
            <a:off x="2228850" y="1437680"/>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Nangui Abrogoua (UNA)</a:t>
            </a:r>
            <a:endParaRPr lang="en-US" sz="750" dirty="0"/>
          </a:p>
        </p:txBody>
      </p:sp>
      <p:sp>
        <p:nvSpPr>
          <p:cNvPr id="20" name="Text 17"/>
          <p:cNvSpPr/>
          <p:nvPr/>
        </p:nvSpPr>
        <p:spPr>
          <a:xfrm>
            <a:off x="4543425" y="1437680"/>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Abidjan (Abobo)</a:t>
            </a:r>
            <a:endParaRPr lang="en-US" sz="750" dirty="0"/>
          </a:p>
        </p:txBody>
      </p:sp>
      <p:sp>
        <p:nvSpPr>
          <p:cNvPr id="21" name="Text 18"/>
          <p:cNvSpPr/>
          <p:nvPr/>
        </p:nvSpPr>
        <p:spPr>
          <a:xfrm>
            <a:off x="514350" y="1712714"/>
            <a:ext cx="1355527" cy="121444"/>
          </a:xfrm>
          <a:prstGeom prst="rect">
            <a:avLst/>
          </a:prstGeom>
          <a:noFill/>
          <a:ln/>
        </p:spPr>
        <p:txBody>
          <a:bodyPr wrap="squar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District Autonome d'Abidjan</a:t>
            </a:r>
            <a:endParaRPr lang="en-US" sz="700" dirty="0"/>
          </a:p>
        </p:txBody>
      </p:sp>
      <p:sp>
        <p:nvSpPr>
          <p:cNvPr id="22" name="Text 19"/>
          <p:cNvSpPr/>
          <p:nvPr/>
        </p:nvSpPr>
        <p:spPr>
          <a:xfrm>
            <a:off x="2228850" y="1637705"/>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Virtuelle de Côte d'Ivoire (UVCI)</a:t>
            </a:r>
            <a:endParaRPr lang="en-US" sz="750" dirty="0"/>
          </a:p>
        </p:txBody>
      </p:sp>
      <p:sp>
        <p:nvSpPr>
          <p:cNvPr id="23" name="Text 20"/>
          <p:cNvSpPr/>
          <p:nvPr/>
        </p:nvSpPr>
        <p:spPr>
          <a:xfrm>
            <a:off x="4543425" y="1637705"/>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Abidjan (National)</a:t>
            </a:r>
            <a:endParaRPr lang="en-US" sz="750" dirty="0"/>
          </a:p>
        </p:txBody>
      </p:sp>
      <p:sp>
        <p:nvSpPr>
          <p:cNvPr id="24" name="Shape 21"/>
          <p:cNvSpPr/>
          <p:nvPr/>
        </p:nvSpPr>
        <p:spPr>
          <a:xfrm>
            <a:off x="428625" y="1837730"/>
            <a:ext cx="5143500" cy="200025"/>
          </a:xfrm>
          <a:prstGeom prst="rect">
            <a:avLst/>
          </a:prstGeom>
          <a:solidFill>
            <a:srgbClr val="F8F9FA"/>
          </a:solidFill>
          <a:ln/>
        </p:spPr>
      </p:sp>
      <p:sp>
        <p:nvSpPr>
          <p:cNvPr id="25" name="Text 22"/>
          <p:cNvSpPr/>
          <p:nvPr/>
        </p:nvSpPr>
        <p:spPr>
          <a:xfrm>
            <a:off x="514350" y="1912739"/>
            <a:ext cx="919758"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Vallée du Bandama</a:t>
            </a:r>
            <a:endParaRPr lang="en-US" sz="700" dirty="0"/>
          </a:p>
        </p:txBody>
      </p:sp>
      <p:sp>
        <p:nvSpPr>
          <p:cNvPr id="26" name="Text 23"/>
          <p:cNvSpPr/>
          <p:nvPr/>
        </p:nvSpPr>
        <p:spPr>
          <a:xfrm>
            <a:off x="1434108" y="1912739"/>
            <a:ext cx="400050"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Gbêkê</a:t>
            </a:r>
            <a:endParaRPr lang="en-US" sz="750" dirty="0"/>
          </a:p>
        </p:txBody>
      </p:sp>
      <p:sp>
        <p:nvSpPr>
          <p:cNvPr id="27" name="Text 24"/>
          <p:cNvSpPr/>
          <p:nvPr/>
        </p:nvSpPr>
        <p:spPr>
          <a:xfrm>
            <a:off x="2228850" y="1837730"/>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Alassane Ouattara (UAO)</a:t>
            </a:r>
            <a:endParaRPr lang="en-US" sz="750" dirty="0"/>
          </a:p>
        </p:txBody>
      </p:sp>
      <p:sp>
        <p:nvSpPr>
          <p:cNvPr id="28" name="Text 25"/>
          <p:cNvSpPr/>
          <p:nvPr/>
        </p:nvSpPr>
        <p:spPr>
          <a:xfrm>
            <a:off x="4543425" y="1837730"/>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Bouaké</a:t>
            </a:r>
            <a:endParaRPr lang="en-US" sz="750" dirty="0"/>
          </a:p>
        </p:txBody>
      </p:sp>
      <p:sp>
        <p:nvSpPr>
          <p:cNvPr id="29" name="Text 26"/>
          <p:cNvSpPr/>
          <p:nvPr/>
        </p:nvSpPr>
        <p:spPr>
          <a:xfrm>
            <a:off x="514350" y="2112764"/>
            <a:ext cx="1039416"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Sassandra-Marahoué</a:t>
            </a:r>
            <a:endParaRPr lang="en-US" sz="700" dirty="0"/>
          </a:p>
        </p:txBody>
      </p:sp>
      <p:sp>
        <p:nvSpPr>
          <p:cNvPr id="30" name="Text 27"/>
          <p:cNvSpPr/>
          <p:nvPr/>
        </p:nvSpPr>
        <p:spPr>
          <a:xfrm>
            <a:off x="514350" y="2112764"/>
            <a:ext cx="1398389" cy="242888"/>
          </a:xfrm>
          <a:prstGeom prst="rect">
            <a:avLst/>
          </a:prstGeom>
          <a:noFill/>
          <a:ln/>
        </p:spPr>
        <p:txBody>
          <a:bodyPr wrap="squar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Haut-Sassandra</a:t>
            </a:r>
            <a:endParaRPr lang="en-US" sz="750" dirty="0"/>
          </a:p>
        </p:txBody>
      </p:sp>
      <p:sp>
        <p:nvSpPr>
          <p:cNvPr id="31" name="Text 28"/>
          <p:cNvSpPr/>
          <p:nvPr/>
        </p:nvSpPr>
        <p:spPr>
          <a:xfrm>
            <a:off x="2228850" y="2037755"/>
            <a:ext cx="2314575" cy="321469"/>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Jean Lorougnon Guédé (UJLG)</a:t>
            </a:r>
            <a:endParaRPr lang="en-US" sz="750" dirty="0"/>
          </a:p>
        </p:txBody>
      </p:sp>
      <p:sp>
        <p:nvSpPr>
          <p:cNvPr id="32" name="Text 29"/>
          <p:cNvSpPr/>
          <p:nvPr/>
        </p:nvSpPr>
        <p:spPr>
          <a:xfrm>
            <a:off x="4543425" y="2037755"/>
            <a:ext cx="1028700" cy="321469"/>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Daloa</a:t>
            </a:r>
            <a:endParaRPr lang="en-US" sz="750" dirty="0"/>
          </a:p>
        </p:txBody>
      </p:sp>
      <p:sp>
        <p:nvSpPr>
          <p:cNvPr id="33" name="Shape 30"/>
          <p:cNvSpPr/>
          <p:nvPr/>
        </p:nvSpPr>
        <p:spPr>
          <a:xfrm>
            <a:off x="428625" y="2359223"/>
            <a:ext cx="5143500" cy="200025"/>
          </a:xfrm>
          <a:prstGeom prst="rect">
            <a:avLst/>
          </a:prstGeom>
          <a:solidFill>
            <a:srgbClr val="F8F9FA"/>
          </a:solidFill>
          <a:ln/>
        </p:spPr>
      </p:sp>
      <p:sp>
        <p:nvSpPr>
          <p:cNvPr id="34" name="Text 31"/>
          <p:cNvSpPr/>
          <p:nvPr/>
        </p:nvSpPr>
        <p:spPr>
          <a:xfrm>
            <a:off x="514350" y="2434233"/>
            <a:ext cx="410766"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Savanes</a:t>
            </a:r>
            <a:endParaRPr lang="en-US" sz="700" dirty="0"/>
          </a:p>
        </p:txBody>
      </p:sp>
      <p:sp>
        <p:nvSpPr>
          <p:cNvPr id="35" name="Text 32"/>
          <p:cNvSpPr/>
          <p:nvPr/>
        </p:nvSpPr>
        <p:spPr>
          <a:xfrm>
            <a:off x="925116" y="2434233"/>
            <a:ext cx="314325"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Poro</a:t>
            </a:r>
            <a:endParaRPr lang="en-US" sz="750" dirty="0"/>
          </a:p>
        </p:txBody>
      </p:sp>
      <p:sp>
        <p:nvSpPr>
          <p:cNvPr id="36" name="Text 33"/>
          <p:cNvSpPr/>
          <p:nvPr/>
        </p:nvSpPr>
        <p:spPr>
          <a:xfrm>
            <a:off x="2228850" y="2359223"/>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Peleforo Gon Coulibaly (UPGC)</a:t>
            </a:r>
            <a:endParaRPr lang="en-US" sz="750" dirty="0"/>
          </a:p>
        </p:txBody>
      </p:sp>
      <p:sp>
        <p:nvSpPr>
          <p:cNvPr id="37" name="Text 34"/>
          <p:cNvSpPr/>
          <p:nvPr/>
        </p:nvSpPr>
        <p:spPr>
          <a:xfrm>
            <a:off x="4543425" y="2359223"/>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Korhogo</a:t>
            </a:r>
            <a:endParaRPr lang="en-US" sz="750" dirty="0"/>
          </a:p>
        </p:txBody>
      </p:sp>
      <p:sp>
        <p:nvSpPr>
          <p:cNvPr id="38" name="Text 35"/>
          <p:cNvSpPr/>
          <p:nvPr/>
        </p:nvSpPr>
        <p:spPr>
          <a:xfrm>
            <a:off x="514350" y="2634258"/>
            <a:ext cx="544711"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Montagnes</a:t>
            </a:r>
            <a:endParaRPr lang="en-US" sz="700" dirty="0"/>
          </a:p>
        </p:txBody>
      </p:sp>
      <p:sp>
        <p:nvSpPr>
          <p:cNvPr id="39" name="Text 36"/>
          <p:cNvSpPr/>
          <p:nvPr/>
        </p:nvSpPr>
        <p:spPr>
          <a:xfrm>
            <a:off x="1059061" y="2634258"/>
            <a:ext cx="410766"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Tonkpi</a:t>
            </a:r>
            <a:endParaRPr lang="en-US" sz="750" dirty="0"/>
          </a:p>
        </p:txBody>
      </p:sp>
      <p:sp>
        <p:nvSpPr>
          <p:cNvPr id="40" name="Text 37"/>
          <p:cNvSpPr/>
          <p:nvPr/>
        </p:nvSpPr>
        <p:spPr>
          <a:xfrm>
            <a:off x="2228850" y="2559248"/>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de Man</a:t>
            </a:r>
            <a:endParaRPr lang="en-US" sz="750" dirty="0"/>
          </a:p>
        </p:txBody>
      </p:sp>
      <p:sp>
        <p:nvSpPr>
          <p:cNvPr id="41" name="Text 38"/>
          <p:cNvSpPr/>
          <p:nvPr/>
        </p:nvSpPr>
        <p:spPr>
          <a:xfrm>
            <a:off x="4543425" y="2559248"/>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Man</a:t>
            </a:r>
            <a:endParaRPr lang="en-US" sz="750" dirty="0"/>
          </a:p>
        </p:txBody>
      </p:sp>
      <p:sp>
        <p:nvSpPr>
          <p:cNvPr id="42" name="Shape 39"/>
          <p:cNvSpPr/>
          <p:nvPr/>
        </p:nvSpPr>
        <p:spPr>
          <a:xfrm>
            <a:off x="428625" y="2759273"/>
            <a:ext cx="5143500" cy="321469"/>
          </a:xfrm>
          <a:prstGeom prst="rect">
            <a:avLst/>
          </a:prstGeom>
          <a:solidFill>
            <a:srgbClr val="F8F9FA"/>
          </a:solidFill>
          <a:ln/>
        </p:spPr>
      </p:sp>
      <p:sp>
        <p:nvSpPr>
          <p:cNvPr id="43" name="Text 40"/>
          <p:cNvSpPr/>
          <p:nvPr/>
        </p:nvSpPr>
        <p:spPr>
          <a:xfrm>
            <a:off x="514350" y="2895005"/>
            <a:ext cx="732234"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Bas-Sassandra</a:t>
            </a:r>
            <a:endParaRPr lang="en-US" sz="700" dirty="0"/>
          </a:p>
        </p:txBody>
      </p:sp>
      <p:sp>
        <p:nvSpPr>
          <p:cNvPr id="44" name="Text 41"/>
          <p:cNvSpPr/>
          <p:nvPr/>
        </p:nvSpPr>
        <p:spPr>
          <a:xfrm>
            <a:off x="1246584" y="2895005"/>
            <a:ext cx="598289"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San-Pédro</a:t>
            </a:r>
            <a:endParaRPr lang="en-US" sz="750" dirty="0"/>
          </a:p>
        </p:txBody>
      </p:sp>
      <p:sp>
        <p:nvSpPr>
          <p:cNvPr id="45" name="Text 42"/>
          <p:cNvSpPr/>
          <p:nvPr/>
        </p:nvSpPr>
        <p:spPr>
          <a:xfrm>
            <a:off x="2228850" y="2759273"/>
            <a:ext cx="2314575" cy="321469"/>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Polytechnique de San Pedro (UPSP)</a:t>
            </a:r>
            <a:endParaRPr lang="en-US" sz="750" dirty="0"/>
          </a:p>
        </p:txBody>
      </p:sp>
      <p:sp>
        <p:nvSpPr>
          <p:cNvPr id="46" name="Text 43"/>
          <p:cNvSpPr/>
          <p:nvPr/>
        </p:nvSpPr>
        <p:spPr>
          <a:xfrm>
            <a:off x="4543425" y="2759273"/>
            <a:ext cx="1028700" cy="321469"/>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San Pedro</a:t>
            </a:r>
            <a:endParaRPr lang="en-US" sz="750" dirty="0"/>
          </a:p>
        </p:txBody>
      </p:sp>
      <p:sp>
        <p:nvSpPr>
          <p:cNvPr id="47" name="Text 44"/>
          <p:cNvSpPr/>
          <p:nvPr/>
        </p:nvSpPr>
        <p:spPr>
          <a:xfrm>
            <a:off x="514350" y="3155752"/>
            <a:ext cx="358973" cy="121444"/>
          </a:xfrm>
          <a:prstGeom prst="rect">
            <a:avLst/>
          </a:prstGeom>
          <a:noFill/>
          <a:ln/>
        </p:spPr>
        <p:txBody>
          <a:bodyPr wrap="none" lIns="0" tIns="0" rIns="0" bIns="0" rtlCol="0" anchor="t">
            <a:spAutoFit/>
          </a:bodyPr>
          <a:lstStyle/>
          <a:p>
            <a:pPr algn="l" indent="0" marL="0">
              <a:buNone/>
            </a:pPr>
            <a:r>
              <a:rPr lang="en-US" sz="700" b="1" dirty="0">
                <a:solidFill>
                  <a:srgbClr val="2B2D42"/>
                </a:solidFill>
                <a:latin typeface="Inter SemiBold" pitchFamily="34" charset="0"/>
                <a:ea typeface="Inter SemiBold" pitchFamily="34" charset="-122"/>
                <a:cs typeface="Inter SemiBold" pitchFamily="34" charset="-120"/>
              </a:rPr>
              <a:t>Zanzan</a:t>
            </a:r>
            <a:endParaRPr lang="en-US" sz="700" dirty="0"/>
          </a:p>
        </p:txBody>
      </p:sp>
      <p:sp>
        <p:nvSpPr>
          <p:cNvPr id="48" name="Text 45"/>
          <p:cNvSpPr/>
          <p:nvPr/>
        </p:nvSpPr>
        <p:spPr>
          <a:xfrm>
            <a:off x="873323" y="3155752"/>
            <a:ext cx="558998" cy="121444"/>
          </a:xfrm>
          <a:prstGeom prst="rect">
            <a:avLst/>
          </a:prstGeom>
          <a:noFill/>
          <a:ln/>
        </p:spPr>
        <p:txBody>
          <a:bodyPr wrap="none" lIns="0" tIns="0" rIns="0" bIns="0" rtlCol="0" anchor="t">
            <a:spAutoFit/>
          </a:bodyPr>
          <a:lstStyle/>
          <a:p>
            <a:pPr algn="l" indent="0" marL="0">
              <a:buNone/>
            </a:pPr>
            <a:r>
              <a:rPr lang="en-US" sz="750" dirty="0">
                <a:solidFill>
                  <a:srgbClr val="2B2D42"/>
                </a:solidFill>
                <a:latin typeface="Inter" pitchFamily="34" charset="0"/>
                <a:ea typeface="Inter" pitchFamily="34" charset="-122"/>
                <a:cs typeface="Inter" pitchFamily="34" charset="-120"/>
              </a:rPr>
              <a:t>/ Gontougo</a:t>
            </a:r>
            <a:endParaRPr lang="en-US" sz="750" dirty="0"/>
          </a:p>
        </p:txBody>
      </p:sp>
      <p:sp>
        <p:nvSpPr>
          <p:cNvPr id="49" name="Text 46"/>
          <p:cNvSpPr/>
          <p:nvPr/>
        </p:nvSpPr>
        <p:spPr>
          <a:xfrm>
            <a:off x="2228850" y="3080742"/>
            <a:ext cx="2314575" cy="200025"/>
          </a:xfrm>
          <a:prstGeom prst="rect">
            <a:avLst/>
          </a:prstGeom>
          <a:noFill/>
          <a:ln/>
        </p:spPr>
        <p:txBody>
          <a:bodyPr wrap="squar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Université de Bondoukou (UBKOU)</a:t>
            </a:r>
            <a:endParaRPr lang="en-US" sz="750" dirty="0"/>
          </a:p>
        </p:txBody>
      </p:sp>
      <p:sp>
        <p:nvSpPr>
          <p:cNvPr id="50" name="Text 47"/>
          <p:cNvSpPr/>
          <p:nvPr/>
        </p:nvSpPr>
        <p:spPr>
          <a:xfrm>
            <a:off x="4543425" y="3080742"/>
            <a:ext cx="1028700" cy="200025"/>
          </a:xfrm>
          <a:prstGeom prst="rect">
            <a:avLst/>
          </a:prstGeom>
          <a:noFill/>
          <a:ln/>
        </p:spPr>
        <p:txBody>
          <a:bodyPr wrap="none" lIns="102108" tIns="85090" rIns="102108" bIns="0" rtlCol="0" anchor="ctr">
            <a:spAutoFit/>
          </a:bodyPr>
          <a:lstStyle/>
          <a:p>
            <a:pPr algn="l" indent="0" marL="0">
              <a:buNone/>
            </a:pPr>
            <a:r>
              <a:rPr lang="en-US" sz="750" dirty="0">
                <a:solidFill>
                  <a:srgbClr val="2B2D42"/>
                </a:solidFill>
                <a:latin typeface="Inter" pitchFamily="34" charset="0"/>
                <a:ea typeface="Inter" pitchFamily="34" charset="-122"/>
                <a:cs typeface="Inter" pitchFamily="34" charset="-120"/>
              </a:rPr>
              <a:t>Bondoukou</a:t>
            </a:r>
            <a:endParaRPr lang="en-US" sz="750" dirty="0"/>
          </a:p>
        </p:txBody>
      </p:sp>
      <p:sp>
        <p:nvSpPr>
          <p:cNvPr id="51" name="Shape 48"/>
          <p:cNvSpPr/>
          <p:nvPr/>
        </p:nvSpPr>
        <p:spPr>
          <a:xfrm>
            <a:off x="5857875" y="1048345"/>
            <a:ext cx="2857500" cy="2552719"/>
          </a:xfrm>
          <a:prstGeom prst="rect">
            <a:avLst/>
          </a:prstGeom>
          <a:solidFill>
            <a:srgbClr val="F8F9FA"/>
          </a:solidFill>
          <a:ln/>
        </p:spPr>
      </p:sp>
      <p:sp>
        <p:nvSpPr>
          <p:cNvPr id="52" name="Shape 49"/>
          <p:cNvSpPr/>
          <p:nvPr/>
        </p:nvSpPr>
        <p:spPr>
          <a:xfrm>
            <a:off x="5857875" y="1048345"/>
            <a:ext cx="2857500" cy="21431"/>
          </a:xfrm>
          <a:prstGeom prst="rect">
            <a:avLst/>
          </a:prstGeom>
          <a:solidFill>
            <a:srgbClr val="F4A261"/>
          </a:solidFill>
          <a:ln/>
        </p:spPr>
      </p:sp>
      <p:sp>
        <p:nvSpPr>
          <p:cNvPr id="53" name="Text 50"/>
          <p:cNvSpPr/>
          <p:nvPr/>
        </p:nvSpPr>
        <p:spPr>
          <a:xfrm>
            <a:off x="6036469" y="1226939"/>
            <a:ext cx="2500313" cy="191095"/>
          </a:xfrm>
          <a:prstGeom prst="rect">
            <a:avLst/>
          </a:prstGeom>
          <a:noFill/>
          <a:ln/>
        </p:spPr>
        <p:txBody>
          <a:bodyPr wrap="square" lIns="0" tIns="0" rIns="0" bIns="0"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Une vision stratégique</a:t>
            </a:r>
            <a:endParaRPr lang="en-US" sz="1000" dirty="0"/>
          </a:p>
        </p:txBody>
      </p:sp>
      <p:sp>
        <p:nvSpPr>
          <p:cNvPr id="54" name="Text 51"/>
          <p:cNvSpPr/>
          <p:nvPr/>
        </p:nvSpPr>
        <p:spPr>
          <a:xfrm>
            <a:off x="6036469" y="1525191"/>
            <a:ext cx="2500313" cy="800044"/>
          </a:xfrm>
          <a:prstGeom prst="rect">
            <a:avLst/>
          </a:prstGeom>
          <a:noFill/>
          <a:ln/>
        </p:spPr>
        <p:txBody>
          <a:bodyPr wrap="square" lIns="0" tIns="0" rIns="0" bIns="0" rtlCol="0" anchor="t">
            <a:spAutoFit/>
          </a:bodyPr>
          <a:lstStyle/>
          <a:p>
            <a:pPr algn="l" indent="0" marL="0">
              <a:lnSpc>
                <a:spcPct val="128000"/>
              </a:lnSpc>
              <a:buNone/>
            </a:pPr>
            <a:r>
              <a:rPr lang="en-US" sz="750" dirty="0">
                <a:solidFill>
                  <a:srgbClr val="2B2D42"/>
                </a:solidFill>
                <a:latin typeface="Inter" pitchFamily="34" charset="0"/>
                <a:ea typeface="Inter" pitchFamily="34" charset="-122"/>
                <a:cs typeface="Inter" pitchFamily="34" charset="-120"/>
              </a:rPr>
              <a:t>La politique de décentralisation universitaire initiée par le Président de la République, SEM Alassane Ouattara, vise à rapprocher les structures de formation des populations et à valoriser les potentialités économiques de chaque région.</a:t>
            </a:r>
            <a:endParaRPr lang="en-US" sz="750" dirty="0"/>
          </a:p>
        </p:txBody>
      </p:sp>
      <p:sp>
        <p:nvSpPr>
          <p:cNvPr id="55" name="Text 52"/>
          <p:cNvSpPr/>
          <p:nvPr/>
        </p:nvSpPr>
        <p:spPr>
          <a:xfrm>
            <a:off x="6036469" y="2432391"/>
            <a:ext cx="2500313" cy="640035"/>
          </a:xfrm>
          <a:prstGeom prst="rect">
            <a:avLst/>
          </a:prstGeom>
          <a:noFill/>
          <a:ln/>
        </p:spPr>
        <p:txBody>
          <a:bodyPr wrap="square" lIns="0" tIns="0" rIns="0" bIns="0" rtlCol="0" anchor="t">
            <a:spAutoFit/>
          </a:bodyPr>
          <a:lstStyle/>
          <a:p>
            <a:pPr algn="l" indent="0" marL="0">
              <a:lnSpc>
                <a:spcPct val="128000"/>
              </a:lnSpc>
              <a:buNone/>
            </a:pPr>
            <a:r>
              <a:rPr lang="en-US" sz="750" dirty="0">
                <a:solidFill>
                  <a:srgbClr val="2B2D42"/>
                </a:solidFill>
                <a:latin typeface="Inter" pitchFamily="34" charset="0"/>
                <a:ea typeface="Inter" pitchFamily="34" charset="-122"/>
                <a:cs typeface="Inter" pitchFamily="34" charset="-120"/>
              </a:rPr>
              <a:t>Cette répartition géographique permet de désengorger la ville d'Abidjan tout en créant de véritables pôles de développement régional à travers le pays.</a:t>
            </a:r>
            <a:endParaRPr lang="en-US" sz="750" dirty="0"/>
          </a:p>
        </p:txBody>
      </p:sp>
      <p:sp>
        <p:nvSpPr>
          <p:cNvPr id="56" name="Text 53"/>
          <p:cNvSpPr/>
          <p:nvPr/>
        </p:nvSpPr>
        <p:spPr>
          <a:xfrm>
            <a:off x="6172200" y="3215301"/>
            <a:ext cx="2364581" cy="364331"/>
          </a:xfrm>
          <a:prstGeom prst="rect">
            <a:avLst/>
          </a:prstGeom>
          <a:noFill/>
          <a:ln/>
        </p:spPr>
        <p:txBody>
          <a:bodyPr wrap="square" lIns="0" tIns="0" rIns="0" bIns="0" rtlCol="0" anchor="t">
            <a:spAutoFit/>
          </a:bodyPr>
          <a:lstStyle/>
          <a:p>
            <a:pPr algn="l" indent="0" marL="0">
              <a:buNone/>
            </a:pPr>
            <a:r>
              <a:rPr lang="en-US" sz="700" dirty="0">
                <a:solidFill>
                  <a:srgbClr val="0B2545"/>
                </a:solidFill>
                <a:latin typeface="Inter SemiBold" pitchFamily="34" charset="0"/>
                <a:ea typeface="Inter SemiBold" pitchFamily="34" charset="-122"/>
                <a:cs typeface="Inter SemiBold" pitchFamily="34" charset="-120"/>
              </a:rPr>
              <a:t>7 districts sur 14 disposent désormais d'une institution universitaire publique de premier plan en 2026.</a:t>
            </a:r>
            <a:endParaRPr lang="en-US" sz="7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Félix Houphouët-Boigny (UFHB)</a:t>
            </a:r>
            <a:endParaRPr lang="en-US" sz="1600" dirty="0"/>
          </a:p>
        </p:txBody>
      </p:sp>
      <p:sp>
        <p:nvSpPr>
          <p:cNvPr id="4" name="Text 1"/>
          <p:cNvSpPr/>
          <p:nvPr/>
        </p:nvSpPr>
        <p:spPr>
          <a:xfrm>
            <a:off x="428625" y="946547"/>
            <a:ext cx="4364162" cy="233958"/>
          </a:xfrm>
          <a:prstGeom prst="rect">
            <a:avLst/>
          </a:prstGeom>
          <a:noFill/>
          <a:ln/>
        </p:spPr>
        <p:txBody>
          <a:bodyPr wrap="square" lIns="0" tIns="0" rIns="0" bIns="34036"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Fiche d'identité &amp; Localisation</a:t>
            </a:r>
            <a:endParaRPr lang="en-US" sz="1000" dirty="0"/>
          </a:p>
        </p:txBody>
      </p:sp>
      <p:pic>
        <p:nvPicPr>
          <p:cNvPr id="5" name="Image 1" descr="preencoded.png">    </p:cNvPr>
          <p:cNvPicPr>
            <a:picLocks noChangeAspect="1"/>
          </p:cNvPicPr>
          <p:nvPr/>
        </p:nvPicPr>
        <p:blipFill>
          <a:blip r:embed="rId2"/>
          <a:stretch>
            <a:fillRect/>
          </a:stretch>
        </p:blipFill>
        <p:spPr>
          <a:xfrm>
            <a:off x="428625" y="1287661"/>
            <a:ext cx="75009" cy="100013"/>
          </a:xfrm>
          <a:prstGeom prst="rect">
            <a:avLst/>
          </a:prstGeom>
        </p:spPr>
      </p:pic>
      <p:sp>
        <p:nvSpPr>
          <p:cNvPr id="6" name="Text 2"/>
          <p:cNvSpPr/>
          <p:nvPr/>
        </p:nvSpPr>
        <p:spPr>
          <a:xfrm>
            <a:off x="589359" y="1266230"/>
            <a:ext cx="3909417" cy="150019"/>
          </a:xfrm>
          <a:prstGeom prst="rect">
            <a:avLst/>
          </a:prstGeom>
          <a:noFill/>
          <a:ln/>
        </p:spPr>
        <p:txBody>
          <a:bodyPr wrap="non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Localisation :</a:t>
            </a:r>
            <a:r>
              <a:rPr lang="en-US" sz="800" dirty="0">
                <a:solidFill>
                  <a:srgbClr val="2B2D42"/>
                </a:solidFill>
                <a:latin typeface="Inter" pitchFamily="34" charset="0"/>
                <a:ea typeface="Inter" pitchFamily="34" charset="-122"/>
                <a:cs typeface="Inter" pitchFamily="34" charset="-120"/>
              </a:rPr>
              <a:t> Commune de Cocody, Abidjan — </a:t>
            </a:r>
            <a:r>
              <a:rPr lang="en-US" sz="750" b="1" dirty="0">
                <a:solidFill>
                  <a:srgbClr val="0B2545"/>
                </a:solidFill>
                <a:latin typeface="Inter SemiBold" pitchFamily="34" charset="0"/>
                <a:ea typeface="Inter SemiBold" pitchFamily="34" charset="-122"/>
                <a:cs typeface="Inter SemiBold" pitchFamily="34" charset="-120"/>
              </a:rPr>
              <a:t>District Autonome d'Abidjan</a:t>
            </a:r>
            <a:r>
              <a:rPr lang="en-US" sz="800" dirty="0">
                <a:solidFill>
                  <a:srgbClr val="2B2D42"/>
                </a:solidFill>
                <a:latin typeface="Inter" pitchFamily="34" charset="0"/>
                <a:ea typeface="Inter" pitchFamily="34" charset="-122"/>
                <a:cs typeface="Inter" pitchFamily="34" charset="-120"/>
              </a:rPr>
              <a:t>.</a:t>
            </a:r>
            <a:endParaRPr lang="en-US" sz="750" dirty="0"/>
          </a:p>
        </p:txBody>
      </p:sp>
      <p:pic>
        <p:nvPicPr>
          <p:cNvPr id="7" name="Image 2" descr="preencoded.png">    </p:cNvPr>
          <p:cNvPicPr>
            <a:picLocks noChangeAspect="1"/>
          </p:cNvPicPr>
          <p:nvPr/>
        </p:nvPicPr>
        <p:blipFill>
          <a:blip r:embed="rId3"/>
          <a:stretch>
            <a:fillRect/>
          </a:stretch>
        </p:blipFill>
        <p:spPr>
          <a:xfrm>
            <a:off x="428625" y="1523405"/>
            <a:ext cx="100013" cy="100013"/>
          </a:xfrm>
          <a:prstGeom prst="rect">
            <a:avLst/>
          </a:prstGeom>
        </p:spPr>
      </p:pic>
      <p:sp>
        <p:nvSpPr>
          <p:cNvPr id="8" name="Text 3"/>
          <p:cNvSpPr/>
          <p:nvPr/>
        </p:nvSpPr>
        <p:spPr>
          <a:xfrm>
            <a:off x="614363" y="1501973"/>
            <a:ext cx="4178424"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Historique :</a:t>
            </a:r>
            <a:r>
              <a:rPr lang="en-US" sz="800" dirty="0">
                <a:solidFill>
                  <a:srgbClr val="2B2D42"/>
                </a:solidFill>
                <a:latin typeface="Inter" pitchFamily="34" charset="0"/>
                <a:ea typeface="Inter" pitchFamily="34" charset="-122"/>
                <a:cs typeface="Inter" pitchFamily="34" charset="-120"/>
              </a:rPr>
              <a:t> Fondée en </a:t>
            </a:r>
            <a:r>
              <a:rPr lang="en-US" sz="750" b="1" dirty="0">
                <a:solidFill>
                  <a:srgbClr val="0B2545"/>
                </a:solidFill>
                <a:latin typeface="Inter SemiBold" pitchFamily="34" charset="0"/>
                <a:ea typeface="Inter SemiBold" pitchFamily="34" charset="-122"/>
                <a:cs typeface="Inter SemiBold" pitchFamily="34" charset="-120"/>
              </a:rPr>
              <a:t>1958</a:t>
            </a:r>
            <a:r>
              <a:rPr lang="en-US" sz="800" dirty="0">
                <a:solidFill>
                  <a:srgbClr val="2B2D42"/>
                </a:solidFill>
                <a:latin typeface="Inter" pitchFamily="34" charset="0"/>
                <a:ea typeface="Inter" pitchFamily="34" charset="-122"/>
                <a:cs typeface="Inter" pitchFamily="34" charset="-120"/>
              </a:rPr>
              <a:t> (ex-Université d'Abidjan), renommée en </a:t>
            </a:r>
            <a:r>
              <a:rPr lang="en-US" sz="750" b="1" dirty="0">
                <a:solidFill>
                  <a:srgbClr val="0B2545"/>
                </a:solidFill>
                <a:latin typeface="Inter SemiBold" pitchFamily="34" charset="0"/>
                <a:ea typeface="Inter SemiBold" pitchFamily="34" charset="-122"/>
                <a:cs typeface="Inter SemiBold" pitchFamily="34" charset="-120"/>
              </a:rPr>
              <a:t>1995</a:t>
            </a:r>
            <a:r>
              <a:rPr lang="en-US" sz="800" dirty="0">
                <a:solidFill>
                  <a:srgbClr val="2B2D42"/>
                </a:solidFill>
                <a:latin typeface="Inter" pitchFamily="34" charset="0"/>
                <a:ea typeface="Inter" pitchFamily="34" charset="-122"/>
                <a:cs typeface="Inter" pitchFamily="34" charset="-120"/>
              </a:rPr>
              <a:t> en </a:t>
            </a:r>
            <a:r>
              <a:rPr lang="en-US" sz="800" dirty="0">
                <a:solidFill>
                  <a:srgbClr val="2B2D42"/>
                </a:solidFill>
                <a:latin typeface="Inter" pitchFamily="34" charset="0"/>
                <a:ea typeface="Inter" pitchFamily="34" charset="-122"/>
                <a:cs typeface="Inter" pitchFamily="34" charset="-120"/>
              </a:rPr>
              <a:t>hommage au Père de la Nation.</a:t>
            </a:r>
            <a:endParaRPr lang="en-US" sz="750" dirty="0"/>
          </a:p>
        </p:txBody>
      </p:sp>
      <p:pic>
        <p:nvPicPr>
          <p:cNvPr id="9" name="Image 3" descr="preencoded.png">    </p:cNvPr>
          <p:cNvPicPr>
            <a:picLocks noChangeAspect="1"/>
          </p:cNvPicPr>
          <p:nvPr/>
        </p:nvPicPr>
        <p:blipFill>
          <a:blip r:embed="rId4"/>
          <a:stretch>
            <a:fillRect/>
          </a:stretch>
        </p:blipFill>
        <p:spPr>
          <a:xfrm>
            <a:off x="428625" y="1909167"/>
            <a:ext cx="125016" cy="100013"/>
          </a:xfrm>
          <a:prstGeom prst="rect">
            <a:avLst/>
          </a:prstGeom>
        </p:spPr>
      </p:pic>
      <p:sp>
        <p:nvSpPr>
          <p:cNvPr id="10" name="Text 4"/>
          <p:cNvSpPr/>
          <p:nvPr/>
        </p:nvSpPr>
        <p:spPr>
          <a:xfrm>
            <a:off x="639366" y="1887736"/>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Effectifs :</a:t>
            </a:r>
            <a:r>
              <a:rPr lang="en-US" sz="800" dirty="0">
                <a:solidFill>
                  <a:srgbClr val="2B2D42"/>
                </a:solidFill>
                <a:latin typeface="Inter" pitchFamily="34" charset="0"/>
                <a:ea typeface="Inter" pitchFamily="34" charset="-122"/>
                <a:cs typeface="Inter" pitchFamily="34" charset="-120"/>
              </a:rPr>
              <a:t> Plus de </a:t>
            </a:r>
            <a:r>
              <a:rPr lang="en-US" sz="750" b="1" dirty="0">
                <a:solidFill>
                  <a:srgbClr val="0B2545"/>
                </a:solidFill>
                <a:latin typeface="Inter SemiBold" pitchFamily="34" charset="0"/>
                <a:ea typeface="Inter SemiBold" pitchFamily="34" charset="-122"/>
                <a:cs typeface="Inter SemiBold" pitchFamily="34" charset="-120"/>
              </a:rPr>
              <a:t>80 000 étudiants</a:t>
            </a:r>
            <a:r>
              <a:rPr lang="en-US" sz="800" dirty="0">
                <a:solidFill>
                  <a:srgbClr val="2B2D42"/>
                </a:solidFill>
                <a:latin typeface="Inter" pitchFamily="34" charset="0"/>
                <a:ea typeface="Inter" pitchFamily="34" charset="-122"/>
                <a:cs typeface="Inter" pitchFamily="34" charset="-120"/>
              </a:rPr>
              <a:t> inscrits, ce qui en fait la plus grande </a:t>
            </a:r>
            <a:r>
              <a:rPr lang="en-US" sz="800" dirty="0">
                <a:solidFill>
                  <a:srgbClr val="2B2D42"/>
                </a:solidFill>
                <a:latin typeface="Inter" pitchFamily="34" charset="0"/>
                <a:ea typeface="Inter" pitchFamily="34" charset="-122"/>
                <a:cs typeface="Inter" pitchFamily="34" charset="-120"/>
              </a:rPr>
              <a:t>université d'Afrique francophone subsaharienne.</a:t>
            </a:r>
            <a:endParaRPr lang="en-US" sz="750" dirty="0"/>
          </a:p>
        </p:txBody>
      </p:sp>
      <p:sp>
        <p:nvSpPr>
          <p:cNvPr id="11" name="Text 5"/>
          <p:cNvSpPr/>
          <p:nvPr/>
        </p:nvSpPr>
        <p:spPr>
          <a:xfrm>
            <a:off x="428625" y="2330648"/>
            <a:ext cx="4364162" cy="233958"/>
          </a:xfrm>
          <a:prstGeom prst="rect">
            <a:avLst/>
          </a:prstGeom>
          <a:noFill/>
          <a:ln/>
        </p:spPr>
        <p:txBody>
          <a:bodyPr wrap="square" lIns="0" tIns="0" rIns="0" bIns="34036"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Académiques</a:t>
            </a:r>
            <a:endParaRPr lang="en-US" sz="1000" dirty="0"/>
          </a:p>
        </p:txBody>
      </p:sp>
      <p:pic>
        <p:nvPicPr>
          <p:cNvPr id="12" name="Image 4" descr="preencoded.png">    </p:cNvPr>
          <p:cNvPicPr>
            <a:picLocks noChangeAspect="1"/>
          </p:cNvPicPr>
          <p:nvPr/>
        </p:nvPicPr>
        <p:blipFill>
          <a:blip r:embed="rId5"/>
          <a:stretch>
            <a:fillRect/>
          </a:stretch>
        </p:blipFill>
        <p:spPr>
          <a:xfrm>
            <a:off x="428625" y="2671763"/>
            <a:ext cx="125016" cy="100013"/>
          </a:xfrm>
          <a:prstGeom prst="rect">
            <a:avLst/>
          </a:prstGeom>
        </p:spPr>
      </p:pic>
      <p:sp>
        <p:nvSpPr>
          <p:cNvPr id="13" name="Text 6"/>
          <p:cNvSpPr/>
          <p:nvPr/>
        </p:nvSpPr>
        <p:spPr>
          <a:xfrm>
            <a:off x="639366" y="2650331"/>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Structure :</a:t>
            </a:r>
            <a:r>
              <a:rPr lang="en-US" sz="800" dirty="0">
                <a:solidFill>
                  <a:srgbClr val="2B2D42"/>
                </a:solidFill>
                <a:latin typeface="Inter" pitchFamily="34" charset="0"/>
                <a:ea typeface="Inter" pitchFamily="34" charset="-122"/>
                <a:cs typeface="Inter" pitchFamily="34" charset="-120"/>
              </a:rPr>
              <a:t> 10 Unités de Formation et de Recherche (UFR), 2 centres de </a:t>
            </a:r>
            <a:r>
              <a:rPr lang="en-US" sz="800" dirty="0">
                <a:solidFill>
                  <a:srgbClr val="2B2D42"/>
                </a:solidFill>
                <a:latin typeface="Inter" pitchFamily="34" charset="0"/>
                <a:ea typeface="Inter" pitchFamily="34" charset="-122"/>
                <a:cs typeface="Inter" pitchFamily="34" charset="-120"/>
              </a:rPr>
              <a:t>recherche et plusieurs instituts spécialisés.</a:t>
            </a:r>
            <a:endParaRPr lang="en-US" sz="750" dirty="0"/>
          </a:p>
        </p:txBody>
      </p:sp>
      <p:pic>
        <p:nvPicPr>
          <p:cNvPr id="14" name="Image 5" descr="preencoded.png">    </p:cNvPr>
          <p:cNvPicPr>
            <a:picLocks noChangeAspect="1"/>
          </p:cNvPicPr>
          <p:nvPr/>
        </p:nvPicPr>
        <p:blipFill>
          <a:blip r:embed="rId6"/>
          <a:stretch>
            <a:fillRect/>
          </a:stretch>
        </p:blipFill>
        <p:spPr>
          <a:xfrm>
            <a:off x="428625" y="3057525"/>
            <a:ext cx="112514" cy="100013"/>
          </a:xfrm>
          <a:prstGeom prst="rect">
            <a:avLst/>
          </a:prstGeom>
        </p:spPr>
      </p:pic>
      <p:sp>
        <p:nvSpPr>
          <p:cNvPr id="15" name="Text 7"/>
          <p:cNvSpPr/>
          <p:nvPr/>
        </p:nvSpPr>
        <p:spPr>
          <a:xfrm>
            <a:off x="626864" y="3036094"/>
            <a:ext cx="4165922"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Domaines d'excellence :</a:t>
            </a:r>
            <a:r>
              <a:rPr lang="en-US" sz="800" dirty="0">
                <a:solidFill>
                  <a:srgbClr val="2B2D42"/>
                </a:solidFill>
                <a:latin typeface="Inter" pitchFamily="34" charset="0"/>
                <a:ea typeface="Inter" pitchFamily="34" charset="-122"/>
                <a:cs typeface="Inter" pitchFamily="34" charset="-120"/>
              </a:rPr>
              <a:t> Sciences Médicales, Droit et Sciences Politiques, </a:t>
            </a:r>
            <a:r>
              <a:rPr lang="en-US" sz="800" dirty="0">
                <a:solidFill>
                  <a:srgbClr val="2B2D42"/>
                </a:solidFill>
                <a:latin typeface="Inter" pitchFamily="34" charset="0"/>
                <a:ea typeface="Inter" pitchFamily="34" charset="-122"/>
                <a:cs typeface="Inter" pitchFamily="34" charset="-120"/>
              </a:rPr>
              <a:t>Sciences Économiques, Lettres et Sciences Humaines.</a:t>
            </a:r>
            <a:endParaRPr lang="en-US" sz="750" dirty="0"/>
          </a:p>
        </p:txBody>
      </p:sp>
      <p:pic>
        <p:nvPicPr>
          <p:cNvPr id="16" name="Image 6" descr="preencoded.png">    </p:cNvPr>
          <p:cNvPicPr>
            <a:picLocks noChangeAspect="1"/>
          </p:cNvPicPr>
          <p:nvPr/>
        </p:nvPicPr>
        <p:blipFill>
          <a:blip r:embed="rId7"/>
          <a:stretch>
            <a:fillRect/>
          </a:stretch>
        </p:blipFill>
        <p:spPr>
          <a:xfrm>
            <a:off x="428625" y="3443288"/>
            <a:ext cx="100013" cy="100013"/>
          </a:xfrm>
          <a:prstGeom prst="rect">
            <a:avLst/>
          </a:prstGeom>
        </p:spPr>
      </p:pic>
      <p:sp>
        <p:nvSpPr>
          <p:cNvPr id="17" name="Text 8"/>
          <p:cNvSpPr/>
          <p:nvPr/>
        </p:nvSpPr>
        <p:spPr>
          <a:xfrm>
            <a:off x="614363" y="3421856"/>
            <a:ext cx="4178424"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Rayonnement :</a:t>
            </a:r>
            <a:r>
              <a:rPr lang="en-US" sz="800" dirty="0">
                <a:solidFill>
                  <a:srgbClr val="2B2D42"/>
                </a:solidFill>
                <a:latin typeface="Inter" pitchFamily="34" charset="0"/>
                <a:ea typeface="Inter" pitchFamily="34" charset="-122"/>
                <a:cs typeface="Inter" pitchFamily="34" charset="-120"/>
              </a:rPr>
              <a:t> Hub de recherche régional majeur avec de nombreux partenariats </a:t>
            </a:r>
            <a:r>
              <a:rPr lang="en-US" sz="800" dirty="0">
                <a:solidFill>
                  <a:srgbClr val="2B2D42"/>
                </a:solidFill>
                <a:latin typeface="Inter" pitchFamily="34" charset="0"/>
                <a:ea typeface="Inter" pitchFamily="34" charset="-122"/>
                <a:cs typeface="Inter" pitchFamily="34" charset="-120"/>
              </a:rPr>
              <a:t>internationaux actifs.</a:t>
            </a:r>
            <a:endParaRPr lang="en-US" sz="750" dirty="0"/>
          </a:p>
        </p:txBody>
      </p:sp>
      <p:pic>
        <p:nvPicPr>
          <p:cNvPr id="18" name="Image 7" descr="preencoded.png">    </p:cNvPr>
          <p:cNvPicPr>
            <a:picLocks noChangeAspect="1"/>
          </p:cNvPicPr>
          <p:nvPr/>
        </p:nvPicPr>
        <p:blipFill>
          <a:blip r:embed="rId8"/>
          <a:stretch>
            <a:fillRect/>
          </a:stretch>
        </p:blipFill>
        <p:spPr>
          <a:xfrm>
            <a:off x="5182456" y="946547"/>
            <a:ext cx="3429000" cy="2286000"/>
          </a:xfrm>
          <a:prstGeom prst="rect">
            <a:avLst/>
          </a:prstGeom>
        </p:spPr>
      </p:pic>
      <p:sp>
        <p:nvSpPr>
          <p:cNvPr id="19" name="Text 9"/>
          <p:cNvSpPr/>
          <p:nvPr/>
        </p:nvSpPr>
        <p:spPr>
          <a:xfrm>
            <a:off x="5912904" y="3303984"/>
            <a:ext cx="1968103" cy="105370"/>
          </a:xfrm>
          <a:prstGeom prst="rect">
            <a:avLst/>
          </a:prstGeom>
          <a:noFill/>
          <a:ln/>
        </p:spPr>
        <p:txBody>
          <a:bodyPr wrap="square" lIns="0" tIns="0" rIns="0" bIns="0" rtlCol="0" anchor="t">
            <a:spAutoFit/>
          </a:bodyPr>
          <a:lstStyle/>
          <a:p>
            <a:pPr algn="ctr" indent="0" marL="0">
              <a:buNone/>
            </a:pPr>
            <a:r>
              <a:rPr lang="en-US" sz="600" i="1" dirty="0">
                <a:solidFill>
                  <a:srgbClr val="6C757D"/>
                </a:solidFill>
                <a:latin typeface="Inter" pitchFamily="34" charset="0"/>
                <a:ea typeface="Inter" pitchFamily="34" charset="-122"/>
                <a:cs typeface="Inter" pitchFamily="34" charset="-120"/>
              </a:rPr>
              <a:t>Entrée principale du campus de Cocody, Abidjan</a:t>
            </a:r>
            <a:endParaRPr lang="en-US" sz="600" dirty="0"/>
          </a:p>
        </p:txBody>
      </p:sp>
      <p:sp>
        <p:nvSpPr>
          <p:cNvPr id="20" name="Shape 10"/>
          <p:cNvSpPr/>
          <p:nvPr/>
        </p:nvSpPr>
        <p:spPr>
          <a:xfrm>
            <a:off x="5562860" y="3516511"/>
            <a:ext cx="1035844" cy="155377"/>
          </a:xfrm>
          <a:prstGeom prst="rect">
            <a:avLst/>
          </a:prstGeom>
          <a:solidFill>
            <a:srgbClr val="F8F9FA"/>
          </a:solidFill>
          <a:ln/>
        </p:spPr>
      </p:sp>
      <p:sp>
        <p:nvSpPr>
          <p:cNvPr id="21" name="Shape 11"/>
          <p:cNvSpPr/>
          <p:nvPr/>
        </p:nvSpPr>
        <p:spPr>
          <a:xfrm>
            <a:off x="5562860" y="3516511"/>
            <a:ext cx="21431" cy="155377"/>
          </a:xfrm>
          <a:prstGeom prst="rect">
            <a:avLst/>
          </a:prstGeom>
          <a:solidFill>
            <a:srgbClr val="F4A261"/>
          </a:solidFill>
          <a:ln/>
        </p:spPr>
      </p:sp>
      <p:sp>
        <p:nvSpPr>
          <p:cNvPr id="22" name="Text 12"/>
          <p:cNvSpPr/>
          <p:nvPr/>
        </p:nvSpPr>
        <p:spPr>
          <a:xfrm>
            <a:off x="5562860" y="3516511"/>
            <a:ext cx="1035844" cy="155377"/>
          </a:xfrm>
          <a:prstGeom prst="rect">
            <a:avLst/>
          </a:prstGeom>
          <a:noFill/>
          <a:ln/>
        </p:spPr>
        <p:txBody>
          <a:bodyPr wrap="none" lIns="102108" tIns="51054" rIns="102108" bIns="0" rtlCol="0" anchor="t">
            <a:spAutoFit/>
          </a:bodyPr>
          <a:lstStyle/>
          <a:p>
            <a:pPr algn="l" indent="0" marL="0">
              <a:buNone/>
            </a:pPr>
            <a:r>
              <a:rPr lang="en-US" sz="650" dirty="0">
                <a:solidFill>
                  <a:srgbClr val="0B2545"/>
                </a:solidFill>
                <a:latin typeface="Inter SemiBold" pitchFamily="34" charset="0"/>
                <a:ea typeface="Inter SemiBold" pitchFamily="34" charset="-122"/>
                <a:cs typeface="Inter SemiBold" pitchFamily="34" charset="-120"/>
              </a:rPr>
              <a:t>Campus de 200 ha</a:t>
            </a:r>
            <a:endParaRPr lang="en-US" sz="650" dirty="0"/>
          </a:p>
        </p:txBody>
      </p:sp>
      <p:sp>
        <p:nvSpPr>
          <p:cNvPr id="23" name="Shape 13"/>
          <p:cNvSpPr/>
          <p:nvPr/>
        </p:nvSpPr>
        <p:spPr>
          <a:xfrm>
            <a:off x="6659426" y="3516511"/>
            <a:ext cx="500063" cy="155377"/>
          </a:xfrm>
          <a:prstGeom prst="rect">
            <a:avLst/>
          </a:prstGeom>
          <a:solidFill>
            <a:srgbClr val="F8F9FA"/>
          </a:solidFill>
          <a:ln/>
        </p:spPr>
      </p:sp>
      <p:sp>
        <p:nvSpPr>
          <p:cNvPr id="24" name="Shape 14"/>
          <p:cNvSpPr/>
          <p:nvPr/>
        </p:nvSpPr>
        <p:spPr>
          <a:xfrm>
            <a:off x="6659426" y="3516511"/>
            <a:ext cx="21431" cy="155377"/>
          </a:xfrm>
          <a:prstGeom prst="rect">
            <a:avLst/>
          </a:prstGeom>
          <a:solidFill>
            <a:srgbClr val="F4A261"/>
          </a:solidFill>
          <a:ln/>
        </p:spPr>
      </p:sp>
      <p:sp>
        <p:nvSpPr>
          <p:cNvPr id="25" name="Text 15"/>
          <p:cNvSpPr/>
          <p:nvPr/>
        </p:nvSpPr>
        <p:spPr>
          <a:xfrm>
            <a:off x="6659426" y="3516511"/>
            <a:ext cx="500063" cy="155377"/>
          </a:xfrm>
          <a:prstGeom prst="rect">
            <a:avLst/>
          </a:prstGeom>
          <a:noFill/>
          <a:ln/>
        </p:spPr>
        <p:txBody>
          <a:bodyPr wrap="none" lIns="102108" tIns="51054" rIns="102108" bIns="0" rtlCol="0" anchor="t">
            <a:spAutoFit/>
          </a:bodyPr>
          <a:lstStyle/>
          <a:p>
            <a:pPr algn="l" indent="0" marL="0">
              <a:buNone/>
            </a:pPr>
            <a:r>
              <a:rPr lang="en-US" sz="650" dirty="0">
                <a:solidFill>
                  <a:srgbClr val="0B2545"/>
                </a:solidFill>
                <a:latin typeface="Inter SemiBold" pitchFamily="34" charset="0"/>
                <a:ea typeface="Inter SemiBold" pitchFamily="34" charset="-122"/>
                <a:cs typeface="Inter SemiBold" pitchFamily="34" charset="-120"/>
              </a:rPr>
              <a:t>10 UFR</a:t>
            </a:r>
            <a:endParaRPr lang="en-US" sz="650" dirty="0"/>
          </a:p>
        </p:txBody>
      </p:sp>
      <p:sp>
        <p:nvSpPr>
          <p:cNvPr id="26" name="Shape 16"/>
          <p:cNvSpPr/>
          <p:nvPr/>
        </p:nvSpPr>
        <p:spPr>
          <a:xfrm>
            <a:off x="7220210" y="3516511"/>
            <a:ext cx="989409" cy="155377"/>
          </a:xfrm>
          <a:prstGeom prst="rect">
            <a:avLst/>
          </a:prstGeom>
          <a:solidFill>
            <a:srgbClr val="F8F9FA"/>
          </a:solidFill>
          <a:ln/>
        </p:spPr>
      </p:sp>
      <p:sp>
        <p:nvSpPr>
          <p:cNvPr id="27" name="Shape 17"/>
          <p:cNvSpPr/>
          <p:nvPr/>
        </p:nvSpPr>
        <p:spPr>
          <a:xfrm>
            <a:off x="7220210" y="3516511"/>
            <a:ext cx="21431" cy="155377"/>
          </a:xfrm>
          <a:prstGeom prst="rect">
            <a:avLst/>
          </a:prstGeom>
          <a:solidFill>
            <a:srgbClr val="F4A261"/>
          </a:solidFill>
          <a:ln/>
        </p:spPr>
      </p:sp>
      <p:sp>
        <p:nvSpPr>
          <p:cNvPr id="28" name="Text 18"/>
          <p:cNvSpPr/>
          <p:nvPr/>
        </p:nvSpPr>
        <p:spPr>
          <a:xfrm>
            <a:off x="7220210" y="3516511"/>
            <a:ext cx="989409" cy="155377"/>
          </a:xfrm>
          <a:prstGeom prst="rect">
            <a:avLst/>
          </a:prstGeom>
          <a:noFill/>
          <a:ln/>
        </p:spPr>
        <p:txBody>
          <a:bodyPr wrap="none" lIns="102108" tIns="51054" rIns="102108" bIns="0" rtlCol="0" anchor="t">
            <a:spAutoFit/>
          </a:bodyPr>
          <a:lstStyle/>
          <a:p>
            <a:pPr algn="l" indent="0" marL="0">
              <a:buNone/>
            </a:pPr>
            <a:r>
              <a:rPr lang="en-US" sz="650" dirty="0">
                <a:solidFill>
                  <a:srgbClr val="0B2545"/>
                </a:solidFill>
                <a:latin typeface="Inter SemiBold" pitchFamily="34" charset="0"/>
                <a:ea typeface="Inter SemiBold" pitchFamily="34" charset="-122"/>
                <a:cs typeface="Inter SemiBold" pitchFamily="34" charset="-120"/>
              </a:rPr>
              <a:t>Pôle d'Excellence</a:t>
            </a:r>
            <a:endParaRPr lang="en-US" sz="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Nangui Abrogoua (UNA)</a:t>
            </a:r>
            <a:endParaRPr lang="en-US" sz="1600" dirty="0"/>
          </a:p>
        </p:txBody>
      </p:sp>
      <p:sp>
        <p:nvSpPr>
          <p:cNvPr id="4" name="Text 1"/>
          <p:cNvSpPr/>
          <p:nvPr/>
        </p:nvSpPr>
        <p:spPr>
          <a:xfrm>
            <a:off x="428625" y="732234"/>
            <a:ext cx="8286750" cy="137517"/>
          </a:xfrm>
          <a:prstGeom prst="rect">
            <a:avLst/>
          </a:prstGeom>
          <a:noFill/>
          <a:ln/>
        </p:spPr>
        <p:txBody>
          <a:bodyPr wrap="square" lIns="0" tIns="0" rIns="0" bIns="0" rtlCol="0" anchor="t">
            <a:spAutoFit/>
          </a:bodyPr>
          <a:lstStyle/>
          <a:p>
            <a:pPr algn="l" indent="0" marL="0">
              <a:buNone/>
            </a:pPr>
            <a:r>
              <a:rPr lang="en-US" sz="800" spc="1" kern="0" dirty="0">
                <a:solidFill>
                  <a:srgbClr val="F4A261"/>
                </a:solidFill>
                <a:latin typeface="Inter SemiBold" pitchFamily="34" charset="0"/>
                <a:ea typeface="Inter SemiBold" pitchFamily="34" charset="-122"/>
                <a:cs typeface="Inter SemiBold" pitchFamily="34" charset="-120"/>
              </a:rPr>
              <a:t>DISTRICT AUTONOME D'ABIDJAN — ABOBO-ADJAMÉ</a:t>
            </a:r>
            <a:endParaRPr lang="en-US" sz="800" dirty="0"/>
          </a:p>
        </p:txBody>
      </p:sp>
      <p:sp>
        <p:nvSpPr>
          <p:cNvPr id="5" name="Text 2"/>
          <p:cNvSpPr/>
          <p:nvPr/>
        </p:nvSpPr>
        <p:spPr>
          <a:xfrm>
            <a:off x="428625" y="1048345"/>
            <a:ext cx="855464" cy="226814"/>
          </a:xfrm>
          <a:prstGeom prst="rect">
            <a:avLst/>
          </a:prstGeom>
          <a:noFill/>
          <a:ln/>
        </p:spPr>
        <p:txBody>
          <a:bodyPr wrap="none" lIns="0" tIns="0" rIns="0" bIns="25527"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a:t>
            </a:r>
            <a:endParaRPr lang="en-US" sz="1000" dirty="0"/>
          </a:p>
        </p:txBody>
      </p:sp>
      <p:pic>
        <p:nvPicPr>
          <p:cNvPr id="6" name="Image 1" descr="preencoded.png">    </p:cNvPr>
          <p:cNvPicPr>
            <a:picLocks noChangeAspect="1"/>
          </p:cNvPicPr>
          <p:nvPr/>
        </p:nvPicPr>
        <p:blipFill>
          <a:blip r:embed="rId2"/>
          <a:stretch>
            <a:fillRect/>
          </a:stretch>
        </p:blipFill>
        <p:spPr>
          <a:xfrm>
            <a:off x="428625" y="1368028"/>
            <a:ext cx="100013" cy="100013"/>
          </a:xfrm>
          <a:prstGeom prst="rect">
            <a:avLst/>
          </a:prstGeom>
        </p:spPr>
      </p:pic>
      <p:sp>
        <p:nvSpPr>
          <p:cNvPr id="7" name="Text 3"/>
          <p:cNvSpPr/>
          <p:nvPr/>
        </p:nvSpPr>
        <p:spPr>
          <a:xfrm>
            <a:off x="614363" y="134659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1992</a:t>
            </a:r>
            <a:r>
              <a:rPr lang="en-US" sz="800" dirty="0">
                <a:solidFill>
                  <a:srgbClr val="2B2D42"/>
                </a:solidFill>
                <a:latin typeface="Inter" pitchFamily="34" charset="0"/>
                <a:ea typeface="Inter" pitchFamily="34" charset="-122"/>
                <a:cs typeface="Inter" pitchFamily="34" charset="-120"/>
              </a:rPr>
              <a:t> (ex-Université d'Abobo-Adjamé), renommée en </a:t>
            </a:r>
            <a:r>
              <a:rPr lang="en-US" sz="750" b="1" dirty="0">
                <a:solidFill>
                  <a:srgbClr val="0B2545"/>
                </a:solidFill>
                <a:latin typeface="Inter SemiBold" pitchFamily="34" charset="0"/>
                <a:ea typeface="Inter SemiBold" pitchFamily="34" charset="-122"/>
                <a:cs typeface="Inter SemiBold" pitchFamily="34" charset="-120"/>
              </a:rPr>
              <a:t>2012</a:t>
            </a:r>
            <a:r>
              <a:rPr lang="en-US" sz="800" dirty="0">
                <a:solidFill>
                  <a:srgbClr val="2B2D42"/>
                </a:solidFill>
                <a:latin typeface="Inter" pitchFamily="34" charset="0"/>
                <a:ea typeface="Inter" pitchFamily="34" charset="-122"/>
                <a:cs typeface="Inter" pitchFamily="34" charset="-120"/>
              </a:rPr>
              <a:t> en </a:t>
            </a:r>
            <a:r>
              <a:rPr lang="en-US" sz="800" dirty="0">
                <a:solidFill>
                  <a:srgbClr val="2B2D42"/>
                </a:solidFill>
                <a:latin typeface="Inter" pitchFamily="34" charset="0"/>
                <a:ea typeface="Inter" pitchFamily="34" charset="-122"/>
                <a:cs typeface="Inter" pitchFamily="34" charset="-120"/>
              </a:rPr>
              <a:t>hommage au chef coutumier ébroïé Nangui Abrogoua.</a:t>
            </a:r>
            <a:endParaRPr lang="en-US" sz="800" dirty="0"/>
          </a:p>
        </p:txBody>
      </p:sp>
      <p:pic>
        <p:nvPicPr>
          <p:cNvPr id="8" name="Image 2" descr="preencoded.png">    </p:cNvPr>
          <p:cNvPicPr>
            <a:picLocks noChangeAspect="1"/>
          </p:cNvPicPr>
          <p:nvPr/>
        </p:nvPicPr>
        <p:blipFill>
          <a:blip r:embed="rId3"/>
          <a:stretch>
            <a:fillRect/>
          </a:stretch>
        </p:blipFill>
        <p:spPr>
          <a:xfrm>
            <a:off x="428625" y="1739503"/>
            <a:ext cx="125016" cy="100013"/>
          </a:xfrm>
          <a:prstGeom prst="rect">
            <a:avLst/>
          </a:prstGeom>
        </p:spPr>
      </p:pic>
      <p:sp>
        <p:nvSpPr>
          <p:cNvPr id="9" name="Text 4"/>
          <p:cNvSpPr/>
          <p:nvPr/>
        </p:nvSpPr>
        <p:spPr>
          <a:xfrm>
            <a:off x="639366" y="1718072"/>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Accueille environ </a:t>
            </a:r>
            <a:r>
              <a:rPr lang="en-US" sz="750" b="1" dirty="0">
                <a:solidFill>
                  <a:srgbClr val="0B2545"/>
                </a:solidFill>
                <a:latin typeface="Inter SemiBold" pitchFamily="34" charset="0"/>
                <a:ea typeface="Inter SemiBold" pitchFamily="34" charset="-122"/>
                <a:cs typeface="Inter SemiBold" pitchFamily="34" charset="-120"/>
              </a:rPr>
              <a:t>25 000 étudiants</a:t>
            </a:r>
            <a:r>
              <a:rPr lang="en-US" sz="800" dirty="0">
                <a:solidFill>
                  <a:srgbClr val="2B2D42"/>
                </a:solidFill>
                <a:latin typeface="Inter" pitchFamily="34" charset="0"/>
                <a:ea typeface="Inter" pitchFamily="34" charset="-122"/>
                <a:cs typeface="Inter" pitchFamily="34" charset="-120"/>
              </a:rPr>
              <a:t> encadrés par un corps enseignant hautement </a:t>
            </a:r>
            <a:r>
              <a:rPr lang="en-US" sz="800" dirty="0">
                <a:solidFill>
                  <a:srgbClr val="2B2D42"/>
                </a:solidFill>
                <a:latin typeface="Inter" pitchFamily="34" charset="0"/>
                <a:ea typeface="Inter" pitchFamily="34" charset="-122"/>
                <a:cs typeface="Inter" pitchFamily="34" charset="-120"/>
              </a:rPr>
              <a:t>qualifié.</a:t>
            </a:r>
            <a:endParaRPr lang="en-US" sz="800" dirty="0"/>
          </a:p>
        </p:txBody>
      </p:sp>
      <p:pic>
        <p:nvPicPr>
          <p:cNvPr id="10" name="Image 3" descr="preencoded.png">    </p:cNvPr>
          <p:cNvPicPr>
            <a:picLocks noChangeAspect="1"/>
          </p:cNvPicPr>
          <p:nvPr/>
        </p:nvPicPr>
        <p:blipFill>
          <a:blip r:embed="rId4"/>
          <a:stretch>
            <a:fillRect/>
          </a:stretch>
        </p:blipFill>
        <p:spPr>
          <a:xfrm>
            <a:off x="428625" y="2110978"/>
            <a:ext cx="125016" cy="100013"/>
          </a:xfrm>
          <a:prstGeom prst="rect">
            <a:avLst/>
          </a:prstGeom>
        </p:spPr>
      </p:pic>
      <p:sp>
        <p:nvSpPr>
          <p:cNvPr id="11" name="Text 5"/>
          <p:cNvSpPr/>
          <p:nvPr/>
        </p:nvSpPr>
        <p:spPr>
          <a:xfrm>
            <a:off x="639366" y="2089547"/>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6 Unités de Formation et de Recherche (UFR)</a:t>
            </a:r>
            <a:r>
              <a:rPr lang="en-US" sz="800" dirty="0">
                <a:solidFill>
                  <a:srgbClr val="2B2D42"/>
                </a:solidFill>
                <a:latin typeface="Inter" pitchFamily="34" charset="0"/>
                <a:ea typeface="Inter" pitchFamily="34" charset="-122"/>
                <a:cs typeface="Inter" pitchFamily="34" charset="-120"/>
              </a:rPr>
              <a:t> axées sur les sciences </a:t>
            </a:r>
            <a:r>
              <a:rPr lang="en-US" sz="800" dirty="0">
                <a:solidFill>
                  <a:srgbClr val="2B2D42"/>
                </a:solidFill>
                <a:latin typeface="Inter" pitchFamily="34" charset="0"/>
                <a:ea typeface="Inter" pitchFamily="34" charset="-122"/>
                <a:cs typeface="Inter" pitchFamily="34" charset="-120"/>
              </a:rPr>
              <a:t>fondamentales et appliquées.</a:t>
            </a:r>
            <a:endParaRPr lang="en-US" sz="750" dirty="0"/>
          </a:p>
        </p:txBody>
      </p:sp>
      <p:sp>
        <p:nvSpPr>
          <p:cNvPr id="12" name="Text 6"/>
          <p:cNvSpPr/>
          <p:nvPr/>
        </p:nvSpPr>
        <p:spPr>
          <a:xfrm>
            <a:off x="428625" y="2603897"/>
            <a:ext cx="2432447" cy="226814"/>
          </a:xfrm>
          <a:prstGeom prst="rect">
            <a:avLst/>
          </a:prstGeom>
          <a:noFill/>
          <a:ln/>
        </p:spPr>
        <p:txBody>
          <a:bodyPr wrap="square" lIns="0" tIns="0" rIns="0" bIns="25527"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Domaines d'Excellence</a:t>
            </a:r>
            <a:endParaRPr lang="en-US" sz="1000" dirty="0"/>
          </a:p>
        </p:txBody>
      </p:sp>
      <p:pic>
        <p:nvPicPr>
          <p:cNvPr id="13" name="Image 4" descr="preencoded.png">    </p:cNvPr>
          <p:cNvPicPr>
            <a:picLocks noChangeAspect="1"/>
          </p:cNvPicPr>
          <p:nvPr/>
        </p:nvPicPr>
        <p:blipFill>
          <a:blip r:embed="rId5"/>
          <a:stretch>
            <a:fillRect/>
          </a:stretch>
        </p:blipFill>
        <p:spPr>
          <a:xfrm>
            <a:off x="428625" y="2923580"/>
            <a:ext cx="87511" cy="100013"/>
          </a:xfrm>
          <a:prstGeom prst="rect">
            <a:avLst/>
          </a:prstGeom>
        </p:spPr>
      </p:pic>
      <p:sp>
        <p:nvSpPr>
          <p:cNvPr id="14" name="Text 7"/>
          <p:cNvSpPr/>
          <p:nvPr/>
        </p:nvSpPr>
        <p:spPr>
          <a:xfrm>
            <a:off x="601861" y="2902148"/>
            <a:ext cx="4190926"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Spécialisation :</a:t>
            </a:r>
            <a:r>
              <a:rPr lang="en-US" sz="800" dirty="0">
                <a:solidFill>
                  <a:srgbClr val="2B2D42"/>
                </a:solidFill>
                <a:latin typeface="Inter" pitchFamily="34" charset="0"/>
                <a:ea typeface="Inter" pitchFamily="34" charset="-122"/>
                <a:cs typeface="Inter" pitchFamily="34" charset="-120"/>
              </a:rPr>
              <a:t> Sciences de la Nature, Sciences et Technologies des Aliments, </a:t>
            </a:r>
            <a:r>
              <a:rPr lang="en-US" sz="800" dirty="0">
                <a:solidFill>
                  <a:srgbClr val="2B2D42"/>
                </a:solidFill>
                <a:latin typeface="Inter" pitchFamily="34" charset="0"/>
                <a:ea typeface="Inter" pitchFamily="34" charset="-122"/>
                <a:cs typeface="Inter" pitchFamily="34" charset="-120"/>
              </a:rPr>
              <a:t>Environnement, Agroforesterie et Sciences Fondamentales Appliquées.</a:t>
            </a:r>
            <a:endParaRPr lang="en-US" sz="750" dirty="0"/>
          </a:p>
        </p:txBody>
      </p:sp>
      <p:pic>
        <p:nvPicPr>
          <p:cNvPr id="15" name="Image 5" descr="preencoded.png">    </p:cNvPr>
          <p:cNvPicPr>
            <a:picLocks noChangeAspect="1"/>
          </p:cNvPicPr>
          <p:nvPr/>
        </p:nvPicPr>
        <p:blipFill>
          <a:blip r:embed="rId6"/>
          <a:stretch>
            <a:fillRect/>
          </a:stretch>
        </p:blipFill>
        <p:spPr>
          <a:xfrm>
            <a:off x="428625" y="3295055"/>
            <a:ext cx="75009" cy="100013"/>
          </a:xfrm>
          <a:prstGeom prst="rect">
            <a:avLst/>
          </a:prstGeom>
        </p:spPr>
      </p:pic>
      <p:sp>
        <p:nvSpPr>
          <p:cNvPr id="16" name="Text 8"/>
          <p:cNvSpPr/>
          <p:nvPr/>
        </p:nvSpPr>
        <p:spPr>
          <a:xfrm>
            <a:off x="589359" y="3273623"/>
            <a:ext cx="4203427"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Recherche de pointe :</a:t>
            </a:r>
            <a:r>
              <a:rPr lang="en-US" sz="800" dirty="0">
                <a:solidFill>
                  <a:srgbClr val="2B2D42"/>
                </a:solidFill>
                <a:latin typeface="Inter" pitchFamily="34" charset="0"/>
                <a:ea typeface="Inter" pitchFamily="34" charset="-122"/>
                <a:cs typeface="Inter" pitchFamily="34" charset="-120"/>
              </a:rPr>
              <a:t> Classée parmi les meilleures institutions de recherche en </a:t>
            </a:r>
            <a:r>
              <a:rPr lang="en-US" sz="800" dirty="0">
                <a:solidFill>
                  <a:srgbClr val="2B2D42"/>
                </a:solidFill>
                <a:latin typeface="Inter" pitchFamily="34" charset="0"/>
                <a:ea typeface="Inter" pitchFamily="34" charset="-122"/>
                <a:cs typeface="Inter" pitchFamily="34" charset="-120"/>
              </a:rPr>
              <a:t>Côte d'Ivoire pour la qualité de ses publications scientifiques.</a:t>
            </a:r>
            <a:endParaRPr lang="en-US" sz="750" dirty="0"/>
          </a:p>
        </p:txBody>
      </p:sp>
      <p:pic>
        <p:nvPicPr>
          <p:cNvPr id="17" name="Image 6" descr="preencoded.png">    </p:cNvPr>
          <p:cNvPicPr>
            <a:picLocks noChangeAspect="1"/>
          </p:cNvPicPr>
          <p:nvPr/>
        </p:nvPicPr>
        <p:blipFill>
          <a:blip r:embed="rId7"/>
          <a:stretch>
            <a:fillRect/>
          </a:stretch>
        </p:blipFill>
        <p:spPr>
          <a:xfrm>
            <a:off x="428625" y="3666530"/>
            <a:ext cx="125016" cy="100013"/>
          </a:xfrm>
          <a:prstGeom prst="rect">
            <a:avLst/>
          </a:prstGeom>
        </p:spPr>
      </p:pic>
      <p:sp>
        <p:nvSpPr>
          <p:cNvPr id="18" name="Text 9"/>
          <p:cNvSpPr/>
          <p:nvPr/>
        </p:nvSpPr>
        <p:spPr>
          <a:xfrm>
            <a:off x="639366" y="3645098"/>
            <a:ext cx="4153421" cy="300038"/>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Partenariats :</a:t>
            </a:r>
            <a:r>
              <a:rPr lang="en-US" sz="800" dirty="0">
                <a:solidFill>
                  <a:srgbClr val="2B2D42"/>
                </a:solidFill>
                <a:latin typeface="Inter" pitchFamily="34" charset="0"/>
                <a:ea typeface="Inter" pitchFamily="34" charset="-122"/>
                <a:cs typeface="Inter" pitchFamily="34" charset="-120"/>
              </a:rPr>
              <a:t> Collaborations actives avec des institutions internationales </a:t>
            </a:r>
            <a:r>
              <a:rPr lang="en-US" sz="800" dirty="0">
                <a:solidFill>
                  <a:srgbClr val="2B2D42"/>
                </a:solidFill>
                <a:latin typeface="Inter" pitchFamily="34" charset="0"/>
                <a:ea typeface="Inter" pitchFamily="34" charset="-122"/>
                <a:cs typeface="Inter" pitchFamily="34" charset="-120"/>
              </a:rPr>
              <a:t>prestigieuses pour la recherche environnementale et agricole.</a:t>
            </a:r>
            <a:endParaRPr lang="en-US" sz="750" dirty="0"/>
          </a:p>
        </p:txBody>
      </p:sp>
      <p:pic>
        <p:nvPicPr>
          <p:cNvPr id="19" name="Image 7" descr="preencoded.png">    </p:cNvPr>
          <p:cNvPicPr>
            <a:picLocks noChangeAspect="1"/>
          </p:cNvPicPr>
          <p:nvPr/>
        </p:nvPicPr>
        <p:blipFill>
          <a:blip r:embed="rId8"/>
          <a:stretch>
            <a:fillRect/>
          </a:stretch>
        </p:blipFill>
        <p:spPr>
          <a:xfrm>
            <a:off x="5211031" y="1148358"/>
            <a:ext cx="3371850" cy="2228850"/>
          </a:xfrm>
          <a:prstGeom prst="rect">
            <a:avLst/>
          </a:prstGeom>
        </p:spPr>
      </p:pic>
      <p:sp>
        <p:nvSpPr>
          <p:cNvPr id="20" name="Text 10"/>
          <p:cNvSpPr/>
          <p:nvPr/>
        </p:nvSpPr>
        <p:spPr>
          <a:xfrm>
            <a:off x="5662873" y="3462933"/>
            <a:ext cx="2468166" cy="105370"/>
          </a:xfrm>
          <a:prstGeom prst="rect">
            <a:avLst/>
          </a:prstGeom>
          <a:noFill/>
          <a:ln/>
        </p:spPr>
        <p:txBody>
          <a:bodyPr wrap="square" lIns="0" tIns="0" rIns="0" bIns="0" rtlCol="0" anchor="t">
            <a:spAutoFit/>
          </a:bodyPr>
          <a:lstStyle/>
          <a:p>
            <a:pPr algn="ctr" indent="0" marL="0">
              <a:buNone/>
            </a:pPr>
            <a:r>
              <a:rPr lang="en-US" sz="600" i="1" dirty="0">
                <a:solidFill>
                  <a:srgbClr val="6C757D"/>
                </a:solidFill>
                <a:latin typeface="Inter" pitchFamily="34" charset="0"/>
                <a:ea typeface="Inter" pitchFamily="34" charset="-122"/>
                <a:cs typeface="Inter" pitchFamily="34" charset="-120"/>
              </a:rPr>
              <a:t>Bâtiment principal de l'Université Nangui Abrogoua à Abidjan</a:t>
            </a:r>
            <a:endParaRPr lang="en-US" sz="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Alassane Ouattara (UAO)</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610791"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Bouaké —</a:t>
            </a:r>
            <a:endParaRPr lang="en-US" sz="800" dirty="0"/>
          </a:p>
        </p:txBody>
      </p:sp>
      <p:sp>
        <p:nvSpPr>
          <p:cNvPr id="6" name="Text 2"/>
          <p:cNvSpPr/>
          <p:nvPr/>
        </p:nvSpPr>
        <p:spPr>
          <a:xfrm>
            <a:off x="1182291" y="946547"/>
            <a:ext cx="1775222" cy="137517"/>
          </a:xfrm>
          <a:prstGeom prst="rect">
            <a:avLst/>
          </a:prstGeom>
          <a:noFill/>
          <a:ln/>
        </p:spPr>
        <p:txBody>
          <a:bodyPr wrap="squar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de la Vallée du Bandama</a:t>
            </a:r>
            <a:endParaRPr lang="en-US" sz="800" dirty="0"/>
          </a:p>
        </p:txBody>
      </p:sp>
      <p:sp>
        <p:nvSpPr>
          <p:cNvPr id="7" name="Text 3"/>
          <p:cNvSpPr/>
          <p:nvPr/>
        </p:nvSpPr>
        <p:spPr>
          <a:xfrm>
            <a:off x="2957513" y="946547"/>
            <a:ext cx="1046559"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de Gbêkê)</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1992</a:t>
            </a:r>
            <a:r>
              <a:rPr lang="en-US" sz="800" dirty="0">
                <a:solidFill>
                  <a:srgbClr val="2B2D42"/>
                </a:solidFill>
                <a:latin typeface="Inter" pitchFamily="34" charset="0"/>
                <a:ea typeface="Inter" pitchFamily="34" charset="-122"/>
                <a:cs typeface="Inter" pitchFamily="34" charset="-120"/>
              </a:rPr>
              <a:t> (ex-Université de Bouaké) et renommée </a:t>
            </a:r>
            <a:r>
              <a:rPr lang="en-US" sz="750" b="1" dirty="0">
                <a:solidFill>
                  <a:srgbClr val="0B2545"/>
                </a:solidFill>
                <a:latin typeface="Inter SemiBold" pitchFamily="34" charset="0"/>
                <a:ea typeface="Inter SemiBold" pitchFamily="34" charset="-122"/>
                <a:cs typeface="Inter SemiBold" pitchFamily="34" charset="-120"/>
              </a:rPr>
              <a:t>Université Alassane Ouattara</a:t>
            </a:r>
            <a:r>
              <a:rPr lang="en-US" sz="800" dirty="0">
                <a:solidFill>
                  <a:srgbClr val="2B2D42"/>
                </a:solidFill>
                <a:latin typeface="Inter" pitchFamily="34" charset="0"/>
                <a:ea typeface="Inter" pitchFamily="34" charset="-122"/>
                <a:cs typeface="Inter" pitchFamily="34" charset="-120"/>
              </a:rPr>
              <a:t> en 2012.</a:t>
            </a:r>
            <a:endParaRPr lang="en-US" sz="800" dirty="0"/>
          </a:p>
        </p:txBody>
      </p:sp>
      <p:pic>
        <p:nvPicPr>
          <p:cNvPr id="11" name="Image 3" descr="preencoded.png">    </p:cNvPr>
          <p:cNvPicPr>
            <a:picLocks noChangeAspect="1"/>
          </p:cNvPicPr>
          <p:nvPr/>
        </p:nvPicPr>
        <p:blipFill>
          <a:blip r:embed="rId4"/>
          <a:stretch>
            <a:fillRect/>
          </a:stretch>
        </p:blipFill>
        <p:spPr>
          <a:xfrm>
            <a:off x="428625" y="1982391"/>
            <a:ext cx="125016" cy="100013"/>
          </a:xfrm>
          <a:prstGeom prst="rect">
            <a:avLst/>
          </a:prstGeom>
        </p:spPr>
      </p:pic>
      <p:sp>
        <p:nvSpPr>
          <p:cNvPr id="12" name="Text 6"/>
          <p:cNvSpPr/>
          <p:nvPr/>
        </p:nvSpPr>
        <p:spPr>
          <a:xfrm>
            <a:off x="639366" y="1960959"/>
            <a:ext cx="3489722"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Deuxième université du pays avec environ </a:t>
            </a:r>
            <a:r>
              <a:rPr lang="en-US" sz="750" b="1" dirty="0">
                <a:solidFill>
                  <a:srgbClr val="0B2545"/>
                </a:solidFill>
                <a:latin typeface="Inter SemiBold" pitchFamily="34" charset="0"/>
                <a:ea typeface="Inter SemiBold" pitchFamily="34" charset="-122"/>
                <a:cs typeface="Inter SemiBold" pitchFamily="34" charset="-120"/>
              </a:rPr>
              <a:t>35 000 étudiants</a:t>
            </a:r>
            <a:r>
              <a:rPr lang="en-US" sz="800" dirty="0">
                <a:solidFill>
                  <a:srgbClr val="2B2D42"/>
                </a:solidFill>
                <a:latin typeface="Inter" pitchFamily="34" charset="0"/>
                <a:ea typeface="Inter" pitchFamily="34" charset="-122"/>
                <a:cs typeface="Inter" pitchFamily="34" charset="-120"/>
              </a:rPr>
              <a:t> inscrits.</a:t>
            </a:r>
            <a:endParaRPr lang="en-US" sz="800" dirty="0"/>
          </a:p>
        </p:txBody>
      </p:sp>
      <p:pic>
        <p:nvPicPr>
          <p:cNvPr id="13" name="Image 4" descr="preencoded.png">    </p:cNvPr>
          <p:cNvPicPr>
            <a:picLocks noChangeAspect="1"/>
          </p:cNvPicPr>
          <p:nvPr/>
        </p:nvPicPr>
        <p:blipFill>
          <a:blip r:embed="rId5"/>
          <a:stretch>
            <a:fillRect/>
          </a:stretch>
        </p:blipFill>
        <p:spPr>
          <a:xfrm>
            <a:off x="428625" y="2218134"/>
            <a:ext cx="125016" cy="100013"/>
          </a:xfrm>
          <a:prstGeom prst="rect">
            <a:avLst/>
          </a:prstGeom>
        </p:spPr>
      </p:pic>
      <p:sp>
        <p:nvSpPr>
          <p:cNvPr id="14" name="Text 7"/>
          <p:cNvSpPr/>
          <p:nvPr/>
        </p:nvSpPr>
        <p:spPr>
          <a:xfrm>
            <a:off x="639366" y="2196703"/>
            <a:ext cx="3487936" cy="150019"/>
          </a:xfrm>
          <a:prstGeom prst="rect">
            <a:avLst/>
          </a:prstGeom>
          <a:noFill/>
          <a:ln/>
        </p:spPr>
        <p:txBody>
          <a:bodyPr wrap="non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7 Unités de Formation et de Recherche (UFR)</a:t>
            </a:r>
            <a:r>
              <a:rPr lang="en-US" sz="800" dirty="0">
                <a:solidFill>
                  <a:srgbClr val="2B2D42"/>
                </a:solidFill>
                <a:latin typeface="Inter" pitchFamily="34" charset="0"/>
                <a:ea typeface="Inter" pitchFamily="34" charset="-122"/>
                <a:cs typeface="Inter" pitchFamily="34" charset="-120"/>
              </a:rPr>
              <a:t> et instituts spécialisés.</a:t>
            </a:r>
            <a:endParaRPr lang="en-US" sz="750" dirty="0"/>
          </a:p>
        </p:txBody>
      </p:sp>
      <p:pic>
        <p:nvPicPr>
          <p:cNvPr id="15" name="Image 5" descr="preencoded.png">    </p:cNvPr>
          <p:cNvPicPr>
            <a:picLocks noChangeAspect="1"/>
          </p:cNvPicPr>
          <p:nvPr/>
        </p:nvPicPr>
        <p:blipFill>
          <a:blip r:embed="rId6"/>
          <a:stretch>
            <a:fillRect/>
          </a:stretch>
        </p:blipFill>
        <p:spPr>
          <a:xfrm>
            <a:off x="428625" y="2453878"/>
            <a:ext cx="87511" cy="100013"/>
          </a:xfrm>
          <a:prstGeom prst="rect">
            <a:avLst/>
          </a:prstGeom>
        </p:spPr>
      </p:pic>
      <p:sp>
        <p:nvSpPr>
          <p:cNvPr id="16" name="Text 8"/>
          <p:cNvSpPr/>
          <p:nvPr/>
        </p:nvSpPr>
        <p:spPr>
          <a:xfrm>
            <a:off x="601861" y="2432447"/>
            <a:ext cx="4190926"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Domaines : Sciences Économiques, Droit, Lettres, Sciences Sociales, Sciences Médicales, Sciences et Technologies.</a:t>
            </a:r>
            <a:endParaRPr lang="en-US" sz="800" dirty="0"/>
          </a:p>
        </p:txBody>
      </p:sp>
      <p:sp>
        <p:nvSpPr>
          <p:cNvPr id="17" name="Text 9"/>
          <p:cNvSpPr/>
          <p:nvPr/>
        </p:nvSpPr>
        <p:spPr>
          <a:xfrm>
            <a:off x="428625" y="287535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Impact</a:t>
            </a:r>
            <a:endParaRPr lang="en-US" sz="1000" dirty="0"/>
          </a:p>
        </p:txBody>
      </p:sp>
      <p:pic>
        <p:nvPicPr>
          <p:cNvPr id="18" name="Image 6" descr="preencoded.png">    </p:cNvPr>
          <p:cNvPicPr>
            <a:picLocks noChangeAspect="1"/>
          </p:cNvPicPr>
          <p:nvPr/>
        </p:nvPicPr>
        <p:blipFill>
          <a:blip r:embed="rId7"/>
          <a:stretch>
            <a:fillRect/>
          </a:stretch>
        </p:blipFill>
        <p:spPr>
          <a:xfrm>
            <a:off x="428625" y="3245048"/>
            <a:ext cx="100013" cy="100013"/>
          </a:xfrm>
          <a:prstGeom prst="rect">
            <a:avLst/>
          </a:prstGeom>
        </p:spPr>
      </p:pic>
      <p:sp>
        <p:nvSpPr>
          <p:cNvPr id="19" name="Text 10"/>
          <p:cNvSpPr/>
          <p:nvPr/>
        </p:nvSpPr>
        <p:spPr>
          <a:xfrm>
            <a:off x="614363" y="3223617"/>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Héberge une prestigieuse </a:t>
            </a:r>
            <a:r>
              <a:rPr lang="en-US" sz="750" b="1" dirty="0">
                <a:solidFill>
                  <a:srgbClr val="0B2545"/>
                </a:solidFill>
                <a:latin typeface="Inter SemiBold" pitchFamily="34" charset="0"/>
                <a:ea typeface="Inter SemiBold" pitchFamily="34" charset="-122"/>
                <a:cs typeface="Inter SemiBold" pitchFamily="34" charset="-120"/>
              </a:rPr>
              <a:t>Chaire UNESCO de Bioéthique</a:t>
            </a:r>
            <a:r>
              <a:rPr lang="en-US" sz="800" dirty="0">
                <a:solidFill>
                  <a:srgbClr val="2B2D42"/>
                </a:solidFill>
                <a:latin typeface="Inter" pitchFamily="34" charset="0"/>
                <a:ea typeface="Inter" pitchFamily="34" charset="-122"/>
                <a:cs typeface="Inter" pitchFamily="34" charset="-120"/>
              </a:rPr>
              <a:t>, pôle d'excellence </a:t>
            </a:r>
            <a:r>
              <a:rPr lang="en-US" sz="800" dirty="0">
                <a:solidFill>
                  <a:srgbClr val="2B2D42"/>
                </a:solidFill>
                <a:latin typeface="Inter" pitchFamily="34" charset="0"/>
                <a:ea typeface="Inter" pitchFamily="34" charset="-122"/>
                <a:cs typeface="Inter" pitchFamily="34" charset="-120"/>
              </a:rPr>
              <a:t>régional.</a:t>
            </a:r>
            <a:endParaRPr lang="en-US" sz="800" dirty="0"/>
          </a:p>
        </p:txBody>
      </p:sp>
      <p:pic>
        <p:nvPicPr>
          <p:cNvPr id="20" name="Image 7" descr="preencoded.png">    </p:cNvPr>
          <p:cNvPicPr>
            <a:picLocks noChangeAspect="1"/>
          </p:cNvPicPr>
          <p:nvPr/>
        </p:nvPicPr>
        <p:blipFill>
          <a:blip r:embed="rId8"/>
          <a:stretch>
            <a:fillRect/>
          </a:stretch>
        </p:blipFill>
        <p:spPr>
          <a:xfrm>
            <a:off x="428625" y="3630811"/>
            <a:ext cx="100013" cy="100013"/>
          </a:xfrm>
          <a:prstGeom prst="rect">
            <a:avLst/>
          </a:prstGeom>
        </p:spPr>
      </p:pic>
      <p:sp>
        <p:nvSpPr>
          <p:cNvPr id="21" name="Text 11"/>
          <p:cNvSpPr/>
          <p:nvPr/>
        </p:nvSpPr>
        <p:spPr>
          <a:xfrm>
            <a:off x="614363" y="3609380"/>
            <a:ext cx="4178424"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Moteur essentiel du développement socio-économique de la région Centre de la Côte d'Ivoire.</a:t>
            </a:r>
            <a:endParaRPr lang="en-US" sz="80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387839" y="3339703"/>
            <a:ext cx="3018234"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Vue aérienne du campus de l'Université Alassane Ouattara à Bouaké</a:t>
            </a:r>
            <a:endParaRPr lang="en-US" sz="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9144000" cy="5143500"/>
          </a:xfrm>
          <a:prstGeom prst="rect">
            <a:avLst/>
          </a:prstGeom>
        </p:spPr>
      </p:pic>
      <p:sp>
        <p:nvSpPr>
          <p:cNvPr id="3" name="Text 0"/>
          <p:cNvSpPr/>
          <p:nvPr/>
        </p:nvSpPr>
        <p:spPr>
          <a:xfrm>
            <a:off x="428625" y="392906"/>
            <a:ext cx="8286750" cy="303609"/>
          </a:xfrm>
          <a:prstGeom prst="rect">
            <a:avLst/>
          </a:prstGeom>
          <a:noFill/>
          <a:ln/>
        </p:spPr>
        <p:txBody>
          <a:bodyPr wrap="square" lIns="0" tIns="0" rIns="0" bIns="0" rtlCol="0" anchor="t">
            <a:spAutoFit/>
          </a:bodyPr>
          <a:lstStyle/>
          <a:p>
            <a:pPr algn="l" indent="0" marL="0">
              <a:buNone/>
            </a:pPr>
            <a:r>
              <a:rPr lang="en-US" sz="1600" dirty="0">
                <a:solidFill>
                  <a:srgbClr val="0B2545"/>
                </a:solidFill>
                <a:latin typeface="Playfair Display SemiBold" pitchFamily="34" charset="0"/>
                <a:ea typeface="Playfair Display SemiBold" pitchFamily="34" charset="-122"/>
                <a:cs typeface="Playfair Display SemiBold" pitchFamily="34" charset="-120"/>
              </a:rPr>
              <a:t>Université Jean Lorougnon Guédé (UJLG)</a:t>
            </a:r>
            <a:endParaRPr lang="en-US" sz="1600" dirty="0"/>
          </a:p>
        </p:txBody>
      </p:sp>
      <p:pic>
        <p:nvPicPr>
          <p:cNvPr id="4" name="Image 1" descr="preencoded.png">    </p:cNvPr>
          <p:cNvPicPr>
            <a:picLocks noChangeAspect="1"/>
          </p:cNvPicPr>
          <p:nvPr/>
        </p:nvPicPr>
        <p:blipFill>
          <a:blip r:embed="rId2"/>
          <a:stretch>
            <a:fillRect/>
          </a:stretch>
        </p:blipFill>
        <p:spPr>
          <a:xfrm>
            <a:off x="428625" y="957263"/>
            <a:ext cx="85725" cy="114300"/>
          </a:xfrm>
          <a:prstGeom prst="rect">
            <a:avLst/>
          </a:prstGeom>
        </p:spPr>
      </p:pic>
      <p:sp>
        <p:nvSpPr>
          <p:cNvPr id="5" name="Text 1"/>
          <p:cNvSpPr/>
          <p:nvPr/>
        </p:nvSpPr>
        <p:spPr>
          <a:xfrm>
            <a:off x="571500" y="946547"/>
            <a:ext cx="516136" cy="137517"/>
          </a:xfrm>
          <a:prstGeom prst="rect">
            <a:avLst/>
          </a:prstGeom>
          <a:noFill/>
          <a:ln/>
        </p:spPr>
        <p:txBody>
          <a:bodyPr wrap="non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Daloa —</a:t>
            </a:r>
            <a:endParaRPr lang="en-US" sz="800" dirty="0"/>
          </a:p>
        </p:txBody>
      </p:sp>
      <p:sp>
        <p:nvSpPr>
          <p:cNvPr id="6" name="Text 2"/>
          <p:cNvSpPr/>
          <p:nvPr/>
        </p:nvSpPr>
        <p:spPr>
          <a:xfrm>
            <a:off x="1087636" y="946547"/>
            <a:ext cx="1912739" cy="137517"/>
          </a:xfrm>
          <a:prstGeom prst="rect">
            <a:avLst/>
          </a:prstGeom>
          <a:noFill/>
          <a:ln/>
        </p:spPr>
        <p:txBody>
          <a:bodyPr wrap="square" lIns="0" tIns="0" rIns="0" bIns="0" rtlCol="0" anchor="t">
            <a:spAutoFit/>
          </a:bodyPr>
          <a:lstStyle/>
          <a:p>
            <a:pPr algn="l" indent="0" marL="0">
              <a:buNone/>
            </a:pPr>
            <a:r>
              <a:rPr lang="en-US" sz="800" b="1" dirty="0">
                <a:solidFill>
                  <a:srgbClr val="0B2545"/>
                </a:solidFill>
                <a:latin typeface="Inter SemiBold" pitchFamily="34" charset="0"/>
                <a:ea typeface="Inter SemiBold" pitchFamily="34" charset="-122"/>
                <a:cs typeface="Inter SemiBold" pitchFamily="34" charset="-120"/>
              </a:rPr>
              <a:t>District de la Sassandra-Marahoué</a:t>
            </a:r>
            <a:endParaRPr lang="en-US" sz="800" dirty="0"/>
          </a:p>
        </p:txBody>
      </p:sp>
      <p:sp>
        <p:nvSpPr>
          <p:cNvPr id="7" name="Text 3"/>
          <p:cNvSpPr/>
          <p:nvPr/>
        </p:nvSpPr>
        <p:spPr>
          <a:xfrm>
            <a:off x="3000375" y="946547"/>
            <a:ext cx="1591270" cy="137517"/>
          </a:xfrm>
          <a:prstGeom prst="rect">
            <a:avLst/>
          </a:prstGeom>
          <a:noFill/>
          <a:ln/>
        </p:spPr>
        <p:txBody>
          <a:bodyPr wrap="square" lIns="0" tIns="0" rIns="0" bIns="0" rtlCol="0" anchor="t">
            <a:spAutoFit/>
          </a:bodyPr>
          <a:lstStyle/>
          <a:p>
            <a:pPr algn="l" indent="0" marL="0">
              <a:buNone/>
            </a:pPr>
            <a:r>
              <a:rPr lang="en-US" sz="800" dirty="0">
                <a:solidFill>
                  <a:srgbClr val="0B2545"/>
                </a:solidFill>
                <a:latin typeface="Inter SemiBold" pitchFamily="34" charset="0"/>
                <a:ea typeface="Inter SemiBold" pitchFamily="34" charset="-122"/>
                <a:cs typeface="Inter SemiBold" pitchFamily="34" charset="-120"/>
              </a:rPr>
              <a:t>(Région du Haut-Sassandra)</a:t>
            </a:r>
            <a:endParaRPr lang="en-US" sz="800" dirty="0"/>
          </a:p>
        </p:txBody>
      </p:sp>
      <p:sp>
        <p:nvSpPr>
          <p:cNvPr id="8" name="Text 4"/>
          <p:cNvSpPr/>
          <p:nvPr/>
        </p:nvSpPr>
        <p:spPr>
          <a:xfrm>
            <a:off x="428625" y="1226939"/>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Données clés &amp; Chiffres</a:t>
            </a:r>
            <a:endParaRPr lang="en-US" sz="1000" dirty="0"/>
          </a:p>
        </p:txBody>
      </p:sp>
      <p:pic>
        <p:nvPicPr>
          <p:cNvPr id="9" name="Image 2" descr="preencoded.png">    </p:cNvPr>
          <p:cNvPicPr>
            <a:picLocks noChangeAspect="1"/>
          </p:cNvPicPr>
          <p:nvPr/>
        </p:nvPicPr>
        <p:blipFill>
          <a:blip r:embed="rId3"/>
          <a:stretch>
            <a:fillRect/>
          </a:stretch>
        </p:blipFill>
        <p:spPr>
          <a:xfrm>
            <a:off x="428625" y="1596628"/>
            <a:ext cx="100013" cy="100013"/>
          </a:xfrm>
          <a:prstGeom prst="rect">
            <a:avLst/>
          </a:prstGeom>
        </p:spPr>
      </p:pic>
      <p:sp>
        <p:nvSpPr>
          <p:cNvPr id="10" name="Text 5"/>
          <p:cNvSpPr/>
          <p:nvPr/>
        </p:nvSpPr>
        <p:spPr>
          <a:xfrm>
            <a:off x="614363" y="1575197"/>
            <a:ext cx="3959423"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Fondée en </a:t>
            </a:r>
            <a:r>
              <a:rPr lang="en-US" sz="750" b="1" dirty="0">
                <a:solidFill>
                  <a:srgbClr val="0B2545"/>
                </a:solidFill>
                <a:latin typeface="Inter SemiBold" pitchFamily="34" charset="0"/>
                <a:ea typeface="Inter SemiBold" pitchFamily="34" charset="-122"/>
                <a:cs typeface="Inter SemiBold" pitchFamily="34" charset="-120"/>
              </a:rPr>
              <a:t>2012</a:t>
            </a:r>
            <a:r>
              <a:rPr lang="en-US" sz="800" dirty="0">
                <a:solidFill>
                  <a:srgbClr val="2B2D42"/>
                </a:solidFill>
                <a:latin typeface="Inter" pitchFamily="34" charset="0"/>
                <a:ea typeface="Inter" pitchFamily="34" charset="-122"/>
                <a:cs typeface="Inter" pitchFamily="34" charset="-120"/>
              </a:rPr>
              <a:t> dans le cadre de la politique de décentralisation universitaire.</a:t>
            </a:r>
            <a:endParaRPr lang="en-US" sz="800" dirty="0"/>
          </a:p>
        </p:txBody>
      </p:sp>
      <p:pic>
        <p:nvPicPr>
          <p:cNvPr id="11" name="Image 3" descr="preencoded.png">    </p:cNvPr>
          <p:cNvPicPr>
            <a:picLocks noChangeAspect="1"/>
          </p:cNvPicPr>
          <p:nvPr/>
        </p:nvPicPr>
        <p:blipFill>
          <a:blip r:embed="rId4"/>
          <a:stretch>
            <a:fillRect/>
          </a:stretch>
        </p:blipFill>
        <p:spPr>
          <a:xfrm>
            <a:off x="428625" y="1832372"/>
            <a:ext cx="125016" cy="100013"/>
          </a:xfrm>
          <a:prstGeom prst="rect">
            <a:avLst/>
          </a:prstGeom>
        </p:spPr>
      </p:pic>
      <p:sp>
        <p:nvSpPr>
          <p:cNvPr id="12" name="Text 6"/>
          <p:cNvSpPr/>
          <p:nvPr/>
        </p:nvSpPr>
        <p:spPr>
          <a:xfrm>
            <a:off x="639366" y="1810941"/>
            <a:ext cx="4153421" cy="300038"/>
          </a:xfrm>
          <a:prstGeom prst="rect">
            <a:avLst/>
          </a:prstGeom>
          <a:noFill/>
          <a:ln/>
        </p:spPr>
        <p:txBody>
          <a:bodyPr wrap="squar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Nommée en hommage à </a:t>
            </a:r>
            <a:r>
              <a:rPr lang="en-US" sz="750" b="1" dirty="0">
                <a:solidFill>
                  <a:srgbClr val="0B2545"/>
                </a:solidFill>
                <a:latin typeface="Inter SemiBold" pitchFamily="34" charset="0"/>
                <a:ea typeface="Inter SemiBold" pitchFamily="34" charset="-122"/>
                <a:cs typeface="Inter SemiBold" pitchFamily="34" charset="-120"/>
              </a:rPr>
              <a:t>Jean Lorougnon Guédé</a:t>
            </a:r>
            <a:r>
              <a:rPr lang="en-US" sz="800" dirty="0">
                <a:solidFill>
                  <a:srgbClr val="2B2D42"/>
                </a:solidFill>
                <a:latin typeface="Inter" pitchFamily="34" charset="0"/>
                <a:ea typeface="Inter" pitchFamily="34" charset="-122"/>
                <a:cs typeface="Inter" pitchFamily="34" charset="-120"/>
              </a:rPr>
              <a:t>, éminent botaniste et ancien </a:t>
            </a:r>
            <a:r>
              <a:rPr lang="en-US" sz="800" dirty="0">
                <a:solidFill>
                  <a:srgbClr val="2B2D42"/>
                </a:solidFill>
                <a:latin typeface="Inter" pitchFamily="34" charset="0"/>
                <a:ea typeface="Inter" pitchFamily="34" charset="-122"/>
                <a:cs typeface="Inter" pitchFamily="34" charset="-120"/>
              </a:rPr>
              <a:t>ministre ivoirien.</a:t>
            </a:r>
            <a:endParaRPr lang="en-US" sz="800" dirty="0"/>
          </a:p>
        </p:txBody>
      </p:sp>
      <p:pic>
        <p:nvPicPr>
          <p:cNvPr id="13" name="Image 4" descr="preencoded.png">    </p:cNvPr>
          <p:cNvPicPr>
            <a:picLocks noChangeAspect="1"/>
          </p:cNvPicPr>
          <p:nvPr/>
        </p:nvPicPr>
        <p:blipFill>
          <a:blip r:embed="rId5"/>
          <a:stretch>
            <a:fillRect/>
          </a:stretch>
        </p:blipFill>
        <p:spPr>
          <a:xfrm>
            <a:off x="428625" y="2218134"/>
            <a:ext cx="125016" cy="100013"/>
          </a:xfrm>
          <a:prstGeom prst="rect">
            <a:avLst/>
          </a:prstGeom>
        </p:spPr>
      </p:pic>
      <p:sp>
        <p:nvSpPr>
          <p:cNvPr id="14" name="Text 7"/>
          <p:cNvSpPr/>
          <p:nvPr/>
        </p:nvSpPr>
        <p:spPr>
          <a:xfrm>
            <a:off x="639366" y="2196703"/>
            <a:ext cx="3436144"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Accueille environ </a:t>
            </a:r>
            <a:r>
              <a:rPr lang="en-US" sz="750" b="1" dirty="0">
                <a:solidFill>
                  <a:srgbClr val="0B2545"/>
                </a:solidFill>
                <a:latin typeface="Inter SemiBold" pitchFamily="34" charset="0"/>
                <a:ea typeface="Inter SemiBold" pitchFamily="34" charset="-122"/>
                <a:cs typeface="Inter SemiBold" pitchFamily="34" charset="-120"/>
              </a:rPr>
              <a:t>15 000 étudiants</a:t>
            </a:r>
            <a:r>
              <a:rPr lang="en-US" sz="800" dirty="0">
                <a:solidFill>
                  <a:srgbClr val="2B2D42"/>
                </a:solidFill>
                <a:latin typeface="Inter" pitchFamily="34" charset="0"/>
                <a:ea typeface="Inter" pitchFamily="34" charset="-122"/>
                <a:cs typeface="Inter" pitchFamily="34" charset="-120"/>
              </a:rPr>
              <a:t> au sein de ses différents cursus.</a:t>
            </a:r>
            <a:endParaRPr lang="en-US" sz="800" dirty="0"/>
          </a:p>
        </p:txBody>
      </p:sp>
      <p:pic>
        <p:nvPicPr>
          <p:cNvPr id="15" name="Image 5" descr="preencoded.png">    </p:cNvPr>
          <p:cNvPicPr>
            <a:picLocks noChangeAspect="1"/>
          </p:cNvPicPr>
          <p:nvPr/>
        </p:nvPicPr>
        <p:blipFill>
          <a:blip r:embed="rId6"/>
          <a:stretch>
            <a:fillRect/>
          </a:stretch>
        </p:blipFill>
        <p:spPr>
          <a:xfrm>
            <a:off x="428625" y="2453878"/>
            <a:ext cx="125016" cy="100013"/>
          </a:xfrm>
          <a:prstGeom prst="rect">
            <a:avLst/>
          </a:prstGeom>
        </p:spPr>
      </p:pic>
      <p:sp>
        <p:nvSpPr>
          <p:cNvPr id="16" name="Text 8"/>
          <p:cNvSpPr/>
          <p:nvPr/>
        </p:nvSpPr>
        <p:spPr>
          <a:xfrm>
            <a:off x="639366" y="2432447"/>
            <a:ext cx="2936081" cy="150019"/>
          </a:xfrm>
          <a:prstGeom prst="rect">
            <a:avLst/>
          </a:prstGeom>
          <a:noFill/>
          <a:ln/>
        </p:spPr>
        <p:txBody>
          <a:bodyPr wrap="non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4 Unités de Formation et de Recherche (UFR)</a:t>
            </a:r>
            <a:r>
              <a:rPr lang="en-US" sz="800" dirty="0">
                <a:solidFill>
                  <a:srgbClr val="2B2D42"/>
                </a:solidFill>
                <a:latin typeface="Inter" pitchFamily="34" charset="0"/>
                <a:ea typeface="Inter" pitchFamily="34" charset="-122"/>
                <a:cs typeface="Inter" pitchFamily="34" charset="-120"/>
              </a:rPr>
              <a:t> principales.</a:t>
            </a:r>
            <a:endParaRPr lang="en-US" sz="750" dirty="0"/>
          </a:p>
        </p:txBody>
      </p:sp>
      <p:sp>
        <p:nvSpPr>
          <p:cNvPr id="17" name="Text 9"/>
          <p:cNvSpPr/>
          <p:nvPr/>
        </p:nvSpPr>
        <p:spPr>
          <a:xfrm>
            <a:off x="428625" y="2725341"/>
            <a:ext cx="4364162" cy="241102"/>
          </a:xfrm>
          <a:prstGeom prst="rect">
            <a:avLst/>
          </a:prstGeom>
          <a:noFill/>
          <a:ln/>
        </p:spPr>
        <p:txBody>
          <a:bodyPr wrap="square" lIns="0" tIns="0" rIns="0" bIns="42545" rtlCol="0" anchor="t">
            <a:spAutoFit/>
          </a:bodyPr>
          <a:lstStyle/>
          <a:p>
            <a:pPr algn="l" indent="0" marL="0">
              <a:buNone/>
            </a:pPr>
            <a:r>
              <a:rPr lang="en-US" sz="1000" dirty="0">
                <a:solidFill>
                  <a:srgbClr val="0B2545"/>
                </a:solidFill>
                <a:latin typeface="Playfair Display SemiBold" pitchFamily="34" charset="0"/>
                <a:ea typeface="Playfair Display SemiBold" pitchFamily="34" charset="-122"/>
                <a:cs typeface="Playfair Display SemiBold" pitchFamily="34" charset="-120"/>
              </a:rPr>
              <a:t>Spécificités &amp; Domaines d'Excellence</a:t>
            </a:r>
            <a:endParaRPr lang="en-US" sz="1000" dirty="0"/>
          </a:p>
        </p:txBody>
      </p:sp>
      <p:pic>
        <p:nvPicPr>
          <p:cNvPr id="18" name="Image 6" descr="preencoded.png">    </p:cNvPr>
          <p:cNvPicPr>
            <a:picLocks noChangeAspect="1"/>
          </p:cNvPicPr>
          <p:nvPr/>
        </p:nvPicPr>
        <p:blipFill>
          <a:blip r:embed="rId7"/>
          <a:stretch>
            <a:fillRect/>
          </a:stretch>
        </p:blipFill>
        <p:spPr>
          <a:xfrm>
            <a:off x="428625" y="3095030"/>
            <a:ext cx="100013" cy="100013"/>
          </a:xfrm>
          <a:prstGeom prst="rect">
            <a:avLst/>
          </a:prstGeom>
        </p:spPr>
      </p:pic>
      <p:sp>
        <p:nvSpPr>
          <p:cNvPr id="19" name="Text 10"/>
          <p:cNvSpPr/>
          <p:nvPr/>
        </p:nvSpPr>
        <p:spPr>
          <a:xfrm>
            <a:off x="614363" y="3073598"/>
            <a:ext cx="4178424" cy="450056"/>
          </a:xfrm>
          <a:prstGeom prst="rect">
            <a:avLst/>
          </a:prstGeom>
          <a:noFill/>
          <a:ln/>
        </p:spPr>
        <p:txBody>
          <a:bodyPr wrap="square" lIns="0" tIns="0" rIns="0" bIns="0" rtlCol="0" anchor="t">
            <a:spAutoFit/>
          </a:bodyPr>
          <a:lstStyle/>
          <a:p>
            <a:pPr algn="l" indent="0" marL="0">
              <a:lnSpc>
                <a:spcPct val="112000"/>
              </a:lnSpc>
              <a:buNone/>
            </a:pPr>
            <a:r>
              <a:rPr lang="en-US" sz="750" b="1" dirty="0">
                <a:solidFill>
                  <a:srgbClr val="0B2545"/>
                </a:solidFill>
                <a:latin typeface="Inter SemiBold" pitchFamily="34" charset="0"/>
                <a:ea typeface="Inter SemiBold" pitchFamily="34" charset="-122"/>
                <a:cs typeface="Inter SemiBold" pitchFamily="34" charset="-120"/>
              </a:rPr>
              <a:t>Forte orientation agroforestière :</a:t>
            </a:r>
            <a:r>
              <a:rPr lang="en-US" sz="800" dirty="0">
                <a:solidFill>
                  <a:srgbClr val="2B2D42"/>
                </a:solidFill>
                <a:latin typeface="Inter" pitchFamily="34" charset="0"/>
                <a:ea typeface="Inter" pitchFamily="34" charset="-122"/>
                <a:cs typeface="Inter" pitchFamily="34" charset="-120"/>
              </a:rPr>
              <a:t> Spécialisée dans les sciences de la nature, </a:t>
            </a:r>
            <a:r>
              <a:rPr lang="en-US" sz="800" dirty="0">
                <a:solidFill>
                  <a:srgbClr val="2B2D42"/>
                </a:solidFill>
                <a:latin typeface="Inter" pitchFamily="34" charset="0"/>
                <a:ea typeface="Inter" pitchFamily="34" charset="-122"/>
                <a:cs typeface="Inter" pitchFamily="34" charset="-120"/>
              </a:rPr>
              <a:t>l'environnement et le développement durable, en lien avec la richesse agricole de </a:t>
            </a:r>
            <a:r>
              <a:rPr lang="en-US" sz="800" dirty="0">
                <a:solidFill>
                  <a:srgbClr val="2B2D42"/>
                </a:solidFill>
                <a:latin typeface="Inter" pitchFamily="34" charset="0"/>
                <a:ea typeface="Inter" pitchFamily="34" charset="-122"/>
                <a:cs typeface="Inter" pitchFamily="34" charset="-120"/>
              </a:rPr>
              <a:t>la région.</a:t>
            </a:r>
            <a:endParaRPr lang="en-US" sz="750" dirty="0"/>
          </a:p>
        </p:txBody>
      </p:sp>
      <p:pic>
        <p:nvPicPr>
          <p:cNvPr id="20" name="Image 7" descr="preencoded.png">    </p:cNvPr>
          <p:cNvPicPr>
            <a:picLocks noChangeAspect="1"/>
          </p:cNvPicPr>
          <p:nvPr/>
        </p:nvPicPr>
        <p:blipFill>
          <a:blip r:embed="rId8"/>
          <a:stretch>
            <a:fillRect/>
          </a:stretch>
        </p:blipFill>
        <p:spPr>
          <a:xfrm>
            <a:off x="428625" y="3630811"/>
            <a:ext cx="125016" cy="100013"/>
          </a:xfrm>
          <a:prstGeom prst="rect">
            <a:avLst/>
          </a:prstGeom>
        </p:spPr>
      </p:pic>
      <p:sp>
        <p:nvSpPr>
          <p:cNvPr id="21" name="Text 11"/>
          <p:cNvSpPr/>
          <p:nvPr/>
        </p:nvSpPr>
        <p:spPr>
          <a:xfrm>
            <a:off x="639366" y="3609380"/>
            <a:ext cx="4061222" cy="150019"/>
          </a:xfrm>
          <a:prstGeom prst="rect">
            <a:avLst/>
          </a:prstGeom>
          <a:noFill/>
          <a:ln/>
        </p:spPr>
        <p:txBody>
          <a:bodyPr wrap="none" lIns="0" tIns="0" rIns="0" bIns="0" rtlCol="0" anchor="t">
            <a:spAutoFit/>
          </a:bodyPr>
          <a:lstStyle/>
          <a:p>
            <a:pPr algn="l" indent="0" marL="0">
              <a:lnSpc>
                <a:spcPct val="112000"/>
              </a:lnSpc>
              <a:buNone/>
            </a:pPr>
            <a:r>
              <a:rPr lang="en-US" sz="800" dirty="0">
                <a:solidFill>
                  <a:srgbClr val="2B2D42"/>
                </a:solidFill>
                <a:latin typeface="Inter" pitchFamily="34" charset="0"/>
                <a:ea typeface="Inter" pitchFamily="34" charset="-122"/>
                <a:cs typeface="Inter" pitchFamily="34" charset="-120"/>
              </a:rPr>
              <a:t>Développement de formations innovantes à distance en partenariat avec l'UVCI.</a:t>
            </a:r>
            <a:endParaRPr lang="en-US" sz="800" dirty="0"/>
          </a:p>
        </p:txBody>
      </p:sp>
      <p:pic>
        <p:nvPicPr>
          <p:cNvPr id="22" name="Image 8" descr="preencoded.png">    </p:cNvPr>
          <p:cNvPicPr>
            <a:picLocks noChangeAspect="1"/>
          </p:cNvPicPr>
          <p:nvPr/>
        </p:nvPicPr>
        <p:blipFill>
          <a:blip r:embed="rId9"/>
          <a:stretch>
            <a:fillRect/>
          </a:stretch>
        </p:blipFill>
        <p:spPr>
          <a:xfrm>
            <a:off x="5182456" y="946547"/>
            <a:ext cx="3429000" cy="2286000"/>
          </a:xfrm>
          <a:prstGeom prst="rect">
            <a:avLst/>
          </a:prstGeom>
        </p:spPr>
      </p:pic>
      <p:sp>
        <p:nvSpPr>
          <p:cNvPr id="23" name="Text 12"/>
          <p:cNvSpPr/>
          <p:nvPr/>
        </p:nvSpPr>
        <p:spPr>
          <a:xfrm>
            <a:off x="5514640" y="3339703"/>
            <a:ext cx="2764631" cy="112514"/>
          </a:xfrm>
          <a:prstGeom prst="rect">
            <a:avLst/>
          </a:prstGeom>
          <a:noFill/>
          <a:ln/>
        </p:spPr>
        <p:txBody>
          <a:bodyPr wrap="square" lIns="0" tIns="0" rIns="0" bIns="0" rtlCol="0" anchor="t">
            <a:spAutoFit/>
          </a:bodyPr>
          <a:lstStyle/>
          <a:p>
            <a:pPr algn="ctr" indent="0" marL="0">
              <a:buNone/>
            </a:pPr>
            <a:r>
              <a:rPr lang="en-US" sz="650" i="1" dirty="0">
                <a:solidFill>
                  <a:srgbClr val="6C757D"/>
                </a:solidFill>
                <a:latin typeface="Inter" pitchFamily="34" charset="0"/>
                <a:ea typeface="Inter" pitchFamily="34" charset="-122"/>
                <a:cs typeface="Inter" pitchFamily="34" charset="-120"/>
              </a:rPr>
              <a:t>Vue du campus de l'Université Jean Lorougnon Guédé à Daloa</a:t>
            </a:r>
            <a:endParaRPr lang="en-US" sz="6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16</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2026-05-31T09:09:33Z</dcterms:created>
  <dcterms:modified xsi:type="dcterms:W3CDTF">2026-05-31T09:09:33Z</dcterms:modified>
</cp:coreProperties>
</file>