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1B1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64592"/>
          </a:xfrm>
          <a:prstGeom prst="rect">
            <a:avLst/>
          </a:prstGeom>
          <a:solidFill>
            <a:srgbClr val="F77F0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28C4A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192024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spc="300" kern="0" dirty="0">
                <a:solidFill>
                  <a:srgbClr val="F77F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POLÉMIQUE DIPLOMATIQUE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822960" y="2468880"/>
            <a:ext cx="105156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Mélenchon – Côte d'Ivoire</a:t>
            </a:r>
            <a:endParaRPr lang="en-US" sz="4600" dirty="0"/>
          </a:p>
        </p:txBody>
      </p:sp>
      <p:sp>
        <p:nvSpPr>
          <p:cNvPr id="6" name="Text 4"/>
          <p:cNvSpPr/>
          <p:nvPr/>
        </p:nvSpPr>
        <p:spPr>
          <a:xfrm>
            <a:off x="822960" y="356616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CFCFC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Chronique d'une sortie diplomatique — juillet 2026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822960" y="603504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9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adolebatisseur.org</a:t>
            </a:r>
            <a:endParaRPr lang="en-US" sz="1200" dirty="0"/>
          </a:p>
        </p:txBody>
      </p:sp>
      <p:pic>
        <p:nvPicPr>
          <p:cNvPr id="8" name="Image 0" descr="/mnt/user-data/uploads/Bandama_Prado_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7452360" y="4160520"/>
            <a:ext cx="4206240" cy="214884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7452360" y="4160520"/>
            <a:ext cx="4206240" cy="2148840"/>
          </a:xfrm>
          <a:prstGeom prst="rect">
            <a:avLst/>
          </a:prstGeom>
          <a:ln w="19050">
            <a:solidFill>
              <a:srgbClr val="F77F00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452360" y="6355080"/>
            <a:ext cx="4206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Maurice Kouakou Bandaman, ambassadeur de Côte d'Ivoire en France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A6192E"/>
                </a:solidFill>
              </a:rPr>
              <a:t>SUITES ANNONCÉES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B1B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Une riposte judiciaire annoncée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40080" y="2103120"/>
            <a:ext cx="73152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70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L'ambassade indique qu'elle « engagera toute action de droit » afin que les propos jugés offensants trouvent réponse et réparation devant les instances compétentes.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640080" y="4480560"/>
            <a:ext cx="7315200" cy="1188720"/>
          </a:xfrm>
          <a:prstGeom prst="roundRect">
            <a:avLst>
              <a:gd name="adj" fmla="val 6154"/>
            </a:avLst>
          </a:prstGeom>
          <a:solidFill>
            <a:srgbClr val="FBEAEA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4617720"/>
            <a:ext cx="6858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A6192E"/>
                </a:solidFill>
              </a:rPr>
              <a:t>Ce que cela signifie : une procédure n'a, à ce stade, pas été formellement engagée — l'ambassade se réserve le droit d'y recourir.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adolebatisseur.org — Dossier documentaire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1521440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A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128C4A"/>
                </a:solidFill>
              </a:rPr>
              <a:t>PORTRAIT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B1B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Qui est Jean-Luc Mélenchon ?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2103120"/>
            <a:ext cx="1463040" cy="502920"/>
          </a:xfrm>
          <a:prstGeom prst="rect">
            <a:avLst/>
          </a:prstGeom>
          <a:solidFill>
            <a:srgbClr val="128C4A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2103120"/>
            <a:ext cx="1463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1986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2286000" y="2103120"/>
            <a:ext cx="7772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Sénateur de l'Essonne, membre du Parti socialiste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40080" y="2816352"/>
            <a:ext cx="1463040" cy="502920"/>
          </a:xfrm>
          <a:prstGeom prst="rect">
            <a:avLst/>
          </a:prstGeom>
          <a:solidFill>
            <a:srgbClr val="128C4A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2816352"/>
            <a:ext cx="1463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2000–2002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2286000" y="2816352"/>
            <a:ext cx="7772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Ministre délégué à l'Enseignement professionnel, gouvernement Jospin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640080" y="3529584"/>
            <a:ext cx="1463040" cy="502920"/>
          </a:xfrm>
          <a:prstGeom prst="rect">
            <a:avLst/>
          </a:prstGeom>
          <a:solidFill>
            <a:srgbClr val="128C4A"/>
          </a:solidFill>
          <a:ln/>
        </p:spPr>
      </p:sp>
      <p:sp>
        <p:nvSpPr>
          <p:cNvPr id="11" name="Text 9"/>
          <p:cNvSpPr/>
          <p:nvPr/>
        </p:nvSpPr>
        <p:spPr>
          <a:xfrm>
            <a:off x="640080" y="3529584"/>
            <a:ext cx="1463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2008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2286000" y="3529584"/>
            <a:ext cx="7772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Quitte le PS, fonde le Parti de gauche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40080" y="4242816"/>
            <a:ext cx="1463040" cy="502920"/>
          </a:xfrm>
          <a:prstGeom prst="rect">
            <a:avLst/>
          </a:prstGeom>
          <a:solidFill>
            <a:srgbClr val="128C4A"/>
          </a:solidFill>
          <a:ln/>
        </p:spPr>
      </p:sp>
      <p:sp>
        <p:nvSpPr>
          <p:cNvPr id="14" name="Text 12"/>
          <p:cNvSpPr/>
          <p:nvPr/>
        </p:nvSpPr>
        <p:spPr>
          <a:xfrm>
            <a:off x="640080" y="4242816"/>
            <a:ext cx="1463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Depuis 2016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2286000" y="4242816"/>
            <a:ext cx="7772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Fondateur et figure de La France insoumise (LFI)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adolebatisseur.org — Dossier documentaire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1521440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A6192E"/>
                </a:solidFill>
              </a:rPr>
              <a:t>UN ANCIEN COMPAGNON DE ROUTE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B1B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regard de Maxime Grémetz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1920240"/>
            <a:ext cx="68580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2011, alors député communiste et candidat concurrent à l'investiture du Front de gauche, Maxime Grémetz critiquait publiquement le parcours de Jean-Luc Mélenchon au Parti socialiste, rappelant sa quête, en son temps, d'un secrétariat d'État sous le gouvernement Jospin.</a:t>
            </a:r>
            <a:endParaRPr lang="en-US" sz="1550" dirty="0"/>
          </a:p>
        </p:txBody>
      </p:sp>
      <p:sp>
        <p:nvSpPr>
          <p:cNvPr id="5" name="Shape 3"/>
          <p:cNvSpPr/>
          <p:nvPr/>
        </p:nvSpPr>
        <p:spPr>
          <a:xfrm>
            <a:off x="640080" y="4480560"/>
            <a:ext cx="6858000" cy="1371600"/>
          </a:xfrm>
          <a:prstGeom prst="roundRect">
            <a:avLst>
              <a:gd name="adj" fmla="val 5333"/>
            </a:avLst>
          </a:prstGeom>
          <a:solidFill>
            <a:srgbClr val="F5F5F5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4617720"/>
            <a:ext cx="6400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i="1" dirty="0">
                <a:solidFill>
                  <a:srgbClr val="A619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« C'est le plus arrogant ! Il n'a jamais eu au Parti socialiste ce qu'il croit devoir avoir. »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640080" y="5943600"/>
            <a:ext cx="6400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6B6B"/>
                </a:solidFill>
              </a:rPr>
              <a:t>— Maxime Grémetz, entretien sur RMC, janvier 2011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8503920" y="2011680"/>
            <a:ext cx="2194560" cy="2194560"/>
          </a:xfrm>
          <a:prstGeom prst="ellipse">
            <a:avLst/>
          </a:prstGeom>
          <a:solidFill>
            <a:srgbClr val="F0F0F0"/>
          </a:solidFill>
          <a:ln w="25400">
            <a:solidFill>
              <a:srgbClr val="A6192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503920" y="2011680"/>
            <a:ext cx="219456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280" b="1" dirty="0">
                <a:solidFill>
                  <a:srgbClr val="A619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MG</a:t>
            </a:r>
            <a:endParaRPr lang="en-US" sz="5280" dirty="0"/>
          </a:p>
        </p:txBody>
      </p:sp>
      <p:sp>
        <p:nvSpPr>
          <p:cNvPr id="10" name="Text 8"/>
          <p:cNvSpPr/>
          <p:nvPr/>
        </p:nvSpPr>
        <p:spPr>
          <a:xfrm>
            <a:off x="8503920" y="4251960"/>
            <a:ext cx="2194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6B6B6B"/>
                </a:solidFill>
              </a:rPr>
              <a:t>photo à insérer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adolebatisseur.org — Dossier documentaire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521440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A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F77F00"/>
                </a:solidFill>
              </a:rPr>
              <a:t>LE SCRUTIN VISÉ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B1B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présidentielle du 25 octobre 2025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40080" y="1920240"/>
            <a:ext cx="3383280" cy="173736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000000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640080" y="2057400"/>
            <a:ext cx="3383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F77F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89 %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822960" y="2880360"/>
            <a:ext cx="3017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 voix pour Alassane Ouattara, dès le 1er tour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4251960" y="1920240"/>
            <a:ext cx="3383280" cy="173736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000000">
                <a:alpha val="1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4251960" y="2057400"/>
            <a:ext cx="3383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F77F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~50 %</a:t>
            </a:r>
            <a:endParaRPr lang="en-US" sz="3200" dirty="0"/>
          </a:p>
        </p:txBody>
      </p:sp>
      <p:sp>
        <p:nvSpPr>
          <p:cNvPr id="9" name="Text 7"/>
          <p:cNvSpPr/>
          <p:nvPr/>
        </p:nvSpPr>
        <p:spPr>
          <a:xfrm>
            <a:off x="4434840" y="2880360"/>
            <a:ext cx="3017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participation, en recul par rapport aux scrutins précédents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7863840" y="1920240"/>
            <a:ext cx="3383280" cy="173736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000000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7863840" y="2057400"/>
            <a:ext cx="3383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F77F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2ᵉ</a:t>
            </a:r>
            <a:endParaRPr lang="en-US" sz="3200" dirty="0"/>
          </a:p>
        </p:txBody>
      </p:sp>
      <p:sp>
        <p:nvSpPr>
          <p:cNvPr id="12" name="Text 10"/>
          <p:cNvSpPr/>
          <p:nvPr/>
        </p:nvSpPr>
        <p:spPr>
          <a:xfrm>
            <a:off x="8046720" y="2880360"/>
            <a:ext cx="3017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mandat sous la 3ᵉ République, selon la lecture officielle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640080" y="3931920"/>
            <a:ext cx="1069848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4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point mis en avant par les autorités ivoiriennes : comme en 2020, la Commission électorale indépendante a décliné l'offre de financement international (Union européenne, ONU) pour l'organisation du scrutin.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640080" y="5212080"/>
            <a:ext cx="106984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À noter : le budget global de la présidentielle (env. 54 milliards FCFA) a par ailleurs été alimenté en partie par des soutiens de partis aux différents candidats.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adolebatisseur.org — Dossier documentaire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1521440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128C4A"/>
                </a:solidFill>
              </a:rPr>
              <a:t>POUR ÉQUILIBRER LE TABLEAU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B1B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Ce que dit aussi l'opposition ivoirienne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640080" y="1965960"/>
            <a:ext cx="1060704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25000"/>
              </a:lnSpc>
              <a:spcAft>
                <a:spcPts val="1400"/>
              </a:spcAft>
              <a:buSzPct val="100000"/>
              <a:buChar char="•"/>
            </a:pPr>
            <a:r>
              <a:rPr lang="en-US" sz="15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Plusieurs candidatures d'opposition (dont celles de Laurent Gbagbo, Guillaume Soro, Tidjane Thiam et Charles Blé Goudé) ont été invalidées avant le scrutin.</a:t>
            </a:r>
            <a:endParaRPr lang="en-US" sz="1550" dirty="0"/>
          </a:p>
          <a:p>
            <a:pPr marL="342900" indent="-342900">
              <a:lnSpc>
                <a:spcPct val="125000"/>
              </a:lnSpc>
              <a:spcAft>
                <a:spcPts val="1400"/>
              </a:spcAft>
              <a:buSzPct val="100000"/>
              <a:buChar char="•"/>
            </a:pPr>
            <a:r>
              <a:rPr lang="en-US" sz="15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PPA-CI de Laurent Gbagbo a boycotté l'élection, estimant que les conditions d'un scrutin crédible n'étaient pas réunies.</a:t>
            </a:r>
            <a:endParaRPr lang="en-US" sz="1550" dirty="0"/>
          </a:p>
          <a:p>
            <a:pPr marL="342900" indent="-342900">
              <a:lnSpc>
                <a:spcPct val="125000"/>
              </a:lnSpc>
              <a:buSzPct val="100000"/>
              <a:buChar char="•"/>
            </a:pPr>
            <a:r>
              <a:rPr lang="en-US" sz="155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candidat arrivé deuxième, Jean-Louis Billon, a reconnu sa défaite tout en pointant des irrégularités et une faible participation.</a:t>
            </a:r>
            <a:endParaRPr lang="en-US" sz="1550" dirty="0"/>
          </a:p>
        </p:txBody>
      </p:sp>
      <p:sp>
        <p:nvSpPr>
          <p:cNvPr id="5" name="Text 3"/>
          <p:cNvSpPr/>
          <p:nvPr/>
        </p:nvSpPr>
        <p:spPr>
          <a:xfrm>
            <a:off x="640080" y="5577840"/>
            <a:ext cx="106070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6B6B"/>
                </a:solidFill>
              </a:rPr>
              <a:t>Ces éléments ne sont pas mentionnés dans le communiqué de l'ambassade, mais font partie du contexte électoral documenté par la presse.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adolebatisseur.org — Dossier documentaire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521440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B1B1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64592"/>
          </a:xfrm>
          <a:prstGeom prst="rect">
            <a:avLst/>
          </a:prstGeom>
          <a:solidFill>
            <a:srgbClr val="F77F0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28C4A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64008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F77F00"/>
                </a:solidFill>
              </a:rPr>
              <a:t>SYNTHÈSE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822960" y="1051560"/>
            <a:ext cx="10058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 dossier politique en cours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822960" y="2194560"/>
            <a:ext cx="1024128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25000"/>
              </a:lnSpc>
              <a:spcAft>
                <a:spcPts val="1200"/>
              </a:spcAft>
              <a:buSzPct val="100000"/>
              <a:buChar char="•"/>
            </a:pPr>
            <a:r>
              <a:rPr lang="en-US" sz="1600" dirty="0">
                <a:solidFill>
                  <a:srgbClr val="E8E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Cet échange oppose deux lectures : celle d'un responsable politique français critique du processus électoral ivoirien, et celle d'une diplomatie qui y voit une ingérence et une atteinte à la souveraineté du pays.</a:t>
            </a:r>
            <a:endParaRPr lang="en-US" sz="1600" dirty="0"/>
          </a:p>
          <a:p>
            <a:pPr marL="342900" indent="-342900">
              <a:lnSpc>
                <a:spcPct val="125000"/>
              </a:lnSpc>
              <a:spcAft>
                <a:spcPts val="1200"/>
              </a:spcAft>
              <a:buSzPct val="100000"/>
              <a:buChar char="•"/>
            </a:pPr>
            <a:r>
              <a:rPr lang="en-US" sz="1600" dirty="0">
                <a:solidFill>
                  <a:srgbClr val="E8E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Aucune procédure judiciaire n'a, à ce stade, été formellement engagée.</a:t>
            </a:r>
            <a:endParaRPr lang="en-US" sz="1600" dirty="0"/>
          </a:p>
          <a:p>
            <a:pPr marL="342900" indent="-342900">
              <a:lnSpc>
                <a:spcPct val="125000"/>
              </a:lnSpc>
              <a:buSzPct val="100000"/>
              <a:buChar char="•"/>
            </a:pPr>
            <a:r>
              <a:rPr lang="en-US" sz="1600" dirty="0">
                <a:solidFill>
                  <a:srgbClr val="E8E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dossier reste ouvert et suivi par la presse ivoirienne et française.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22960" y="5943600"/>
            <a:ext cx="10241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9A9A"/>
                </a:solidFill>
              </a:rPr>
              <a:t>Sources : Afrik.com (C. Vodjo Kpenou) · Linfodrome (S. Kadio) · Afrique sur 7 (C. Houngbadji) · Jeune Afrique · Wikipédia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822960" y="635508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A9A9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adolebatisseur.org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F77F00"/>
                </a:solidFill>
              </a:rPr>
              <a:t>LE CONTEXTE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B1B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 meeting parisien, une sortie remarquée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40080" y="1920240"/>
            <a:ext cx="7589520" cy="3657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20000"/>
              </a:lnSpc>
              <a:spcAft>
                <a:spcPts val="1400"/>
              </a:spcAft>
              <a:buSzPct val="100000"/>
              <a:buChar char="•"/>
            </a:pPr>
            <a:r>
              <a:rPr lang="en-US" sz="160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Mi-juillet 2026 : lors d'un meeting de La France insoumise à Paris, Jean-Luc Mélenchon prend position sur l'actualité politique ivoirienne.</a:t>
            </a:r>
            <a:endParaRPr lang="en-US" sz="1600" dirty="0"/>
          </a:p>
          <a:p>
            <a:pPr marL="342900" indent="-342900">
              <a:lnSpc>
                <a:spcPct val="120000"/>
              </a:lnSpc>
              <a:spcAft>
                <a:spcPts val="1400"/>
              </a:spcAft>
              <a:buSzPct val="100000"/>
              <a:buChar char="•"/>
            </a:pPr>
            <a:r>
              <a:rPr lang="en-US" sz="160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 sortie vise directement le président ivoirien Alassane Ouattara et la conduite du processus électoral du pays.</a:t>
            </a:r>
            <a:endParaRPr lang="en-US" sz="1600" dirty="0"/>
          </a:p>
          <a:p>
            <a:pPr marL="342900" indent="-342900">
              <a:lnSpc>
                <a:spcPct val="120000"/>
              </a:lnSpc>
              <a:buSzPct val="100000"/>
              <a:buChar char="•"/>
            </a:pPr>
            <a:r>
              <a:rPr lang="en-US" sz="160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Dès le lendemain, la diplomatie ivoirienne à Paris sort de sa réserve habituelle pour répondre publiquement.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9418320" y="2011680"/>
            <a:ext cx="1828800" cy="1828800"/>
          </a:xfrm>
          <a:prstGeom prst="ellipse">
            <a:avLst/>
          </a:prstGeom>
          <a:solidFill>
            <a:srgbClr val="F0F0F0"/>
          </a:solidFill>
          <a:ln w="25400">
            <a:solidFill>
              <a:srgbClr val="A6192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418320" y="2011680"/>
            <a:ext cx="18288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A619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JLM</a:t>
            </a:r>
            <a:endParaRPr lang="en-US" sz="4400" dirty="0"/>
          </a:p>
        </p:txBody>
      </p:sp>
      <p:sp>
        <p:nvSpPr>
          <p:cNvPr id="7" name="Text 5"/>
          <p:cNvSpPr/>
          <p:nvPr/>
        </p:nvSpPr>
        <p:spPr>
          <a:xfrm>
            <a:off x="9418320" y="3886200"/>
            <a:ext cx="1828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6B6B6B"/>
                </a:solidFill>
              </a:rPr>
              <a:t>photo à insérer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adolebatisseur.org — Dossier documentaire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11521440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A6192E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4572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A6192E"/>
                </a:solidFill>
              </a:rPr>
              <a:t>CE QUI A ÉTÉ DIT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31520" y="868680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B1B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Les propos reprochés à Jean-Luc Mélenchon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731520" y="2011680"/>
            <a:ext cx="5120640" cy="3017520"/>
          </a:xfrm>
          <a:prstGeom prst="roundRect">
            <a:avLst>
              <a:gd name="adj" fmla="val 242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00000">
                <a:alpha val="15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1051560" y="2240280"/>
            <a:ext cx="4572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A619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Sur l'élimination des opposants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051560" y="2880360"/>
            <a:ext cx="457200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accuse le président Ouattara d'avoir écarté ses adversaires lors de la dernière présidentielle.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172200" y="2011680"/>
            <a:ext cx="5120640" cy="3017520"/>
          </a:xfrm>
          <a:prstGeom prst="roundRect">
            <a:avLst>
              <a:gd name="adj" fmla="val 242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00000">
                <a:alpha val="15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6492240" y="2240280"/>
            <a:ext cx="4572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A619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Sur le 4ᵉ mandat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6492240" y="2880360"/>
            <a:ext cx="457200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qualifie la réélection d'Alassane Ouattara pour un quatrième mandat d'« anticonstitutionnelle ».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adolebatisseur.org — Dossier documentaire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521440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128C4A"/>
                </a:solidFill>
              </a:rPr>
              <a:t>LA RÉPONSE OFFICIELLE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B1B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Abidjan sort de sa réserve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40080" y="1920240"/>
            <a:ext cx="7132320" cy="3657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20000"/>
              </a:lnSpc>
              <a:spcAft>
                <a:spcPts val="1400"/>
              </a:spcAft>
              <a:buSzPct val="100000"/>
              <a:buChar char="•"/>
            </a:pPr>
            <a:r>
              <a:rPr lang="en-US" sz="160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15–16 juillet 2026 : l'ambassade de Côte d'Ivoire près la République française et la Principauté de Monaco publie une déclaration officielle.</a:t>
            </a:r>
            <a:endParaRPr lang="en-US" sz="1600" dirty="0"/>
          </a:p>
          <a:p>
            <a:pPr marL="342900" indent="-342900">
              <a:lnSpc>
                <a:spcPct val="120000"/>
              </a:lnSpc>
              <a:spcAft>
                <a:spcPts val="1400"/>
              </a:spcAft>
              <a:buSzPct val="100000"/>
              <a:buChar char="•"/>
            </a:pPr>
            <a:r>
              <a:rPr lang="en-US" sz="160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Signataire : Maurice Kouakou Bandaman, ambassadeur de Côte d'Ivoire en France.</a:t>
            </a:r>
            <a:endParaRPr lang="en-US" sz="1600" dirty="0"/>
          </a:p>
          <a:p>
            <a:pPr marL="342900" indent="-342900">
              <a:lnSpc>
                <a:spcPct val="120000"/>
              </a:lnSpc>
              <a:buSzPct val="100000"/>
              <a:buChar char="•"/>
            </a:pPr>
            <a:r>
              <a:rPr lang="en-US" sz="160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 réaction officielle jugée inédite, au regard des critiques déjà récurrentes du dirigeant de La France insoumise sur le continent.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9418320" y="2011680"/>
            <a:ext cx="1828800" cy="1828800"/>
          </a:xfrm>
          <a:prstGeom prst="ellipse">
            <a:avLst/>
          </a:prstGeom>
          <a:solidFill>
            <a:srgbClr val="F0F0F0"/>
          </a:solidFill>
          <a:ln w="25400">
            <a:solidFill>
              <a:srgbClr val="128C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418320" y="2011680"/>
            <a:ext cx="18288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128C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MKB</a:t>
            </a:r>
            <a:endParaRPr lang="en-US" sz="4400" dirty="0"/>
          </a:p>
        </p:txBody>
      </p:sp>
      <p:sp>
        <p:nvSpPr>
          <p:cNvPr id="7" name="Text 5"/>
          <p:cNvSpPr/>
          <p:nvPr/>
        </p:nvSpPr>
        <p:spPr>
          <a:xfrm>
            <a:off x="9418320" y="3886200"/>
            <a:ext cx="1828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6B6B6B"/>
                </a:solidFill>
              </a:rPr>
              <a:t>photo à insérer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9052560" y="397764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B6B6B"/>
                </a:solidFill>
              </a:rPr>
              <a:t>Maurice Kouakou Bandaman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adolebatisseur.org — Dossier documentaire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11521440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A619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8288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0" b="1" dirty="0">
                <a:solidFill>
                  <a:srgbClr val="FFFFFF">
                    <a:alpha val="40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«</a:t>
            </a:r>
            <a:endParaRPr lang="en-US" sz="12000" dirty="0"/>
          </a:p>
        </p:txBody>
      </p:sp>
      <p:sp>
        <p:nvSpPr>
          <p:cNvPr id="3" name="Text 1"/>
          <p:cNvSpPr/>
          <p:nvPr/>
        </p:nvSpPr>
        <p:spPr>
          <a:xfrm>
            <a:off x="1097280" y="1920240"/>
            <a:ext cx="996696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« Propos irresponsables, irrévérencieux, insultants et dégradants »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1097280" y="42062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F5C6CE"/>
                </a:solidFill>
              </a:rPr>
              <a:t>— Déclaration de l'ambassade de Côte d'Ivoire en France, 16 juillet 2026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1097280" y="5029200"/>
            <a:ext cx="9601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FE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L'ambassade y « élève une vive protestation » contre les propos tenus à l'endroit des Ivoiriens et de leur président.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adolebatisseur.org — Dossier documentaire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521440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F77F00"/>
                </a:solidFill>
              </a:rPr>
              <a:t>L'ARGUMENT DE SOUVERAINETÉ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B1B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« Plus une colonie française »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920240"/>
            <a:ext cx="10881360" cy="1463040"/>
          </a:xfrm>
          <a:prstGeom prst="roundRect">
            <a:avLst>
              <a:gd name="adj" fmla="val 5000"/>
            </a:avLst>
          </a:prstGeom>
          <a:solidFill>
            <a:srgbClr val="FFF4E6"/>
          </a:solidFill>
          <a:ln/>
        </p:spPr>
      </p:sp>
      <p:sp>
        <p:nvSpPr>
          <p:cNvPr id="5" name="Text 3"/>
          <p:cNvSpPr/>
          <p:nvPr/>
        </p:nvSpPr>
        <p:spPr>
          <a:xfrm>
            <a:off x="914400" y="2103120"/>
            <a:ext cx="103327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i="1" dirty="0">
                <a:solidFill>
                  <a:srgbClr val="F77F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« Depuis le 7 août 1960, la Côte d'Ivoire n'est plus une colonie française. »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640080" y="3749040"/>
            <a:ext cx="77724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50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communiqué de l'ambassade rappelle la date de l'indépendance ivoirienne pour souligner que le passé colonial ne justifie, selon elle, aucun commentaire jugé offensant venant de France.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adolebatisseur.org — Dossier documentaire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1521440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128C4A"/>
                </a:solidFill>
              </a:rPr>
              <a:t>LÉGITIMITÉ CONTESTÉE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B1B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« Aucune légitimité, qualité ni compétence »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2011680"/>
            <a:ext cx="1005840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25000"/>
              </a:lnSpc>
              <a:spcAft>
                <a:spcPts val="1400"/>
              </a:spcAft>
              <a:buSzPct val="100000"/>
              <a:buChar char="•"/>
            </a:pPr>
            <a:r>
              <a:rPr lang="en-US" sz="170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L'ambassade conteste à Jean-Luc Mélenchon toute autorité pour juger les institutions ivoiriennes.</a:t>
            </a:r>
            <a:endParaRPr lang="en-US" sz="1700" dirty="0"/>
          </a:p>
          <a:p>
            <a:pPr marL="342900" indent="-342900">
              <a:lnSpc>
                <a:spcPct val="125000"/>
              </a:lnSpc>
              <a:buSzPct val="100000"/>
              <a:buChar char="•"/>
            </a:pPr>
            <a:r>
              <a:rPr lang="en-US" sz="170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Elle rappelle que ces institutions sont seules compétentes pour organiser et valider les élections en Côte d'Ivoire.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adolebatisseur.org — Dossier documentaire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1521440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F77F00"/>
                </a:solidFill>
              </a:rPr>
              <a:t>UNE RELATION ANCIENNE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B1B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Coopération France – Côte d'Ivoire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2011680"/>
            <a:ext cx="694944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communiqué évoque une relation « fondée sur la courtoisie et le respect mutuel », placée sous l'autorité, entre autres, des présidents Félix Houphouët-Boigny et Alassane Ouattara.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640080" y="4297680"/>
            <a:ext cx="6949440" cy="1463040"/>
          </a:xfrm>
          <a:prstGeom prst="roundRect">
            <a:avLst>
              <a:gd name="adj" fmla="val 5000"/>
            </a:avLst>
          </a:prstGeom>
          <a:solidFill>
            <a:srgbClr val="EAF6EE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4434840"/>
            <a:ext cx="64922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i="1" dirty="0">
                <a:solidFill>
                  <a:srgbClr val="128C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« Une autorité qui ambitionne de diriger la France devra savoir où se trouvent les intérêts du pays qu'il entend présider. »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8503920" y="2103120"/>
            <a:ext cx="2377440" cy="2377440"/>
          </a:xfrm>
          <a:prstGeom prst="ellipse">
            <a:avLst/>
          </a:prstGeom>
          <a:solidFill>
            <a:srgbClr val="F0F0F0"/>
          </a:solidFill>
          <a:ln w="25400">
            <a:solidFill>
              <a:srgbClr val="F77F0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0" y="2103120"/>
            <a:ext cx="237744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720" b="1" dirty="0">
                <a:solidFill>
                  <a:srgbClr val="F77F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AO</a:t>
            </a:r>
            <a:endParaRPr lang="en-US" sz="5720" dirty="0"/>
          </a:p>
        </p:txBody>
      </p:sp>
      <p:sp>
        <p:nvSpPr>
          <p:cNvPr id="9" name="Text 7"/>
          <p:cNvSpPr/>
          <p:nvPr/>
        </p:nvSpPr>
        <p:spPr>
          <a:xfrm>
            <a:off x="8503920" y="4526280"/>
            <a:ext cx="23774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6B6B6B"/>
                </a:solidFill>
              </a:rPr>
              <a:t>photo à insérer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adolebatisseur.org — Dossier documentaire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1521440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B1B1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F77F00"/>
                </a:solidFill>
              </a:rPr>
              <a:t>CONTEXTE RÉGIONAL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 partenaire qui assume son choix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2011680"/>
            <a:ext cx="1042416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25000"/>
              </a:lnSpc>
              <a:spcAft>
                <a:spcPts val="1400"/>
              </a:spcAft>
              <a:buSzPct val="100000"/>
              <a:buChar char="•"/>
            </a:pPr>
            <a:r>
              <a:rPr lang="en-US" sz="1700" dirty="0">
                <a:solidFill>
                  <a:srgbClr val="E8E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Dans plusieurs pays africains, la présence française est aujourd'hui contestée et le sentiment anti-français progresse.</a:t>
            </a:r>
            <a:endParaRPr lang="en-US" sz="1700" dirty="0"/>
          </a:p>
          <a:p>
            <a:pPr marL="342900" indent="-342900">
              <a:lnSpc>
                <a:spcPct val="125000"/>
              </a:lnSpc>
              <a:buSzPct val="100000"/>
              <a:buChar char="•"/>
            </a:pPr>
            <a:r>
              <a:rPr lang="en-US" sz="1700" dirty="0">
                <a:solidFill>
                  <a:srgbClr val="E8E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communiqué souligne que, dans ce contexte, la Côte d'Ivoire continue d'assumer publiquement son partenariat avec Paris.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adolebatisseur.org — Dossier documentaire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1521440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2026-07-20T15:53:53Z</dcterms:created>
  <dcterms:modified xsi:type="dcterms:W3CDTF">2026-07-20T15:53:53Z</dcterms:modified>
</cp:coreProperties>
</file>