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1B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F77F0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693408"/>
            <a:ext cx="12188952" cy="164592"/>
          </a:xfrm>
          <a:prstGeom prst="rect">
            <a:avLst/>
          </a:prstGeom>
          <a:solidFill>
            <a:srgbClr val="128C4A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19202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300" kern="0" dirty="0">
                <a:solidFill>
                  <a:srgbClr val="F77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POLÉMIQUE DIPLOMATIQUE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822960" y="2468880"/>
            <a:ext cx="10515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Mélenchon – Côte d'Ivoire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822960" y="35661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FCF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Chronique d'une sortie diplomatique — juillet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60350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9A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</a:t>
            </a:r>
            <a:endParaRPr lang="en-US" sz="1200" dirty="0"/>
          </a:p>
        </p:txBody>
      </p:sp>
      <p:pic>
        <p:nvPicPr>
          <p:cNvPr id="8" name="Image 0" descr="/mnt/user-data/uploads/Bandama_Prado_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452360" y="4160520"/>
            <a:ext cx="4206240" cy="214884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452360" y="4160520"/>
            <a:ext cx="4206240" cy="2148840"/>
          </a:xfrm>
          <a:prstGeom prst="rect">
            <a:avLst/>
          </a:prstGeom>
          <a:ln w="19050">
            <a:solidFill>
              <a:srgbClr val="F77F0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452360" y="635508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A9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Maurice Kouakou Bandaman, ambassadeur de Côte d'Ivoire en France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A6192E"/>
                </a:solidFill>
              </a:rPr>
              <a:t>SUITES ANNONCÉES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1B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Une riposte judiciaire annoncée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L'ambassade indique qu'elle « engagera toute action de droit » afin que les propos jugés offensants trouvent réponse et réparation devant les instances compétentes.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40080" y="4480560"/>
            <a:ext cx="7315200" cy="1188720"/>
          </a:xfrm>
          <a:prstGeom prst="roundRect">
            <a:avLst>
              <a:gd name="adj" fmla="val 6154"/>
            </a:avLst>
          </a:prstGeom>
          <a:solidFill>
            <a:srgbClr val="FBEAEA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4617720"/>
            <a:ext cx="6858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6192E"/>
                </a:solidFill>
              </a:rPr>
              <a:t>Ce que cela signifie : une procédure n'a, à ce stade, pas été formellement engagée — l'ambassade se réserve le droit d'y recourir.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128C4A"/>
                </a:solidFill>
              </a:rPr>
              <a:t>PORTRAIT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1B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 est Jean-Luc Mélenchon 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2103120"/>
            <a:ext cx="1463040" cy="502920"/>
          </a:xfrm>
          <a:prstGeom prst="rect">
            <a:avLst/>
          </a:prstGeom>
          <a:solidFill>
            <a:srgbClr val="128C4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2103120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1986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286000" y="2103120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Sénateur de l'Essonne, membre du Parti socialiste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816352"/>
            <a:ext cx="1463040" cy="502920"/>
          </a:xfrm>
          <a:prstGeom prst="rect">
            <a:avLst/>
          </a:prstGeom>
          <a:solidFill>
            <a:srgbClr val="128C4A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816352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2000–2002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286000" y="2816352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Ministre délégué à l'Enseignement professionnel, gouvernement Jospin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3529584"/>
            <a:ext cx="1463040" cy="502920"/>
          </a:xfrm>
          <a:prstGeom prst="rect">
            <a:avLst/>
          </a:prstGeom>
          <a:solidFill>
            <a:srgbClr val="128C4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529584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2008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286000" y="3529584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Quitte le PS, fonde le Parti de gauche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40080" y="4242816"/>
            <a:ext cx="1463040" cy="502920"/>
          </a:xfrm>
          <a:prstGeom prst="rect">
            <a:avLst/>
          </a:prstGeom>
          <a:solidFill>
            <a:srgbClr val="128C4A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4242816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Depuis 2016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286000" y="4242816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Fondateur et figure de La France insoumise (LFI)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A6192E"/>
                </a:solidFill>
              </a:rPr>
              <a:t>UN ANCIEN COMPAGNON DE ROUTE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1B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regard de Maxime Grémetz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920240"/>
            <a:ext cx="68580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2011, alors député communiste et candidat concurrent à l'investiture du Front de gauche, Maxime Grémetz critiquait publiquement le parcours de Jean-Luc Mélenchon au Parti socialiste, rappelant sa quête, en son temps, d'un secrétariat d'État sous le gouvernement Jospin.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640080" y="4480560"/>
            <a:ext cx="6858000" cy="1371600"/>
          </a:xfrm>
          <a:prstGeom prst="roundRect">
            <a:avLst>
              <a:gd name="adj" fmla="val 5333"/>
            </a:avLst>
          </a:prstGeom>
          <a:solidFill>
            <a:srgbClr val="F5F5F5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461772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A619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C'est le plus arrogant ! Il n'a jamais eu au Parti socialiste ce qu'il croit devoir avoir. »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640080" y="59436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6B6B"/>
                </a:solidFill>
              </a:rPr>
              <a:t>— Maxime Grémetz, entretien sur RMC, janvier 2011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8503920" y="2011680"/>
            <a:ext cx="2194560" cy="2194560"/>
          </a:xfrm>
          <a:prstGeom prst="ellipse">
            <a:avLst/>
          </a:prstGeom>
          <a:solidFill>
            <a:srgbClr val="F0F0F0"/>
          </a:solidFill>
          <a:ln w="25400">
            <a:solidFill>
              <a:srgbClr val="A619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503920" y="2011680"/>
            <a:ext cx="21945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80" b="1" dirty="0">
                <a:solidFill>
                  <a:srgbClr val="A619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MG</a:t>
            </a:r>
            <a:endParaRPr lang="en-US" sz="5280" dirty="0"/>
          </a:p>
        </p:txBody>
      </p:sp>
      <p:sp>
        <p:nvSpPr>
          <p:cNvPr id="10" name="Text 8"/>
          <p:cNvSpPr/>
          <p:nvPr/>
        </p:nvSpPr>
        <p:spPr>
          <a:xfrm>
            <a:off x="8503920" y="425196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6B6B6B"/>
                </a:solidFill>
              </a:rPr>
              <a:t>photo à insérer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77F00"/>
                </a:solidFill>
              </a:rPr>
              <a:t>LE SCRUTIN VISÉ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1B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présidentielle du 25 octobre 2025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3383280" cy="17373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2057400"/>
            <a:ext cx="3383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77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89 %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22960" y="2880360"/>
            <a:ext cx="3017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voix pour Alassane Ouattara, dès le 1er tour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251960" y="1920240"/>
            <a:ext cx="3383280" cy="17373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251960" y="2057400"/>
            <a:ext cx="3383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77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~50 %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434840" y="2880360"/>
            <a:ext cx="3017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participation, en recul par rapport aux scrutins précédents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7863840" y="1920240"/>
            <a:ext cx="3383280" cy="17373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7863840" y="2057400"/>
            <a:ext cx="3383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77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2ᵉ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8046720" y="2880360"/>
            <a:ext cx="3017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 sous la 3ᵉ République, selon la lecture officielle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40080" y="3931920"/>
            <a:ext cx="10698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point mis en avant par les autorités ivoiriennes : comme en 2020, la Commission électorale indépendante a décliné l'offre de financement international (Union européenne, ONU) pour l'organisation du scrutin.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640080" y="5212080"/>
            <a:ext cx="10698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noter : le budget global de la présidentielle (env. 54 milliards FCFA) a par ailleurs été alimenté en partie par des soutiens de partis aux différents candidats.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128C4A"/>
                </a:solidFill>
              </a:rPr>
              <a:t>POUR ÉQUILIBRER LE TABLEAU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1B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 que dit aussi l'opposition ivoirienne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40080" y="1965960"/>
            <a:ext cx="1060704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5000"/>
              </a:lnSpc>
              <a:spcAft>
                <a:spcPts val="1400"/>
              </a:spcAft>
              <a:buSzPct val="100000"/>
              <a:buChar char="•"/>
            </a:pPr>
            <a:r>
              <a:rPr lang="en-US" sz="15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Plusieurs candidatures d'opposition (dont celles de Laurent Gbagbo, Guillaume Soro, Tidjane Thiam et Charles Blé Goudé) ont été invalidées avant le scrutin.</a:t>
            </a:r>
            <a:endParaRPr lang="en-US" sz="1550" dirty="0"/>
          </a:p>
          <a:p>
            <a:pPr marL="342900" indent="-342900">
              <a:lnSpc>
                <a:spcPct val="125000"/>
              </a:lnSpc>
              <a:spcAft>
                <a:spcPts val="1400"/>
              </a:spcAft>
              <a:buSzPct val="100000"/>
              <a:buChar char="•"/>
            </a:pPr>
            <a:r>
              <a:rPr lang="en-US" sz="15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PPA-CI de Laurent Gbagbo a boycotté l'élection, estimant que les conditions d'un scrutin crédible n'étaient pas réunies.</a:t>
            </a:r>
            <a:endParaRPr lang="en-US" sz="155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5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candidat arrivé deuxième, Jean-Louis Billon, a reconnu sa défaite tout en pointant des irrégularités et une faible participation.</a:t>
            </a:r>
            <a:endParaRPr lang="en-US" sz="1550" dirty="0"/>
          </a:p>
        </p:txBody>
      </p:sp>
      <p:sp>
        <p:nvSpPr>
          <p:cNvPr id="5" name="Text 3"/>
          <p:cNvSpPr/>
          <p:nvPr/>
        </p:nvSpPr>
        <p:spPr>
          <a:xfrm>
            <a:off x="640080" y="5577840"/>
            <a:ext cx="10607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6B6B"/>
                </a:solidFill>
              </a:rPr>
              <a:t>Ces éléments ne sont pas mentionnés dans le communiqué de l'ambassade, mais font partie du contexte électoral documenté par la presse.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1B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F77F0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693408"/>
            <a:ext cx="12188952" cy="164592"/>
          </a:xfrm>
          <a:prstGeom prst="rect">
            <a:avLst/>
          </a:prstGeom>
          <a:solidFill>
            <a:srgbClr val="128C4A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77F00"/>
                </a:solidFill>
              </a:rPr>
              <a:t>SYNTHÈSE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822960" y="105156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dossier politique en cours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24128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50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Cet échange oppose deux lectures : celle d'un responsable politique français critique du processus électoral ivoirien, et celle d'une diplomatie qui y voit une ingérence et une atteinte à la souveraineté du pays.</a:t>
            </a:r>
            <a:endParaRPr lang="en-US" sz="1600" dirty="0"/>
          </a:p>
          <a:p>
            <a:pPr marL="342900" indent="-342900">
              <a:lnSpc>
                <a:spcPct val="1250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Aucune procédure judiciaire n'a, à ce stade, été formellement engagée.</a:t>
            </a:r>
            <a:endParaRPr lang="en-US" sz="16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6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dossier reste ouvert et suivi par la presse ivoirienne et française.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5943600"/>
            <a:ext cx="10241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9A9A9A"/>
                </a:solidFill>
              </a:rPr>
              <a:t>Sources : Afrik.com (C. Vodjo Kpenou) · Linfodrome (S. Kadio) · Afrique sur 7 (C. Houngbadji) · Jeune Afrique · Wikipédia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822960" y="635508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9A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77F00"/>
                </a:solidFill>
              </a:rPr>
              <a:t>LE CONTEXTE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1B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meeting parisien, une sortie remarquée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920240"/>
            <a:ext cx="75895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Mi-juillet 2026 : lors d'un meeting de La France insoumise à Paris, Jean-Luc Mélenchon prend position sur l'actualité politique ivoirienne.</a:t>
            </a:r>
            <a:endParaRPr lang="en-US" sz="1600" dirty="0"/>
          </a:p>
          <a:p>
            <a:pPr marL="342900" indent="-342900">
              <a:lnSpc>
                <a:spcPct val="120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 sortie vise directement le président ivoirien Alassane Ouattara et la conduite du processus électoral du pays.</a:t>
            </a:r>
            <a:endParaRPr lang="en-US" sz="16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Dès le lendemain, la diplomatie ivoirienne à Paris sort de sa réserve habituelle pour répondre publiquement.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9418320" y="2011680"/>
            <a:ext cx="1828800" cy="1828800"/>
          </a:xfrm>
          <a:prstGeom prst="ellipse">
            <a:avLst/>
          </a:prstGeom>
          <a:solidFill>
            <a:srgbClr val="F0F0F0"/>
          </a:solidFill>
          <a:ln w="25400">
            <a:solidFill>
              <a:srgbClr val="A619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418320" y="201168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A619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JLM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9418320" y="388620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6B6B6B"/>
                </a:solidFill>
              </a:rPr>
              <a:t>photo à insérer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A6192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A6192E"/>
                </a:solidFill>
              </a:rPr>
              <a:t>CE QUI A ÉTÉ DIT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86868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1B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propos reprochés à Jean-Luc Mélenchon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2011680"/>
            <a:ext cx="5120640" cy="3017520"/>
          </a:xfrm>
          <a:prstGeom prst="roundRect">
            <a:avLst>
              <a:gd name="adj" fmla="val 242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51560" y="224028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A619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 l'élimination des opposants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51560" y="2880360"/>
            <a:ext cx="45720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accuse le président Ouattara d'avoir écarté ses adversaires lors de la dernière présidentielle.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172200" y="2011680"/>
            <a:ext cx="5120640" cy="3017520"/>
          </a:xfrm>
          <a:prstGeom prst="roundRect">
            <a:avLst>
              <a:gd name="adj" fmla="val 242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92240" y="224028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A619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 le 4ᵉ mandat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492240" y="2880360"/>
            <a:ext cx="45720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qualifie la réélection d'Alassane Ouattara pour un quatrième mandat d'« anticonstitutionnelle ».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128C4A"/>
                </a:solidFill>
              </a:rPr>
              <a:t>LA RÉPONSE OFFICIELLE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1B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Abidjan sort de sa réserve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920240"/>
            <a:ext cx="71323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15–16 juillet 2026 : l'ambassade de Côte d'Ivoire près la République française et la Principauté de Monaco publie une déclaration officielle.</a:t>
            </a:r>
            <a:endParaRPr lang="en-US" sz="1600" dirty="0"/>
          </a:p>
          <a:p>
            <a:pPr marL="342900" indent="-342900">
              <a:lnSpc>
                <a:spcPct val="120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Signataire : Maurice Kouakou Bandaman, ambassadeur de Côte d'Ivoire en France.</a:t>
            </a:r>
            <a:endParaRPr lang="en-US" sz="16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réaction officielle jugée inédite, au regard des critiques déjà récurrentes du dirigeant de La France insoumise sur le continent.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9418320" y="2011680"/>
            <a:ext cx="1828800" cy="1828800"/>
          </a:xfrm>
          <a:prstGeom prst="ellipse">
            <a:avLst/>
          </a:prstGeom>
          <a:solidFill>
            <a:srgbClr val="F0F0F0"/>
          </a:solidFill>
          <a:ln w="25400">
            <a:solidFill>
              <a:srgbClr val="128C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418320" y="201168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128C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MKB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9418320" y="388620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6B6B6B"/>
                </a:solidFill>
              </a:rPr>
              <a:t>photo à insérer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9052560" y="397764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B6B"/>
                </a:solidFill>
              </a:rPr>
              <a:t>Maurice Kouakou Bandaman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19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FFFFFF">
                    <a:alpha val="4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1097280" y="1920240"/>
            <a:ext cx="99669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Propos irresponsables, irrévérencieux, insultants et dégradants »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1097280" y="4206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5C6CE"/>
                </a:solidFill>
              </a:rPr>
              <a:t>— Déclaration de l'ambassade de Côte d'Ivoire en France, 16 juillet 2026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097280" y="5029200"/>
            <a:ext cx="9601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L'ambassade y « élève une vive protestation » contre les propos tenus à l'endroit des Ivoiriens et de leur président.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77F00"/>
                </a:solidFill>
              </a:rPr>
              <a:t>L'ARGUMENT DE SOUVERAINETÉ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1B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Plus une colonie française »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10881360" cy="1463040"/>
          </a:xfrm>
          <a:prstGeom prst="roundRect">
            <a:avLst>
              <a:gd name="adj" fmla="val 5000"/>
            </a:avLst>
          </a:prstGeom>
          <a:solidFill>
            <a:srgbClr val="FFF4E6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2103120"/>
            <a:ext cx="10332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F77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Depuis le 7 août 1960, la Côte d'Ivoire n'est plus une colonie française. »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374904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communiqué de l'ambassade rappelle la date de l'indépendance ivoirienne pour souligner que le passé colonial ne justifie, selon elle, aucun commentaire jugé offensant venant de France.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128C4A"/>
                </a:solidFill>
              </a:rPr>
              <a:t>LÉGITIMITÉ CONTESTÉE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1B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Aucune légitimité, qualité ni compétence »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201168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5000"/>
              </a:lnSpc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L'ambassade conteste à Jean-Luc Mélenchon toute autorité pour juger les institutions ivoiriennes.</a:t>
            </a:r>
            <a:endParaRPr lang="en-US" sz="17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7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 rappelle que ces institutions sont seules compétentes pour organiser et valider les élections en Côte d'Ivoire.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77F00"/>
                </a:solidFill>
              </a:rPr>
              <a:t>UNE RELATION ANCIENNE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1B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Coopération France – Côte d'Ivoire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2011680"/>
            <a:ext cx="69494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communiqué évoque une relation « fondée sur la courtoisie et le respect mutuel », placée sous l'autorité, entre autres, des présidents Félix Houphouët-Boigny et Alassane Ouattara.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6949440" cy="1463040"/>
          </a:xfrm>
          <a:prstGeom prst="roundRect">
            <a:avLst>
              <a:gd name="adj" fmla="val 5000"/>
            </a:avLst>
          </a:prstGeom>
          <a:solidFill>
            <a:srgbClr val="EAF6E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4434840"/>
            <a:ext cx="64922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128C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Une autorité qui ambitionne de diriger la France devra savoir où se trouvent les intérêts du pays qu'il entend présider. »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8503920" y="2103120"/>
            <a:ext cx="2377440" cy="2377440"/>
          </a:xfrm>
          <a:prstGeom prst="ellipse">
            <a:avLst/>
          </a:prstGeom>
          <a:solidFill>
            <a:srgbClr val="F0F0F0"/>
          </a:solidFill>
          <a:ln w="25400">
            <a:solidFill>
              <a:srgbClr val="F77F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0" y="2103120"/>
            <a:ext cx="23774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720" b="1" dirty="0">
                <a:solidFill>
                  <a:srgbClr val="F77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AO</a:t>
            </a:r>
            <a:endParaRPr lang="en-US" sz="5720" dirty="0"/>
          </a:p>
        </p:txBody>
      </p:sp>
      <p:sp>
        <p:nvSpPr>
          <p:cNvPr id="9" name="Text 7"/>
          <p:cNvSpPr/>
          <p:nvPr/>
        </p:nvSpPr>
        <p:spPr>
          <a:xfrm>
            <a:off x="8503920" y="452628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6B6B6B"/>
                </a:solidFill>
              </a:rPr>
              <a:t>photo à insérer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1B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77F00"/>
                </a:solidFill>
              </a:rPr>
              <a:t>CONTEXTE RÉGIONAL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partenaire qui assume son choix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2011680"/>
            <a:ext cx="104241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5000"/>
              </a:lnSpc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Dans plusieurs pays africains, la présence française est aujourd'hui contestée et le sentiment anti-français progresse.</a:t>
            </a:r>
            <a:endParaRPr lang="en-US" sz="17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7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communiqué souligne que, dans ce contexte, la Côte d'Ivoire continue d'assumer publiquement son partenariat avec Paris.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adolebatisseur.org — Dossier documentaire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2026-07-20T15:53:53Z</dcterms:created>
  <dcterms:modified xsi:type="dcterms:W3CDTF">2026-07-20T15:53:53Z</dcterms:modified>
</cp:coreProperties>
</file>