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g"/><Relationship Id="rId2" Type="http://schemas.openxmlformats.org/officeDocument/2006/relationships/image" Target="../media/image-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E27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metro_deck/images12/title_taglin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2173F">
              <a:alpha val="5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0" y="2331720"/>
            <a:ext cx="9144000" cy="2811780"/>
          </a:xfrm>
          <a:prstGeom prst="rect">
            <a:avLst/>
          </a:prstGeom>
          <a:solidFill>
            <a:srgbClr val="12173F">
              <a:alpha val="96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48640" y="3566160"/>
            <a:ext cx="8046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spc="25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VISION PRÉSIDENTIELLE POUR LA MOBILITÉ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48640" y="3858768"/>
            <a:ext cx="80467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Le Métro d'Abidjan, au Service du Grand Abidjan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548640" y="4526280"/>
            <a:ext cx="8046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i="1" dirty="0">
                <a:solidFill>
                  <a:srgbClr val="F4F4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Fluidifier la mobilité, connecter les hommes et les territoires — de l'aéroport aux quartiers du Grand Abidjan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6766560" y="320040"/>
            <a:ext cx="20116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Juillet 2026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E27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metro_deck/images12/coastal_relier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283464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2834640"/>
          </a:xfrm>
          <a:prstGeom prst="rect">
            <a:avLst/>
          </a:prstGeom>
          <a:solidFill>
            <a:srgbClr val="12173F">
              <a:alpha val="6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960120"/>
            <a:ext cx="8046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spc="20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VERS L'AÉROPORT FÉLIX HOUPHOUËT-BOIGNY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548640" y="1280160"/>
            <a:ext cx="8046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Une Ligne Jusqu'aux Portes de l'Aérocité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0" y="2834640"/>
            <a:ext cx="9144000" cy="2308860"/>
          </a:xfrm>
          <a:prstGeom prst="rect">
            <a:avLst/>
          </a:prstGeom>
          <a:solidFill>
            <a:srgbClr val="1E2761"/>
          </a:solidFill>
          <a:ln/>
        </p:spPr>
      </p:sp>
      <p:sp>
        <p:nvSpPr>
          <p:cNvPr id="7" name="Text 4"/>
          <p:cNvSpPr/>
          <p:nvPr/>
        </p:nvSpPr>
        <p:spPr>
          <a:xfrm>
            <a:off x="548640" y="3017520"/>
            <a:ext cx="8046720" cy="1828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250" dirty="0">
                <a:solidFill>
                  <a:srgbClr val="F4F4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Ligne 1 relie Anyama à Port-Bouët, jusqu'aux abords immédiats de l'aéroport international Félix Houphouët-Boigny</a:t>
            </a:r>
            <a:endParaRPr lang="en-US" sz="125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250" dirty="0">
                <a:solidFill>
                  <a:srgbClr val="F4F4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Elle accompagne le projet « Aérocité » : une ville aéroportuaire de 3 700 hectares (hôtels, centre de congrès, zone franche, pôle d'affaires)</a:t>
            </a:r>
            <a:endParaRPr lang="en-US" sz="125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1250" dirty="0">
                <a:solidFill>
                  <a:srgbClr val="F4F4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L'aéroport verra sa capacité passer de 2 à 5 millions de passagers par an d'ici la fin des travaux d'extension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8890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8890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65760"/>
            <a:ext cx="8046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spc="25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 MOBILITÉ PARTAGÉE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457200" y="713232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Une Fluidité de Trafic pour Tous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457200" y="1188720"/>
            <a:ext cx="822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i="1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Touristes et compatriotes, une même expérience de mobilité facilitée</a:t>
            </a:r>
            <a:endParaRPr lang="en-US" sz="1250" dirty="0"/>
          </a:p>
        </p:txBody>
      </p:sp>
      <p:pic>
        <p:nvPicPr>
          <p:cNvPr id="5" name="Image 0" descr="/home/claude/metro_deck/images12/elevated_train_render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7200" y="1691640"/>
            <a:ext cx="4663440" cy="2834640"/>
          </a:xfrm>
          <a:prstGeom prst="rect">
            <a:avLst/>
          </a:prstGeom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pic>
      <p:sp>
        <p:nvSpPr>
          <p:cNvPr id="6" name="Shape 3"/>
          <p:cNvSpPr/>
          <p:nvPr/>
        </p:nvSpPr>
        <p:spPr>
          <a:xfrm>
            <a:off x="5394960" y="1691640"/>
            <a:ext cx="3291840" cy="841248"/>
          </a:xfrm>
          <a:prstGeom prst="rect">
            <a:avLst/>
          </a:prstGeom>
          <a:solidFill>
            <a:srgbClr val="F4F4F4"/>
          </a:solidFill>
          <a:ln/>
          <a:effectLst>
            <a:outerShdw sx="100000" sy="100000" kx="0" ky="0" algn="bl" rotWithShape="0" blurRad="76200" dist="25400" dir="5400000">
              <a:srgbClr val="000000">
                <a:alpha val="1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5559552" y="1764792"/>
            <a:ext cx="296265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Compatriotes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5559552" y="2039112"/>
            <a:ext cx="29626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Trajets domicile-travail raccourcis, moins d'embouteillages au quotidien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5394960" y="2670048"/>
            <a:ext cx="3291840" cy="841248"/>
          </a:xfrm>
          <a:prstGeom prst="rect">
            <a:avLst/>
          </a:prstGeom>
          <a:solidFill>
            <a:srgbClr val="F4F4F4"/>
          </a:solidFill>
          <a:ln/>
          <a:effectLst>
            <a:outerShdw sx="100000" sy="100000" kx="0" ky="0" algn="bl" rotWithShape="0" blurRad="76200" dist="25400" dir="5400000">
              <a:srgbClr val="000000">
                <a:alpha val="10000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5559552" y="2743200"/>
            <a:ext cx="296265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Touristes &amp; voyageurs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5559552" y="3017520"/>
            <a:ext cx="29626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Liaison directe et rapide entre l'aéroport, le Plateau et les quartiers d'affaires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5394960" y="3648456"/>
            <a:ext cx="3291840" cy="841248"/>
          </a:xfrm>
          <a:prstGeom prst="rect">
            <a:avLst/>
          </a:prstGeom>
          <a:solidFill>
            <a:srgbClr val="F4F4F4"/>
          </a:solidFill>
          <a:ln/>
          <a:effectLst>
            <a:outerShdw sx="100000" sy="100000" kx="0" ky="0" algn="bl" rotWithShape="0" blurRad="76200" dist="25400" dir="5400000">
              <a:srgbClr val="000000">
                <a:alpha val="1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5559552" y="3721608"/>
            <a:ext cx="2962656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Économie locale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5559552" y="3995928"/>
            <a:ext cx="296265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 accès facilité aux commerces, hôtels et pôles d'activité du Grand Abidjan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16" name="Text 13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E27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metro_deck/images12/train_rendering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588"/>
            <a:ext cx="9144000" cy="513232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1188720"/>
          </a:xfrm>
          <a:prstGeom prst="rect">
            <a:avLst/>
          </a:prstGeom>
          <a:solidFill>
            <a:srgbClr val="12173F">
              <a:alpha val="8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0" y="3909060"/>
            <a:ext cx="9144000" cy="1234440"/>
          </a:xfrm>
          <a:prstGeom prst="rect">
            <a:avLst/>
          </a:prstGeom>
          <a:solidFill>
            <a:srgbClr val="12173F">
              <a:alpha val="88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48640" y="320040"/>
            <a:ext cx="8046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spc="30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 VISION POUR ABIDJAN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548640" y="621792"/>
            <a:ext cx="8046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Le Métro d'Abidjan, Moteur de la Mobilité de Demain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48640" y="4091940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i="1" dirty="0">
                <a:solidFill>
                  <a:srgbClr val="F4F4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 mobilité urbaine modernisée, rapide et durable — pour les Ivoiriens comme pour ceux qui visitent le Grand Abidjan.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48640" y="4594860"/>
            <a:ext cx="8046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dirty="0">
                <a:solidFill>
                  <a:srgbClr val="8890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Maître d'ouvrage : Ministère des Infrastructures et de l'Entretien Routier — Groupement Bouygues Travaux Publics / Colas Rail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E27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640080"/>
            <a:ext cx="8046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spc="25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UNE AMBITION NATIONALE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640080" y="1005840"/>
            <a:ext cx="78638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La vision du Chef de l'État pour la mobilité urbaine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640080" y="1965960"/>
            <a:ext cx="7863840" cy="1691640"/>
          </a:xfrm>
          <a:prstGeom prst="rect">
            <a:avLst/>
          </a:prstGeom>
          <a:solidFill>
            <a:srgbClr val="27306B"/>
          </a:solidFill>
          <a:ln/>
          <a:effectLst>
            <a:outerShdw sx="100000" sy="100000" kx="0" ky="0" algn="bl" rotWithShape="0" blurRad="127000" dist="38100" dir="5400000">
              <a:srgbClr val="000000">
                <a:alpha val="20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914400" y="2194560"/>
            <a:ext cx="7315200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buNone/>
            </a:pPr>
            <a:r>
              <a:rPr lang="en-US" sz="1600" i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« Le Métro d'Abidjan va révolutionner et fluidifier le transport urbain, impacter positivement l'économie nationale et la qualité de vie de nombreux foyers ivoiriens. »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3291840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C9CE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S.E.M. Alassane Ouattara — Président de la République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40080" y="3886200"/>
            <a:ext cx="7863840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50" dirty="0">
                <a:solidFill>
                  <a:srgbClr val="F4F4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Décongestionner le Grand Abidjan et réduire les temps de trajet du quotidien</a:t>
            </a:r>
            <a:endParaRPr lang="en-US" sz="125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50" dirty="0">
                <a:solidFill>
                  <a:srgbClr val="F4F4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Doter la capitale économique d'un système de transport moderne, à la hauteur de son rang de métropole africaine</a:t>
            </a:r>
            <a:endParaRPr lang="en-US" sz="125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250" dirty="0">
                <a:solidFill>
                  <a:srgbClr val="F4F4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Améliorer la qualité de vie des populations et soutenir l'attractivité économique du pays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8890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8890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65760"/>
            <a:ext cx="8046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spc="25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COMPRENDRE LE PROJET EN UN COUP D'ŒIL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48640" y="713232"/>
            <a:ext cx="8046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Le Métro d'Abidjan en Bref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548640" y="1508760"/>
            <a:ext cx="1874520" cy="1600200"/>
          </a:xfrm>
          <a:prstGeom prst="rect">
            <a:avLst/>
          </a:prstGeom>
          <a:solidFill>
            <a:srgbClr val="F4F4F4"/>
          </a:solidFill>
          <a:ln/>
          <a:effectLst>
            <a:outerShdw sx="100000" sy="100000" kx="0" ky="0" algn="bl" rotWithShape="0" blurRad="101600" dist="25400" dir="5400000">
              <a:srgbClr val="000000">
                <a:alpha val="12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685800" y="1691640"/>
            <a:ext cx="1600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b="1" dirty="0">
                <a:solidFill>
                  <a:srgbClr val="E1621B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37 km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685800" y="2331720"/>
            <a:ext cx="1600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 ligne, entre Anyama et Port-Bouët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2560320" y="1508760"/>
            <a:ext cx="1874520" cy="1600200"/>
          </a:xfrm>
          <a:prstGeom prst="rect">
            <a:avLst/>
          </a:prstGeom>
          <a:solidFill>
            <a:srgbClr val="F4F4F4"/>
          </a:solidFill>
          <a:ln/>
          <a:effectLst>
            <a:outerShdw sx="100000" sy="100000" kx="0" ky="0" algn="bl" rotWithShape="0" blurRad="101600" dist="25400" dir="5400000">
              <a:srgbClr val="000000">
                <a:alpha val="12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2697480" y="1691640"/>
            <a:ext cx="1600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b="1" dirty="0">
                <a:solidFill>
                  <a:srgbClr val="E1621B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18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2697480" y="2331720"/>
            <a:ext cx="1600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gares, dont 10 déjà sorties de terre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4572000" y="1508760"/>
            <a:ext cx="1874520" cy="1600200"/>
          </a:xfrm>
          <a:prstGeom prst="rect">
            <a:avLst/>
          </a:prstGeom>
          <a:solidFill>
            <a:srgbClr val="F4F4F4"/>
          </a:solidFill>
          <a:ln/>
          <a:effectLst>
            <a:outerShdw sx="100000" sy="100000" kx="0" ky="0" algn="bl" rotWithShape="0" blurRad="101600" dist="25400" dir="5400000">
              <a:srgbClr val="000000">
                <a:alpha val="12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4709160" y="1691640"/>
            <a:ext cx="1600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b="1" dirty="0">
                <a:solidFill>
                  <a:srgbClr val="E1621B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500 000+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709160" y="2331720"/>
            <a:ext cx="1600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voyageurs transportés chaque jour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6583680" y="1508760"/>
            <a:ext cx="1874520" cy="1600200"/>
          </a:xfrm>
          <a:prstGeom prst="rect">
            <a:avLst/>
          </a:prstGeom>
          <a:solidFill>
            <a:srgbClr val="F4F4F4"/>
          </a:solidFill>
          <a:ln/>
          <a:effectLst>
            <a:outerShdw sx="100000" sy="100000" kx="0" ky="0" algn="bl" rotWithShape="0" blurRad="101600" dist="25400" dir="5400000">
              <a:srgbClr val="000000">
                <a:alpha val="12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6720840" y="1691640"/>
            <a:ext cx="1600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b="1" dirty="0">
                <a:solidFill>
                  <a:srgbClr val="E1621B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 train / 2 min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6720840" y="2331720"/>
            <a:ext cx="1600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aux heures de pointe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640080" y="3703320"/>
            <a:ext cx="7863840" cy="0"/>
          </a:xfrm>
          <a:prstGeom prst="line">
            <a:avLst/>
          </a:prstGeom>
          <a:noFill/>
          <a:ln w="38100">
            <a:solidFill>
              <a:srgbClr val="1E2761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576072" y="3639312"/>
            <a:ext cx="128016" cy="128016"/>
          </a:xfrm>
          <a:prstGeom prst="ellipse">
            <a:avLst/>
          </a:prstGeom>
          <a:solidFill>
            <a:srgbClr val="E1621B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-45720" y="3840480"/>
            <a:ext cx="1371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Anyama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2463394" y="3639312"/>
            <a:ext cx="128016" cy="128016"/>
          </a:xfrm>
          <a:prstGeom prst="ellipse">
            <a:avLst/>
          </a:prstGeom>
          <a:solidFill>
            <a:srgbClr val="E1621B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841602" y="3840480"/>
            <a:ext cx="1371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Abobo</a:t>
            </a:r>
            <a:endParaRPr lang="en-US" sz="1000" dirty="0"/>
          </a:p>
        </p:txBody>
      </p:sp>
      <p:sp>
        <p:nvSpPr>
          <p:cNvPr id="21" name="Shape 19"/>
          <p:cNvSpPr/>
          <p:nvPr/>
        </p:nvSpPr>
        <p:spPr>
          <a:xfrm>
            <a:off x="4507992" y="3639312"/>
            <a:ext cx="128016" cy="128016"/>
          </a:xfrm>
          <a:prstGeom prst="ellipse">
            <a:avLst/>
          </a:prstGeom>
          <a:solidFill>
            <a:srgbClr val="E1621B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3886200" y="3840480"/>
            <a:ext cx="1371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Plateau</a:t>
            </a:r>
            <a:endParaRPr lang="en-US" sz="1000" dirty="0"/>
          </a:p>
          <a:p>
            <a:pPr algn="ctr" indent="0" marL="0">
              <a:buNone/>
            </a:pPr>
            <a:r>
              <a:rPr lang="en-US" sz="10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(centre d'affaires)</a:t>
            </a:r>
            <a:endParaRPr lang="en-US" sz="1000" dirty="0"/>
          </a:p>
        </p:txBody>
      </p:sp>
      <p:sp>
        <p:nvSpPr>
          <p:cNvPr id="23" name="Shape 21"/>
          <p:cNvSpPr/>
          <p:nvPr/>
        </p:nvSpPr>
        <p:spPr>
          <a:xfrm>
            <a:off x="6238037" y="3639312"/>
            <a:ext cx="128016" cy="128016"/>
          </a:xfrm>
          <a:prstGeom prst="ellipse">
            <a:avLst/>
          </a:prstGeom>
          <a:solidFill>
            <a:srgbClr val="E1621B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5616245" y="3840480"/>
            <a:ext cx="1371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Marcory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8439912" y="3639312"/>
            <a:ext cx="128016" cy="128016"/>
          </a:xfrm>
          <a:prstGeom prst="ellipse">
            <a:avLst/>
          </a:prstGeom>
          <a:solidFill>
            <a:srgbClr val="E1621B"/>
          </a:solidFill>
          <a:ln w="19050">
            <a:solidFill>
              <a:srgbClr val="FFFFF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818120" y="3840480"/>
            <a:ext cx="1371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Port-Bouët</a:t>
            </a:r>
            <a:endParaRPr lang="en-US" sz="1000" dirty="0"/>
          </a:p>
          <a:p>
            <a:pPr algn="ctr" indent="0" marL="0">
              <a:buNone/>
            </a:pPr>
            <a:r>
              <a:rPr lang="en-US" sz="10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(Aéroport FHB)</a:t>
            </a:r>
            <a:endParaRPr lang="en-US" sz="1000" dirty="0"/>
          </a:p>
        </p:txBody>
      </p:sp>
      <p:sp>
        <p:nvSpPr>
          <p:cNvPr id="27" name="Text 25"/>
          <p:cNvSpPr/>
          <p:nvPr/>
        </p:nvSpPr>
        <p:spPr>
          <a:xfrm>
            <a:off x="640080" y="4526280"/>
            <a:ext cx="7863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i="1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Ligne 1 — Nord ↔ Sud, jusqu'aux portes de l'aéroport international Félix Houphouët-Boigny</a:t>
            </a:r>
            <a:endParaRPr lang="en-US" sz="1100" dirty="0"/>
          </a:p>
        </p:txBody>
      </p:sp>
      <p:sp>
        <p:nvSpPr>
          <p:cNvPr id="28" name="Text 26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metro_deck/images12/stat_10_18_gares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297680" y="0"/>
            <a:ext cx="484632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2920" y="502920"/>
            <a:ext cx="8046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spc="25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 CHANTIER QUI AVANCE</a:t>
            </a:r>
            <a:endParaRPr lang="en-US" sz="1250" dirty="0"/>
          </a:p>
        </p:txBody>
      </p:sp>
      <p:sp>
        <p:nvSpPr>
          <p:cNvPr id="4" name="Text 1"/>
          <p:cNvSpPr/>
          <p:nvPr/>
        </p:nvSpPr>
        <p:spPr>
          <a:xfrm>
            <a:off x="502920" y="868680"/>
            <a:ext cx="38404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Avancement Global des Travaux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502920" y="1828800"/>
            <a:ext cx="34747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5600" b="1" dirty="0">
                <a:solidFill>
                  <a:srgbClr val="E1621B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65 %</a:t>
            </a:r>
            <a:endParaRPr lang="en-US" sz="5600" dirty="0"/>
          </a:p>
        </p:txBody>
      </p:sp>
      <p:sp>
        <p:nvSpPr>
          <p:cNvPr id="6" name="Text 3"/>
          <p:cNvSpPr/>
          <p:nvPr/>
        </p:nvSpPr>
        <p:spPr>
          <a:xfrm>
            <a:off x="502920" y="2697480"/>
            <a:ext cx="38404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d'exécution globale du projet</a:t>
            </a:r>
            <a:endParaRPr lang="en-US" sz="1150" dirty="0"/>
          </a:p>
          <a:p>
            <a:pPr indent="0" marL="0">
              <a:buNone/>
            </a:pPr>
            <a:r>
              <a:rPr lang="en-US" sz="115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(Ministère des Transports, janvier 2026)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502920" y="3429000"/>
            <a:ext cx="384048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20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gares sur 18 déjà sorties de terre</a:t>
            </a:r>
            <a:endParaRPr lang="en-US" sz="12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20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4,9 km de voie ferrée linéaire posés au dépôt</a:t>
            </a:r>
            <a:endParaRPr lang="en-US" sz="1200" dirty="0"/>
          </a:p>
          <a:p>
            <a:pPr marL="342900" indent="-342900">
              <a:spcAft>
                <a:spcPts val="500"/>
              </a:spcAft>
              <a:buSzPct val="100000"/>
              <a:buChar char="•"/>
            </a:pPr>
            <a:r>
              <a:rPr lang="en-US" sz="120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Mise en service de la Ligne 1 prévue fin 2028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65760"/>
            <a:ext cx="8046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spc="25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SUR LE TERRAIN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457200" y="713232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Terrassement &amp; Pose de la Plateforme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457200" y="1188720"/>
            <a:ext cx="822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i="1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Travaux de chaussée et d'enrobé le long de l'emprise ferroviaire</a:t>
            </a:r>
            <a:endParaRPr lang="en-US" sz="1250" dirty="0"/>
          </a:p>
        </p:txBody>
      </p:sp>
      <p:pic>
        <p:nvPicPr>
          <p:cNvPr id="5" name="Image 0" descr="/home/claude/metro_deck/images12/paving_roa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7200" y="1600200"/>
            <a:ext cx="3977640" cy="2148840"/>
          </a:xfrm>
          <a:prstGeom prst="rect">
            <a:avLst/>
          </a:prstGeom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pic>
      <p:pic>
        <p:nvPicPr>
          <p:cNvPr id="6" name="Image 1" descr="/home/claude/metro_deck/images12/paving_rail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709160" y="1600200"/>
            <a:ext cx="3977640" cy="2148840"/>
          </a:xfrm>
          <a:prstGeom prst="rect">
            <a:avLst/>
          </a:prstGeom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pic>
      <p:sp>
        <p:nvSpPr>
          <p:cNvPr id="7" name="Text 3"/>
          <p:cNvSpPr/>
          <p:nvPr/>
        </p:nvSpPr>
        <p:spPr>
          <a:xfrm>
            <a:off x="457200" y="3913632"/>
            <a:ext cx="822960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lnSpc>
                <a:spcPct val="100000"/>
              </a:lnSpc>
              <a:spcAft>
                <a:spcPts val="300"/>
              </a:spcAft>
              <a:buSzPct val="100000"/>
              <a:buChar char="•"/>
            </a:pPr>
            <a:r>
              <a:rPr lang="en-US" sz="11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Mise en œuvre de l'enrobé bitumineux sur la plateforme longeant la voie ferrée</a:t>
            </a:r>
            <a:endParaRPr lang="en-US" sz="1150" dirty="0"/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SzPct val="100000"/>
              <a:buChar char="•"/>
            </a:pPr>
            <a:r>
              <a:rPr lang="en-US" sz="11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Compactage et finition au rouleau vibrant sur les sections achevées</a:t>
            </a:r>
            <a:endParaRPr lang="en-US" sz="1150" dirty="0"/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SzPct val="100000"/>
              <a:buChar char="•"/>
            </a:pPr>
            <a:r>
              <a:rPr lang="en-US" sz="11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Interventions simultanées sur plusieurs fronts de chantier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9" name="Text 5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65760"/>
            <a:ext cx="8046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spc="25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FRANCHIR LA VILLE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457200" y="713232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Ouvrages d'Art &amp; Traversées Urbaines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457200" y="1188720"/>
            <a:ext cx="822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i="1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Ponts, viaducs et franchissements au cœur du tissu urbain</a:t>
            </a:r>
            <a:endParaRPr lang="en-US" sz="1250" dirty="0"/>
          </a:p>
        </p:txBody>
      </p:sp>
      <p:pic>
        <p:nvPicPr>
          <p:cNvPr id="5" name="Image 0" descr="/home/claude/metro_deck/images12/bridge_waterproof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7200" y="1691640"/>
            <a:ext cx="3977640" cy="2651760"/>
          </a:xfrm>
          <a:prstGeom prst="rect">
            <a:avLst/>
          </a:prstGeom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pic>
      <p:sp>
        <p:nvSpPr>
          <p:cNvPr id="6" name="Text 3"/>
          <p:cNvSpPr/>
          <p:nvPr/>
        </p:nvSpPr>
        <p:spPr>
          <a:xfrm>
            <a:off x="457200" y="443484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Étanchéité du pont franchissant la lagune</a:t>
            </a:r>
            <a:endParaRPr lang="en-US" sz="1100" dirty="0"/>
          </a:p>
        </p:txBody>
      </p:sp>
      <p:pic>
        <p:nvPicPr>
          <p:cNvPr id="7" name="Image 1" descr="/home/claude/metro_deck/images12/urban_traffic_single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709160" y="1691640"/>
            <a:ext cx="3977640" cy="2651760"/>
          </a:xfrm>
          <a:prstGeom prst="rect">
            <a:avLst/>
          </a:prstGeom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pic>
      <p:sp>
        <p:nvSpPr>
          <p:cNvPr id="8" name="Text 4"/>
          <p:cNvSpPr/>
          <p:nvPr/>
        </p:nvSpPr>
        <p:spPr>
          <a:xfrm>
            <a:off x="4709160" y="443484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Traversée d'un grand axe routier à Port-Bouët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10" name="Text 6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65760"/>
            <a:ext cx="8046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spc="25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TECHNOLOGIE &amp; LOGISTIQUE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457200" y="713232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Systèmes Ferroviaires &amp; Dépôt Technique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457200" y="1188720"/>
            <a:ext cx="8229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i="1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Voie, signalisation et infrastructures d'exploitation</a:t>
            </a:r>
            <a:endParaRPr lang="en-US" sz="1250" dirty="0"/>
          </a:p>
        </p:txBody>
      </p:sp>
      <p:pic>
        <p:nvPicPr>
          <p:cNvPr id="5" name="Image 0" descr="/home/claude/metro_deck/images12/depot_4_9km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7200" y="1600200"/>
            <a:ext cx="3977640" cy="2148840"/>
          </a:xfrm>
          <a:prstGeom prst="rect">
            <a:avLst/>
          </a:prstGeom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pic>
      <p:pic>
        <p:nvPicPr>
          <p:cNvPr id="6" name="Image 1" descr="/home/claude/metro_deck/images12/signalisation.jp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709160" y="1600200"/>
            <a:ext cx="3977640" cy="2148840"/>
          </a:xfrm>
          <a:prstGeom prst="rect">
            <a:avLst/>
          </a:prstGeom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pic>
      <p:sp>
        <p:nvSpPr>
          <p:cNvPr id="7" name="Text 3"/>
          <p:cNvSpPr/>
          <p:nvPr/>
        </p:nvSpPr>
        <p:spPr>
          <a:xfrm>
            <a:off x="457200" y="3913632"/>
            <a:ext cx="822960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lnSpc>
                <a:spcPct val="100000"/>
              </a:lnSpc>
              <a:spcAft>
                <a:spcPts val="300"/>
              </a:spcAft>
              <a:buSzPct val="100000"/>
              <a:buChar char="•"/>
            </a:pPr>
            <a:r>
              <a:rPr lang="en-US" sz="11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4,9 km de voie ferrée déjà posés au dépôt technique</a:t>
            </a:r>
            <a:endParaRPr lang="en-US" sz="1150" dirty="0"/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SzPct val="100000"/>
              <a:buChar char="•"/>
            </a:pPr>
            <a:r>
              <a:rPr lang="en-US" sz="11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Installation des systèmes de signalisation, caténaires et équipements de sécurité</a:t>
            </a:r>
            <a:endParaRPr lang="en-US" sz="1150" dirty="0"/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SzPct val="100000"/>
              <a:buChar char="•"/>
            </a:pPr>
            <a:r>
              <a:rPr lang="en-US" sz="115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 dépôt de maintenance moderne pour l'exploitation de la Ligne 1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9" name="Text 5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07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E276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metro_deck/images12/vsol_sta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937760" y="0"/>
            <a:ext cx="420624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37760" y="0"/>
            <a:ext cx="4206240" cy="5143500"/>
          </a:xfrm>
          <a:prstGeom prst="rect">
            <a:avLst/>
          </a:prstGeom>
          <a:solidFill>
            <a:srgbClr val="1E2761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48640" y="914400"/>
            <a:ext cx="4206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spc="20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OUVRAGES DE SOUTÈNEMENT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502920" y="1600200"/>
            <a:ext cx="41148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60 000</a:t>
            </a:r>
            <a:endParaRPr lang="en-US" sz="7200" dirty="0"/>
          </a:p>
        </p:txBody>
      </p:sp>
      <p:sp>
        <p:nvSpPr>
          <p:cNvPr id="6" name="Text 3"/>
          <p:cNvSpPr/>
          <p:nvPr/>
        </p:nvSpPr>
        <p:spPr>
          <a:xfrm>
            <a:off x="548640" y="2743200"/>
            <a:ext cx="39319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dirty="0">
                <a:solidFill>
                  <a:srgbClr val="F4F4F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m² d'écailles VSOL posés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548640" y="3429000"/>
            <a:ext cx="393192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C9CEE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 murs de soutènement en Terre Armée (VSOL) sécurisent la plateforme ferroviaire sur les sections en remblai, notamment aux abords des zones urbaines denses.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8890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8890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08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365760"/>
            <a:ext cx="8046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spc="250" kern="0" dirty="0">
                <a:solidFill>
                  <a:srgbClr val="E162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DÉCONGESTIONNER LA CAPITALE ÉCONOMIQUE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457200" y="713232"/>
            <a:ext cx="82296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1E2761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Chantiers Urbains &amp; Fluidité du Trafic</a:t>
            </a:r>
            <a:endParaRPr lang="en-US" sz="2600" dirty="0"/>
          </a:p>
        </p:txBody>
      </p:sp>
      <p:pic>
        <p:nvPicPr>
          <p:cNvPr id="4" name="Image 0" descr="/home/claude/metro_deck/images12/urban_collag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57200" y="1325880"/>
            <a:ext cx="3977640" cy="2514600"/>
          </a:xfrm>
          <a:prstGeom prst="rect">
            <a:avLst/>
          </a:prstGeom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pic>
      <p:pic>
        <p:nvPicPr>
          <p:cNvPr id="5" name="Image 1" descr="/home/claude/metro_deck/images12/highway_traffic.jp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709160" y="1325880"/>
            <a:ext cx="3977640" cy="2514600"/>
          </a:xfrm>
          <a:prstGeom prst="rect">
            <a:avLst/>
          </a:prstGeom>
          <a:effectLst>
            <a:outerShdw sx="100000" sy="100000" kx="0" ky="0" algn="bl" rotWithShape="0" blurRad="101600" dist="38100" dir="5400000">
              <a:srgbClr val="000000">
                <a:alpha val="18000"/>
              </a:srgbClr>
            </a:outerShdw>
          </a:effectLst>
        </p:spPr>
      </p:pic>
      <p:sp>
        <p:nvSpPr>
          <p:cNvPr id="6" name="Text 2"/>
          <p:cNvSpPr/>
          <p:nvPr/>
        </p:nvSpPr>
        <p:spPr>
          <a:xfrm>
            <a:off x="457200" y="3977640"/>
            <a:ext cx="822960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lnSpc>
                <a:spcPct val="100000"/>
              </a:lnSpc>
              <a:spcAft>
                <a:spcPts val="300"/>
              </a:spcAft>
              <a:buSzPct val="100000"/>
              <a:buChar char="•"/>
            </a:pPr>
            <a:r>
              <a:rPr lang="en-US" sz="110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Chantiers menés au plus près des grands axes, sans interrompre la circulation</a:t>
            </a:r>
            <a:endParaRPr lang="en-US" sz="1100" dirty="0"/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SzPct val="100000"/>
              <a:buChar char="•"/>
            </a:pPr>
            <a:r>
              <a:rPr lang="en-US" sz="110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Sections voisines de pôles commerciaux actifs (China Mall, Forge de Chine)</a:t>
            </a:r>
            <a:endParaRPr lang="en-US" sz="1100" dirty="0"/>
          </a:p>
          <a:p>
            <a:pPr marL="342900" indent="-342900">
              <a:lnSpc>
                <a:spcPct val="100000"/>
              </a:lnSpc>
              <a:spcAft>
                <a:spcPts val="300"/>
              </a:spcAft>
              <a:buSzPct val="100000"/>
              <a:buChar char="•"/>
            </a:pPr>
            <a:r>
              <a:rPr lang="en-US" sz="1100" dirty="0">
                <a:solidFill>
                  <a:srgbClr val="2E2E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À terme, la Ligne 1 absorbera une part importante des déplacements quotidiens sur ces axes aujourd'hui saturés</a:t>
            </a:r>
            <a:endParaRPr lang="en-US" sz="1100" dirty="0"/>
          </a:p>
        </p:txBody>
      </p:sp>
      <p:sp>
        <p:nvSpPr>
          <p:cNvPr id="7" name="Text 3"/>
          <p:cNvSpPr/>
          <p:nvPr/>
        </p:nvSpPr>
        <p:spPr>
          <a:xfrm>
            <a:off x="457200" y="4823460"/>
            <a:ext cx="5486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Métro d'Abidjan — Vision pour la Mobilité du Grand Abidjan</a:t>
            </a:r>
            <a:endParaRPr lang="en-US" sz="900" dirty="0"/>
          </a:p>
        </p:txBody>
      </p:sp>
      <p:sp>
        <p:nvSpPr>
          <p:cNvPr id="8" name="Text 4"/>
          <p:cNvSpPr/>
          <p:nvPr/>
        </p:nvSpPr>
        <p:spPr>
          <a:xfrm>
            <a:off x="6858000" y="4823460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5A5F7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09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Métro d'Abidjan — Vision Présidentielle pour la Mobilité du Grand Abidjan</dc:title>
  <dc:subject>PptxGenJS Presentation</dc:subject>
  <dc:creator>Ministère des Infrastructures et de l'Entretien Routier</dc:creator>
  <cp:lastModifiedBy>Ministère des Infrastructures et de l'Entretien Routier</cp:lastModifiedBy>
  <cp:revision>1</cp:revision>
  <dcterms:created xsi:type="dcterms:W3CDTF">2026-07-04T15:25:56Z</dcterms:created>
  <dcterms:modified xsi:type="dcterms:W3CDTF">2026-07-04T15:25:56Z</dcterms:modified>
</cp:coreProperties>
</file>