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e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e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e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485775" y="1009948"/>
            <a:ext cx="8172450" cy="3123605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4" name="Text 1"/>
          <p:cNvSpPr/>
          <p:nvPr/>
        </p:nvSpPr>
        <p:spPr>
          <a:xfrm>
            <a:off x="914400" y="1438573"/>
            <a:ext cx="7315200" cy="105013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3300" b="1" dirty="0">
                <a:solidFill>
                  <a:srgbClr val="2C3E5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POLITIQUE À GÉOMÉTRIE VARIABLE</a:t>
            </a:r>
            <a:endParaRPr lang="en-US" sz="3300" dirty="0"/>
          </a:p>
        </p:txBody>
      </p:sp>
      <p:sp>
        <p:nvSpPr>
          <p:cNvPr id="5" name="Text 2"/>
          <p:cNvSpPr/>
          <p:nvPr/>
        </p:nvSpPr>
        <p:spPr>
          <a:xfrm>
            <a:off x="914400" y="2803029"/>
            <a:ext cx="7315200" cy="5250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2980B9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L'ex-Préfet d'Abidjan et le Maire Sylvestre Emmou :</a:t>
            </a:r>
            <a:r>
              <a:rPr lang="en-US" sz="1600" b="1" dirty="0">
                <a:solidFill>
                  <a:srgbClr val="2980B9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
</a:t>
            </a:r>
            <a:r>
              <a:rPr lang="en-US" sz="1600" b="1" dirty="0">
                <a:solidFill>
                  <a:srgbClr val="2980B9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Deux figures d'un même populisme mensonger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914400" y="3542407"/>
            <a:ext cx="7315200" cy="1625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050" i="1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Analyse politique et éthique d'un comportement contradictoire et indigne face au déguerpissement</a:t>
            </a:r>
            <a:endParaRPr lang="en-US" sz="10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001000" cy="7893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2450" b="1" dirty="0">
                <a:solidFill>
                  <a:srgbClr val="2C3E5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Conclusion : Le populisme enfantin comme impasse politique</a:t>
            </a:r>
            <a:endParaRPr lang="en-US" sz="2450" dirty="0"/>
          </a:p>
        </p:txBody>
      </p:sp>
      <p:sp>
        <p:nvSpPr>
          <p:cNvPr id="4" name="Shape 1"/>
          <p:cNvSpPr/>
          <p:nvPr/>
        </p:nvSpPr>
        <p:spPr>
          <a:xfrm>
            <a:off x="1114425" y="1496616"/>
            <a:ext cx="6915150" cy="1639825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Shape 2"/>
          <p:cNvSpPr/>
          <p:nvPr/>
        </p:nvSpPr>
        <p:spPr>
          <a:xfrm>
            <a:off x="1114425" y="1496616"/>
            <a:ext cx="6915150" cy="42863"/>
          </a:xfrm>
          <a:prstGeom prst="rect">
            <a:avLst/>
          </a:prstGeom>
          <a:solidFill>
            <a:srgbClr val="D35400"/>
          </a:solidFill>
          <a:ln/>
        </p:spPr>
      </p:sp>
      <p:sp>
        <p:nvSpPr>
          <p:cNvPr id="6" name="Text 3"/>
          <p:cNvSpPr/>
          <p:nvPr/>
        </p:nvSpPr>
        <p:spPr>
          <a:xfrm>
            <a:off x="1171575" y="1553766"/>
            <a:ext cx="6800850" cy="26253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600" b="1" dirty="0">
                <a:solidFill>
                  <a:srgbClr val="D3540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Une pathologie politique bien connue : le populisme de façade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1171575" y="1944886"/>
            <a:ext cx="6800850" cy="100581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ct val="128000"/>
              </a:lnSpc>
              <a:buNone/>
            </a:pPr>
            <a:r>
              <a:rPr lang="en-US" sz="1150" dirty="0">
                <a:solidFill>
                  <a:srgbClr val="2C3E5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Ce comportement est qualifié d'</a:t>
            </a:r>
            <a:r>
              <a:rPr lang="en-US" sz="1100" b="1" dirty="0">
                <a:solidFill>
                  <a:srgbClr val="2C3E5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enfantin</a:t>
            </a:r>
            <a:r>
              <a:rPr lang="en-US" sz="1150" dirty="0">
                <a:solidFill>
                  <a:srgbClr val="2C3E5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non par condescendance, mais parce qu'il révèle une </a:t>
            </a:r>
            <a:r>
              <a:rPr lang="en-US" sz="1150" dirty="0">
                <a:solidFill>
                  <a:srgbClr val="2C3E5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immaturité politique fondamentale : croire que les citoyens ont la mémoire courte, que les </a:t>
            </a:r>
            <a:r>
              <a:rPr lang="en-US" sz="1150" dirty="0">
                <a:solidFill>
                  <a:srgbClr val="2C3E5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archives n'existent pas, et que la détresse humaine peut être recyclée en capital électoral sans </a:t>
            </a:r>
            <a:r>
              <a:rPr lang="en-US" sz="1150" dirty="0">
                <a:solidFill>
                  <a:srgbClr val="2C3E5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que personne ne s'en aperçoive.</a:t>
            </a:r>
            <a:endParaRPr lang="en-US" sz="1150" dirty="0"/>
          </a:p>
        </p:txBody>
      </p:sp>
      <p:sp>
        <p:nvSpPr>
          <p:cNvPr id="8" name="Shape 5"/>
          <p:cNvSpPr/>
          <p:nvPr/>
        </p:nvSpPr>
        <p:spPr>
          <a:xfrm>
            <a:off x="1114425" y="3179304"/>
            <a:ext cx="6915150" cy="1625817"/>
          </a:xfrm>
          <a:prstGeom prst="rect">
            <a:avLst/>
          </a:prstGeom>
          <a:solidFill>
            <a:srgbClr val="2C3E50"/>
          </a:solidFill>
          <a:ln/>
        </p:spPr>
      </p:sp>
      <p:sp>
        <p:nvSpPr>
          <p:cNvPr id="9" name="Text 6"/>
          <p:cNvSpPr/>
          <p:nvPr/>
        </p:nvSpPr>
        <p:spPr>
          <a:xfrm>
            <a:off x="1171575" y="3236454"/>
            <a:ext cx="6800850" cy="72004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ct val="112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La crédibilité en politique se construit sur la durée, la cohérence et la responsabilité assumée. Elle ne se décrète pas par un simple changement de costume.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1171575" y="4027931"/>
            <a:ext cx="6800850" cy="72004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ct val="112000"/>
              </a:lnSpc>
              <a:buNone/>
            </a:pPr>
            <a:r>
              <a:rPr lang="en-US" sz="1200" b="1" i="1" dirty="0">
                <a:solidFill>
                  <a:srgbClr val="D3540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Un ex-fonctionnaire qui retourne sa veste sans explication, un maire qui feint l'ignorance sur ce qu'il a signé — ni l'un ni l'autre ne mérite la confiance des populations qu'ils prétendent défendre.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285750"/>
            <a:ext cx="8001000" cy="34468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2100" b="1" dirty="0">
                <a:solidFill>
                  <a:srgbClr val="2C3E5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Récapitulatif : Les deux visages de deux mêmes hommes</a:t>
            </a:r>
            <a:endParaRPr lang="en-US" sz="21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944761"/>
            <a:ext cx="571500" cy="5715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1525" y="1585913"/>
            <a:ext cx="3600450" cy="1803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C3E5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Ex-Préfet Tra Bi Irié</a:t>
            </a:r>
            <a:endParaRPr lang="en-US" sz="1100" dirty="0"/>
          </a:p>
        </p:txBody>
      </p:sp>
      <p:pic>
        <p:nvPicPr>
          <p:cNvPr id="6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0" y="944761"/>
            <a:ext cx="571500" cy="571500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4772025" y="1585913"/>
            <a:ext cx="3600450" cy="1803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C3E5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Maire Sylvestre Emmou</a:t>
            </a:r>
            <a:endParaRPr lang="en-US" sz="1100" dirty="0"/>
          </a:p>
        </p:txBody>
      </p:sp>
      <p:sp>
        <p:nvSpPr>
          <p:cNvPr id="8" name="Shape 3"/>
          <p:cNvSpPr/>
          <p:nvPr/>
        </p:nvSpPr>
        <p:spPr>
          <a:xfrm>
            <a:off x="571500" y="1909167"/>
            <a:ext cx="8001000" cy="2452092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9" name="Text 4"/>
          <p:cNvSpPr/>
          <p:nvPr/>
        </p:nvSpPr>
        <p:spPr>
          <a:xfrm>
            <a:off x="571500" y="1909167"/>
            <a:ext cx="1600200" cy="266105"/>
          </a:xfrm>
          <a:prstGeom prst="rect">
            <a:avLst/>
          </a:prstGeom>
          <a:noFill/>
          <a:ln/>
        </p:spPr>
        <p:txBody>
          <a:bodyPr wrap="square" lIns="85090" tIns="68072" rIns="85090" bIns="68072" rtlCol="0" anchor="ctr">
            <a:spAutoFit/>
          </a:bodyPr>
          <a:lstStyle/>
          <a:p>
            <a:pPr algn="ctr" indent="0" marL="0">
              <a:buNone/>
            </a:pPr>
            <a:r>
              <a:rPr lang="en-US" dirty="0">
                <a:solidFill>
                  <a:srgbClr val="000000"/>
                </a:solidFill>
              </a:rPr>
              <a:t>Critère</a:t>
            </a:r>
            <a:endParaRPr lang="en-US" dirty="0"/>
          </a:p>
        </p:txBody>
      </p:sp>
      <p:sp>
        <p:nvSpPr>
          <p:cNvPr id="10" name="Shape 5"/>
          <p:cNvSpPr/>
          <p:nvPr/>
        </p:nvSpPr>
        <p:spPr>
          <a:xfrm>
            <a:off x="2171700" y="1909167"/>
            <a:ext cx="3200400" cy="266105"/>
          </a:xfrm>
          <a:prstGeom prst="rect">
            <a:avLst/>
          </a:prstGeom>
          <a:solidFill>
            <a:srgbClr val="2980B9"/>
          </a:solidFill>
          <a:ln/>
        </p:spPr>
      </p:sp>
      <p:sp>
        <p:nvSpPr>
          <p:cNvPr id="11" name="Shape 6"/>
          <p:cNvSpPr/>
          <p:nvPr/>
        </p:nvSpPr>
        <p:spPr>
          <a:xfrm>
            <a:off x="2171700" y="2168128"/>
            <a:ext cx="3200400" cy="7144"/>
          </a:xfrm>
          <a:prstGeom prst="rect">
            <a:avLst/>
          </a:prstGeom>
          <a:solidFill>
            <a:srgbClr val="EAEAEA"/>
          </a:solidFill>
          <a:ln/>
        </p:spPr>
      </p:sp>
      <p:sp>
        <p:nvSpPr>
          <p:cNvPr id="12" name="Text 7"/>
          <p:cNvSpPr/>
          <p:nvPr/>
        </p:nvSpPr>
        <p:spPr>
          <a:xfrm>
            <a:off x="2171700" y="1909167"/>
            <a:ext cx="3200400" cy="266105"/>
          </a:xfrm>
          <a:prstGeom prst="rect">
            <a:avLst/>
          </a:prstGeom>
          <a:noFill/>
          <a:ln/>
        </p:spPr>
        <p:txBody>
          <a:bodyPr wrap="square" lIns="85090" tIns="68072" rIns="85090" bIns="68072" rtlCol="0" anchor="ctr">
            <a:spAutoFit/>
          </a:bodyPr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Hier (En fonction / Rôle institutionnel)</a:t>
            </a:r>
            <a:endParaRPr lang="en-US" sz="900" dirty="0"/>
          </a:p>
        </p:txBody>
      </p:sp>
      <p:sp>
        <p:nvSpPr>
          <p:cNvPr id="13" name="Shape 8"/>
          <p:cNvSpPr/>
          <p:nvPr/>
        </p:nvSpPr>
        <p:spPr>
          <a:xfrm>
            <a:off x="5372100" y="1909167"/>
            <a:ext cx="3200400" cy="266105"/>
          </a:xfrm>
          <a:prstGeom prst="rect">
            <a:avLst/>
          </a:prstGeom>
          <a:solidFill>
            <a:srgbClr val="D35400"/>
          </a:solidFill>
          <a:ln/>
        </p:spPr>
      </p:sp>
      <p:sp>
        <p:nvSpPr>
          <p:cNvPr id="14" name="Shape 9"/>
          <p:cNvSpPr/>
          <p:nvPr/>
        </p:nvSpPr>
        <p:spPr>
          <a:xfrm>
            <a:off x="5372100" y="2168128"/>
            <a:ext cx="3200400" cy="7144"/>
          </a:xfrm>
          <a:prstGeom prst="rect">
            <a:avLst/>
          </a:prstGeom>
          <a:solidFill>
            <a:srgbClr val="EAEAEA"/>
          </a:solidFill>
          <a:ln/>
        </p:spPr>
      </p:sp>
      <p:sp>
        <p:nvSpPr>
          <p:cNvPr id="15" name="Text 10"/>
          <p:cNvSpPr/>
          <p:nvPr/>
        </p:nvSpPr>
        <p:spPr>
          <a:xfrm>
            <a:off x="5372100" y="1909167"/>
            <a:ext cx="3200400" cy="266105"/>
          </a:xfrm>
          <a:prstGeom prst="rect">
            <a:avLst/>
          </a:prstGeom>
          <a:noFill/>
          <a:ln/>
        </p:spPr>
        <p:txBody>
          <a:bodyPr wrap="square" lIns="85090" tIns="68072" rIns="85090" bIns="68072" rtlCol="0" anchor="ctr">
            <a:spAutoFit/>
          </a:bodyPr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Aujourd'hui (Posture politique)</a:t>
            </a:r>
            <a:endParaRPr lang="en-US" sz="900" dirty="0"/>
          </a:p>
        </p:txBody>
      </p:sp>
      <p:sp>
        <p:nvSpPr>
          <p:cNvPr id="16" name="Shape 11"/>
          <p:cNvSpPr/>
          <p:nvPr/>
        </p:nvSpPr>
        <p:spPr>
          <a:xfrm>
            <a:off x="571500" y="2175272"/>
            <a:ext cx="1600200" cy="385763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17" name="Shape 12"/>
          <p:cNvSpPr/>
          <p:nvPr/>
        </p:nvSpPr>
        <p:spPr>
          <a:xfrm>
            <a:off x="571500" y="2553891"/>
            <a:ext cx="1600200" cy="7144"/>
          </a:xfrm>
          <a:prstGeom prst="rect">
            <a:avLst/>
          </a:prstGeom>
          <a:solidFill>
            <a:srgbClr val="EAEAEA"/>
          </a:solidFill>
          <a:ln/>
        </p:spPr>
      </p:sp>
      <p:sp>
        <p:nvSpPr>
          <p:cNvPr id="18" name="Text 13"/>
          <p:cNvSpPr/>
          <p:nvPr/>
        </p:nvSpPr>
        <p:spPr>
          <a:xfrm>
            <a:off x="571500" y="2175272"/>
            <a:ext cx="1600200" cy="385763"/>
          </a:xfrm>
          <a:prstGeom prst="rect">
            <a:avLst/>
          </a:prstGeom>
          <a:noFill/>
          <a:ln/>
        </p:spPr>
        <p:txBody>
          <a:bodyPr wrap="square" lIns="85090" tIns="68072" rIns="85090" bIns="68072" rtlCol="0" anchor="ctr">
            <a:spAutoFit/>
          </a:bodyPr>
          <a:lstStyle/>
          <a:p>
            <a:pPr algn="l" indent="0" marL="0">
              <a:buNone/>
            </a:pPr>
            <a:r>
              <a:rPr lang="en-US" sz="800" b="1" dirty="0">
                <a:solidFill>
                  <a:srgbClr val="2C3E5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Position sur les déguerpis (Ex-Préfet)</a:t>
            </a:r>
            <a:endParaRPr lang="en-US" sz="800" dirty="0"/>
          </a:p>
        </p:txBody>
      </p:sp>
      <p:sp>
        <p:nvSpPr>
          <p:cNvPr id="19" name="Text 14"/>
          <p:cNvSpPr/>
          <p:nvPr/>
        </p:nvSpPr>
        <p:spPr>
          <a:xfrm>
            <a:off x="2171700" y="2175272"/>
            <a:ext cx="3200400" cy="382191"/>
          </a:xfrm>
          <a:prstGeom prst="rect">
            <a:avLst/>
          </a:prstGeom>
          <a:noFill/>
          <a:ln/>
        </p:spPr>
        <p:txBody>
          <a:bodyPr wrap="square" lIns="85090" tIns="68072" rIns="85090" bIns="68072" rtlCol="0" anchor="ctr">
            <a:spAutoFit/>
          </a:bodyPr>
          <a:lstStyle/>
          <a:p>
            <a:pPr algn="ctr" indent="0" marL="0">
              <a:buNone/>
            </a:pPr>
            <a:r>
              <a:rPr lang="en-US" sz="8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Adversaire — « Construisez dans le désordre... »</a:t>
            </a:r>
            <a:endParaRPr lang="en-US" sz="850" dirty="0"/>
          </a:p>
        </p:txBody>
      </p:sp>
      <p:sp>
        <p:nvSpPr>
          <p:cNvPr id="20" name="Text 15"/>
          <p:cNvSpPr/>
          <p:nvPr/>
        </p:nvSpPr>
        <p:spPr>
          <a:xfrm>
            <a:off x="5372100" y="2175272"/>
            <a:ext cx="3200400" cy="382191"/>
          </a:xfrm>
          <a:prstGeom prst="rect">
            <a:avLst/>
          </a:prstGeom>
          <a:noFill/>
          <a:ln/>
        </p:spPr>
        <p:txBody>
          <a:bodyPr wrap="square" lIns="85090" tIns="68072" rIns="85090" bIns="68072" rtlCol="0" anchor="ctr">
            <a:spAutoFit/>
          </a:bodyPr>
          <a:lstStyle/>
          <a:p>
            <a:pPr algn="ctr" indent="0" marL="0">
              <a:buNone/>
            </a:pPr>
            <a:r>
              <a:rPr lang="en-US" sz="8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Défenseur autoproclamé</a:t>
            </a:r>
            <a:endParaRPr lang="en-US" sz="850" dirty="0"/>
          </a:p>
        </p:txBody>
      </p:sp>
      <p:sp>
        <p:nvSpPr>
          <p:cNvPr id="21" name="Shape 16"/>
          <p:cNvSpPr/>
          <p:nvPr/>
        </p:nvSpPr>
        <p:spPr>
          <a:xfrm>
            <a:off x="571500" y="2557463"/>
            <a:ext cx="1600200" cy="382191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22" name="Shape 17"/>
          <p:cNvSpPr/>
          <p:nvPr/>
        </p:nvSpPr>
        <p:spPr>
          <a:xfrm>
            <a:off x="571500" y="2932509"/>
            <a:ext cx="1600200" cy="7144"/>
          </a:xfrm>
          <a:prstGeom prst="rect">
            <a:avLst/>
          </a:prstGeom>
          <a:solidFill>
            <a:srgbClr val="EAEAEA"/>
          </a:solidFill>
          <a:ln/>
        </p:spPr>
      </p:sp>
      <p:sp>
        <p:nvSpPr>
          <p:cNvPr id="23" name="Text 18"/>
          <p:cNvSpPr/>
          <p:nvPr/>
        </p:nvSpPr>
        <p:spPr>
          <a:xfrm>
            <a:off x="571500" y="2557463"/>
            <a:ext cx="1600200" cy="382191"/>
          </a:xfrm>
          <a:prstGeom prst="rect">
            <a:avLst/>
          </a:prstGeom>
          <a:noFill/>
          <a:ln/>
        </p:spPr>
        <p:txBody>
          <a:bodyPr wrap="square" lIns="85090" tIns="68072" rIns="85090" bIns="68072" rtlCol="0" anchor="ctr">
            <a:spAutoFit/>
          </a:bodyPr>
          <a:lstStyle/>
          <a:p>
            <a:pPr algn="l" indent="0" marL="0">
              <a:buNone/>
            </a:pPr>
            <a:r>
              <a:rPr lang="en-US" sz="800" b="1" dirty="0">
                <a:solidFill>
                  <a:srgbClr val="2C3E5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Rapport au populisme (Ex-Préfet)</a:t>
            </a:r>
            <a:endParaRPr lang="en-US" sz="800" dirty="0"/>
          </a:p>
        </p:txBody>
      </p:sp>
      <p:sp>
        <p:nvSpPr>
          <p:cNvPr id="24" name="Text 19"/>
          <p:cNvSpPr/>
          <p:nvPr/>
        </p:nvSpPr>
        <p:spPr>
          <a:xfrm>
            <a:off x="2171700" y="2557463"/>
            <a:ext cx="3200400" cy="378619"/>
          </a:xfrm>
          <a:prstGeom prst="rect">
            <a:avLst/>
          </a:prstGeom>
          <a:noFill/>
          <a:ln/>
        </p:spPr>
        <p:txBody>
          <a:bodyPr wrap="square" lIns="85090" tIns="68072" rIns="85090" bIns="68072" rtlCol="0" anchor="ctr">
            <a:spAutoFit/>
          </a:bodyPr>
          <a:lstStyle/>
          <a:p>
            <a:pPr algn="ctr" indent="0" marL="0">
              <a:buNone/>
            </a:pPr>
            <a:r>
              <a:rPr lang="en-US" sz="8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Distance affichée, refus de la démagogie</a:t>
            </a:r>
            <a:endParaRPr lang="en-US" sz="850" dirty="0"/>
          </a:p>
        </p:txBody>
      </p:sp>
      <p:sp>
        <p:nvSpPr>
          <p:cNvPr id="25" name="Text 20"/>
          <p:cNvSpPr/>
          <p:nvPr/>
        </p:nvSpPr>
        <p:spPr>
          <a:xfrm>
            <a:off x="5372100" y="2557463"/>
            <a:ext cx="3200400" cy="378619"/>
          </a:xfrm>
          <a:prstGeom prst="rect">
            <a:avLst/>
          </a:prstGeom>
          <a:noFill/>
          <a:ln/>
        </p:spPr>
        <p:txBody>
          <a:bodyPr wrap="square" lIns="85090" tIns="68072" rIns="85090" bIns="68072" rtlCol="0" anchor="ctr">
            <a:spAutoFit/>
          </a:bodyPr>
          <a:lstStyle/>
          <a:p>
            <a:pPr algn="ctr" indent="0" marL="0">
              <a:buNone/>
            </a:pPr>
            <a:r>
              <a:rPr lang="en-US" sz="8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Discours démagogique assumé</a:t>
            </a:r>
            <a:endParaRPr lang="en-US" sz="850" dirty="0"/>
          </a:p>
        </p:txBody>
      </p:sp>
      <p:sp>
        <p:nvSpPr>
          <p:cNvPr id="26" name="Shape 21"/>
          <p:cNvSpPr/>
          <p:nvPr/>
        </p:nvSpPr>
        <p:spPr>
          <a:xfrm>
            <a:off x="571500" y="2936081"/>
            <a:ext cx="1600200" cy="382191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27" name="Shape 22"/>
          <p:cNvSpPr/>
          <p:nvPr/>
        </p:nvSpPr>
        <p:spPr>
          <a:xfrm>
            <a:off x="571500" y="3311128"/>
            <a:ext cx="1600200" cy="7144"/>
          </a:xfrm>
          <a:prstGeom prst="rect">
            <a:avLst/>
          </a:prstGeom>
          <a:solidFill>
            <a:srgbClr val="EAEAEA"/>
          </a:solidFill>
          <a:ln/>
        </p:spPr>
      </p:sp>
      <p:sp>
        <p:nvSpPr>
          <p:cNvPr id="28" name="Text 23"/>
          <p:cNvSpPr/>
          <p:nvPr/>
        </p:nvSpPr>
        <p:spPr>
          <a:xfrm>
            <a:off x="571500" y="2936081"/>
            <a:ext cx="1600200" cy="382191"/>
          </a:xfrm>
          <a:prstGeom prst="rect">
            <a:avLst/>
          </a:prstGeom>
          <a:noFill/>
          <a:ln/>
        </p:spPr>
        <p:txBody>
          <a:bodyPr wrap="square" lIns="85090" tIns="68072" rIns="85090" bIns="68072" rtlCol="0" anchor="ctr">
            <a:spAutoFit/>
          </a:bodyPr>
          <a:lstStyle/>
          <a:p>
            <a:pPr algn="l" indent="0" marL="0">
              <a:buNone/>
            </a:pPr>
            <a:r>
              <a:rPr lang="en-US" sz="800" b="1" dirty="0">
                <a:solidFill>
                  <a:srgbClr val="2C3E5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Niveau d'information (Maire Emmou)</a:t>
            </a:r>
            <a:endParaRPr lang="en-US" sz="800" dirty="0"/>
          </a:p>
        </p:txBody>
      </p:sp>
      <p:sp>
        <p:nvSpPr>
          <p:cNvPr id="29" name="Text 24"/>
          <p:cNvSpPr/>
          <p:nvPr/>
        </p:nvSpPr>
        <p:spPr>
          <a:xfrm>
            <a:off x="2171700" y="2936081"/>
            <a:ext cx="3200400" cy="378619"/>
          </a:xfrm>
          <a:prstGeom prst="rect">
            <a:avLst/>
          </a:prstGeom>
          <a:noFill/>
          <a:ln/>
        </p:spPr>
        <p:txBody>
          <a:bodyPr wrap="square" lIns="85090" tIns="68072" rIns="85090" bIns="68072" rtlCol="0" anchor="ctr">
            <a:spAutoFit/>
          </a:bodyPr>
          <a:lstStyle/>
          <a:p>
            <a:pPr algn="ctr" indent="0" marL="0">
              <a:buNone/>
            </a:pPr>
            <a:r>
              <a:rPr lang="en-US" sz="8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 reçu la liste officielle des sites à déguerpir</a:t>
            </a:r>
            <a:endParaRPr lang="en-US" sz="850" dirty="0"/>
          </a:p>
        </p:txBody>
      </p:sp>
      <p:sp>
        <p:nvSpPr>
          <p:cNvPr id="30" name="Text 25"/>
          <p:cNvSpPr/>
          <p:nvPr/>
        </p:nvSpPr>
        <p:spPr>
          <a:xfrm>
            <a:off x="5372100" y="2936081"/>
            <a:ext cx="3200400" cy="378619"/>
          </a:xfrm>
          <a:prstGeom prst="rect">
            <a:avLst/>
          </a:prstGeom>
          <a:noFill/>
          <a:ln/>
        </p:spPr>
        <p:txBody>
          <a:bodyPr wrap="square" lIns="85090" tIns="68072" rIns="85090" bIns="68072" rtlCol="0" anchor="ctr">
            <a:spAutoFit/>
          </a:bodyPr>
          <a:lstStyle/>
          <a:p>
            <a:pPr algn="ctr" indent="0" marL="0">
              <a:buNone/>
            </a:pPr>
            <a:r>
              <a:rPr lang="en-US" sz="8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Feint la surprise et l'indignation publique</a:t>
            </a:r>
            <a:endParaRPr lang="en-US" sz="850" dirty="0"/>
          </a:p>
        </p:txBody>
      </p:sp>
      <p:sp>
        <p:nvSpPr>
          <p:cNvPr id="31" name="Shape 26"/>
          <p:cNvSpPr/>
          <p:nvPr/>
        </p:nvSpPr>
        <p:spPr>
          <a:xfrm>
            <a:off x="571500" y="3314700"/>
            <a:ext cx="1600200" cy="382191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32" name="Shape 27"/>
          <p:cNvSpPr/>
          <p:nvPr/>
        </p:nvSpPr>
        <p:spPr>
          <a:xfrm>
            <a:off x="571500" y="3689747"/>
            <a:ext cx="1600200" cy="7144"/>
          </a:xfrm>
          <a:prstGeom prst="rect">
            <a:avLst/>
          </a:prstGeom>
          <a:solidFill>
            <a:srgbClr val="EAEAEA"/>
          </a:solidFill>
          <a:ln/>
        </p:spPr>
      </p:sp>
      <p:sp>
        <p:nvSpPr>
          <p:cNvPr id="33" name="Text 28"/>
          <p:cNvSpPr/>
          <p:nvPr/>
        </p:nvSpPr>
        <p:spPr>
          <a:xfrm>
            <a:off x="571500" y="3314700"/>
            <a:ext cx="1600200" cy="382191"/>
          </a:xfrm>
          <a:prstGeom prst="rect">
            <a:avLst/>
          </a:prstGeom>
          <a:noFill/>
          <a:ln/>
        </p:spPr>
        <p:txBody>
          <a:bodyPr wrap="square" lIns="85090" tIns="68072" rIns="85090" bIns="68072" rtlCol="0" anchor="ctr">
            <a:spAutoFit/>
          </a:bodyPr>
          <a:lstStyle/>
          <a:p>
            <a:pPr algn="l" indent="0" marL="0">
              <a:buNone/>
            </a:pPr>
            <a:r>
              <a:rPr lang="en-US" sz="800" b="1" dirty="0">
                <a:solidFill>
                  <a:srgbClr val="2C3E5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Devoir institutionnel (Maire Emmou)</a:t>
            </a:r>
            <a:endParaRPr lang="en-US" sz="800" dirty="0"/>
          </a:p>
        </p:txBody>
      </p:sp>
      <p:sp>
        <p:nvSpPr>
          <p:cNvPr id="34" name="Text 29"/>
          <p:cNvSpPr/>
          <p:nvPr/>
        </p:nvSpPr>
        <p:spPr>
          <a:xfrm>
            <a:off x="2171700" y="3314700"/>
            <a:ext cx="3200400" cy="378619"/>
          </a:xfrm>
          <a:prstGeom prst="rect">
            <a:avLst/>
          </a:prstGeom>
          <a:noFill/>
          <a:ln/>
        </p:spPr>
        <p:txBody>
          <a:bodyPr wrap="square" lIns="85090" tIns="68072" rIns="85090" bIns="68072" rtlCol="0" anchor="ctr">
            <a:spAutoFit/>
          </a:bodyPr>
          <a:lstStyle/>
          <a:p>
            <a:pPr algn="ctr" indent="0" marL="0">
              <a:buNone/>
            </a:pPr>
            <a:r>
              <a:rPr lang="en-US" sz="8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Devait informer et accompagner les populations</a:t>
            </a:r>
            <a:endParaRPr lang="en-US" sz="850" dirty="0"/>
          </a:p>
        </p:txBody>
      </p:sp>
      <p:sp>
        <p:nvSpPr>
          <p:cNvPr id="35" name="Text 30"/>
          <p:cNvSpPr/>
          <p:nvPr/>
        </p:nvSpPr>
        <p:spPr>
          <a:xfrm>
            <a:off x="5372100" y="3314700"/>
            <a:ext cx="3200400" cy="378619"/>
          </a:xfrm>
          <a:prstGeom prst="rect">
            <a:avLst/>
          </a:prstGeom>
          <a:noFill/>
          <a:ln/>
        </p:spPr>
        <p:txBody>
          <a:bodyPr wrap="square" lIns="85090" tIns="68072" rIns="85090" bIns="68072" rtlCol="0" anchor="ctr">
            <a:spAutoFit/>
          </a:bodyPr>
          <a:lstStyle/>
          <a:p>
            <a:pPr algn="ctr" indent="0" marL="0">
              <a:buNone/>
            </a:pPr>
            <a:r>
              <a:rPr lang="en-US" sz="8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Accuse l'État qu'il représentait dans le processus</a:t>
            </a:r>
            <a:endParaRPr lang="en-US" sz="850" dirty="0"/>
          </a:p>
        </p:txBody>
      </p:sp>
      <p:sp>
        <p:nvSpPr>
          <p:cNvPr id="36" name="Shape 31"/>
          <p:cNvSpPr/>
          <p:nvPr/>
        </p:nvSpPr>
        <p:spPr>
          <a:xfrm>
            <a:off x="571500" y="3693319"/>
            <a:ext cx="1600200" cy="382191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37" name="Shape 32"/>
          <p:cNvSpPr/>
          <p:nvPr/>
        </p:nvSpPr>
        <p:spPr>
          <a:xfrm>
            <a:off x="571500" y="4068366"/>
            <a:ext cx="1600200" cy="7144"/>
          </a:xfrm>
          <a:prstGeom prst="rect">
            <a:avLst/>
          </a:prstGeom>
          <a:solidFill>
            <a:srgbClr val="EAEAEA"/>
          </a:solidFill>
          <a:ln/>
        </p:spPr>
      </p:sp>
      <p:sp>
        <p:nvSpPr>
          <p:cNvPr id="38" name="Text 33"/>
          <p:cNvSpPr/>
          <p:nvPr/>
        </p:nvSpPr>
        <p:spPr>
          <a:xfrm>
            <a:off x="571500" y="3693319"/>
            <a:ext cx="1600200" cy="382191"/>
          </a:xfrm>
          <a:prstGeom prst="rect">
            <a:avLst/>
          </a:prstGeom>
          <a:noFill/>
          <a:ln/>
        </p:spPr>
        <p:txBody>
          <a:bodyPr wrap="square" lIns="85090" tIns="68072" rIns="85090" bIns="68072" rtlCol="0" anchor="ctr">
            <a:spAutoFit/>
          </a:bodyPr>
          <a:lstStyle/>
          <a:p>
            <a:pPr algn="l" indent="0" marL="0">
              <a:buNone/>
            </a:pPr>
            <a:r>
              <a:rPr lang="en-US" sz="800" b="1" dirty="0">
                <a:solidFill>
                  <a:srgbClr val="2C3E5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Motivation réelle (Les deux)</a:t>
            </a:r>
            <a:endParaRPr lang="en-US" sz="800" dirty="0"/>
          </a:p>
        </p:txBody>
      </p:sp>
      <p:sp>
        <p:nvSpPr>
          <p:cNvPr id="39" name="Text 34"/>
          <p:cNvSpPr/>
          <p:nvPr/>
        </p:nvSpPr>
        <p:spPr>
          <a:xfrm>
            <a:off x="2171700" y="3693319"/>
            <a:ext cx="3200400" cy="378619"/>
          </a:xfrm>
          <a:prstGeom prst="rect">
            <a:avLst/>
          </a:prstGeom>
          <a:noFill/>
          <a:ln/>
        </p:spPr>
        <p:txBody>
          <a:bodyPr wrap="square" lIns="85090" tIns="68072" rIns="85090" bIns="68072" rtlCol="0" anchor="ctr">
            <a:spAutoFit/>
          </a:bodyPr>
          <a:lstStyle/>
          <a:p>
            <a:pPr algn="ctr" indent="0" marL="0">
              <a:buNone/>
            </a:pPr>
            <a:r>
              <a:rPr lang="en-US" sz="8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Devoir institutionnel</a:t>
            </a:r>
            <a:endParaRPr lang="en-US" sz="850" dirty="0"/>
          </a:p>
        </p:txBody>
      </p:sp>
      <p:sp>
        <p:nvSpPr>
          <p:cNvPr id="40" name="Text 35"/>
          <p:cNvSpPr/>
          <p:nvPr/>
        </p:nvSpPr>
        <p:spPr>
          <a:xfrm>
            <a:off x="5372100" y="3693319"/>
            <a:ext cx="3200400" cy="378619"/>
          </a:xfrm>
          <a:prstGeom prst="rect">
            <a:avLst/>
          </a:prstGeom>
          <a:noFill/>
          <a:ln/>
        </p:spPr>
        <p:txBody>
          <a:bodyPr wrap="square" lIns="85090" tIns="68072" rIns="85090" bIns="68072" rtlCol="0" anchor="ctr">
            <a:spAutoFit/>
          </a:bodyPr>
          <a:lstStyle/>
          <a:p>
            <a:pPr algn="ctr" indent="0" marL="0">
              <a:buNone/>
            </a:pPr>
            <a:r>
              <a:rPr lang="en-US" sz="8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Reconquête de visibilité et capital électoral</a:t>
            </a:r>
            <a:endParaRPr lang="en-US" sz="850" dirty="0"/>
          </a:p>
        </p:txBody>
      </p:sp>
      <p:sp>
        <p:nvSpPr>
          <p:cNvPr id="41" name="Shape 36"/>
          <p:cNvSpPr/>
          <p:nvPr/>
        </p:nvSpPr>
        <p:spPr>
          <a:xfrm>
            <a:off x="571500" y="4071938"/>
            <a:ext cx="1600200" cy="253603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42" name="Shape 37"/>
          <p:cNvSpPr/>
          <p:nvPr/>
        </p:nvSpPr>
        <p:spPr>
          <a:xfrm>
            <a:off x="571500" y="4318397"/>
            <a:ext cx="1600200" cy="7144"/>
          </a:xfrm>
          <a:prstGeom prst="rect">
            <a:avLst/>
          </a:prstGeom>
          <a:solidFill>
            <a:srgbClr val="EAEAEA"/>
          </a:solidFill>
          <a:ln/>
        </p:spPr>
      </p:sp>
      <p:sp>
        <p:nvSpPr>
          <p:cNvPr id="43" name="Text 38"/>
          <p:cNvSpPr/>
          <p:nvPr/>
        </p:nvSpPr>
        <p:spPr>
          <a:xfrm>
            <a:off x="571500" y="4071938"/>
            <a:ext cx="1600200" cy="253603"/>
          </a:xfrm>
          <a:prstGeom prst="rect">
            <a:avLst/>
          </a:prstGeom>
          <a:noFill/>
          <a:ln/>
        </p:spPr>
        <p:txBody>
          <a:bodyPr wrap="square" lIns="85090" tIns="68072" rIns="85090" bIns="68072" rtlCol="0" anchor="ctr">
            <a:spAutoFit/>
          </a:bodyPr>
          <a:lstStyle/>
          <a:p>
            <a:pPr algn="l" indent="0" marL="0">
              <a:buNone/>
            </a:pPr>
            <a:r>
              <a:rPr lang="en-US" sz="800" b="1" dirty="0">
                <a:solidFill>
                  <a:srgbClr val="2C3E5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Éthique (Les deux)</a:t>
            </a:r>
            <a:endParaRPr lang="en-US" sz="800" dirty="0"/>
          </a:p>
        </p:txBody>
      </p:sp>
      <p:sp>
        <p:nvSpPr>
          <p:cNvPr id="44" name="Text 39"/>
          <p:cNvSpPr/>
          <p:nvPr/>
        </p:nvSpPr>
        <p:spPr>
          <a:xfrm>
            <a:off x="2171700" y="4071938"/>
            <a:ext cx="3200400" cy="253603"/>
          </a:xfrm>
          <a:prstGeom prst="rect">
            <a:avLst/>
          </a:prstGeom>
          <a:noFill/>
          <a:ln/>
        </p:spPr>
        <p:txBody>
          <a:bodyPr wrap="square" lIns="85090" tIns="68072" rIns="85090" bIns="68072" rtlCol="0" anchor="ctr">
            <a:spAutoFit/>
          </a:bodyPr>
          <a:lstStyle/>
          <a:p>
            <a:pPr algn="ctr" indent="0" marL="0">
              <a:buNone/>
            </a:pPr>
            <a:r>
              <a:rPr lang="en-US" sz="8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Cohérence fonctionnelle (relative)</a:t>
            </a:r>
            <a:endParaRPr lang="en-US" sz="850" dirty="0"/>
          </a:p>
        </p:txBody>
      </p:sp>
      <p:sp>
        <p:nvSpPr>
          <p:cNvPr id="45" name="Text 40"/>
          <p:cNvSpPr/>
          <p:nvPr/>
        </p:nvSpPr>
        <p:spPr>
          <a:xfrm>
            <a:off x="5372100" y="4071938"/>
            <a:ext cx="3200400" cy="253603"/>
          </a:xfrm>
          <a:prstGeom prst="rect">
            <a:avLst/>
          </a:prstGeom>
          <a:noFill/>
          <a:ln/>
        </p:spPr>
        <p:txBody>
          <a:bodyPr wrap="square" lIns="85090" tIns="68072" rIns="85090" bIns="68072" rtlCol="0" anchor="ctr">
            <a:spAutoFit/>
          </a:bodyPr>
          <a:lstStyle/>
          <a:p>
            <a:pPr algn="ctr" indent="0" marL="0">
              <a:buNone/>
            </a:pPr>
            <a:r>
              <a:rPr lang="en-US" sz="8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Opportunisme cynique et mensonger</a:t>
            </a:r>
            <a:endParaRPr lang="en-US" sz="850" dirty="0"/>
          </a:p>
        </p:txBody>
      </p:sp>
      <p:sp>
        <p:nvSpPr>
          <p:cNvPr id="46" name="Shape 41"/>
          <p:cNvSpPr/>
          <p:nvPr/>
        </p:nvSpPr>
        <p:spPr>
          <a:xfrm>
            <a:off x="571500" y="4436269"/>
            <a:ext cx="8001000" cy="307181"/>
          </a:xfrm>
          <a:prstGeom prst="rect">
            <a:avLst/>
          </a:prstGeom>
          <a:solidFill>
            <a:srgbClr val="2C3E50"/>
          </a:solidFill>
          <a:ln/>
        </p:spPr>
      </p:sp>
      <p:sp>
        <p:nvSpPr>
          <p:cNvPr id="47" name="Text 42"/>
          <p:cNvSpPr/>
          <p:nvPr/>
        </p:nvSpPr>
        <p:spPr>
          <a:xfrm>
            <a:off x="571500" y="4436269"/>
            <a:ext cx="8001000" cy="307181"/>
          </a:xfrm>
          <a:prstGeom prst="rect">
            <a:avLst/>
          </a:prstGeom>
          <a:noFill/>
          <a:ln/>
        </p:spPr>
        <p:txBody>
          <a:bodyPr wrap="square" lIns="85090" tIns="85090" rIns="85090" bIns="85090" rtlCol="0" anchor="t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Verdict : Une politique à géométrie variable, symptôme d'un </a:t>
            </a:r>
            <a:r>
              <a:rPr lang="en-US" sz="1000" b="1" dirty="0">
                <a:solidFill>
                  <a:srgbClr val="D3540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populisme enfantin</a:t>
            </a:r>
            <a:r>
              <a:rPr lang="en-US" sz="105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et d'une </a:t>
            </a:r>
            <a:r>
              <a:rPr lang="en-US" sz="1000" b="1" dirty="0">
                <a:solidFill>
                  <a:srgbClr val="D3540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absence totale de conviction</a:t>
            </a:r>
            <a:r>
              <a:rPr lang="en-US" sz="105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10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001000" cy="3946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450" b="1" dirty="0">
                <a:solidFill>
                  <a:srgbClr val="2C3E5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La traversée du désert : Le terreau du retournement</a:t>
            </a:r>
            <a:endParaRPr lang="en-US" sz="2450" dirty="0"/>
          </a:p>
        </p:txBody>
      </p:sp>
      <p:sp>
        <p:nvSpPr>
          <p:cNvPr id="4" name="Shape 1"/>
          <p:cNvSpPr/>
          <p:nvPr/>
        </p:nvSpPr>
        <p:spPr>
          <a:xfrm>
            <a:off x="571500" y="1173361"/>
            <a:ext cx="4400550" cy="1927027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Shape 2"/>
          <p:cNvSpPr/>
          <p:nvPr/>
        </p:nvSpPr>
        <p:spPr>
          <a:xfrm>
            <a:off x="571500" y="1173361"/>
            <a:ext cx="42863" cy="1927027"/>
          </a:xfrm>
          <a:prstGeom prst="rect">
            <a:avLst/>
          </a:prstGeom>
          <a:solidFill>
            <a:srgbClr val="D35400"/>
          </a:solidFill>
          <a:ln/>
        </p:spPr>
      </p:sp>
      <p:sp>
        <p:nvSpPr>
          <p:cNvPr id="6" name="Text 3"/>
          <p:cNvSpPr/>
          <p:nvPr/>
        </p:nvSpPr>
        <p:spPr>
          <a:xfrm>
            <a:off x="785813" y="1387673"/>
            <a:ext cx="3971925" cy="2125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00" b="1" dirty="0">
                <a:solidFill>
                  <a:srgbClr val="2980B9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L'inactivité politique comme catalyseur</a:t>
            </a:r>
            <a:endParaRPr lang="en-US" sz="1300" dirty="0"/>
          </a:p>
        </p:txBody>
      </p:sp>
      <p:sp>
        <p:nvSpPr>
          <p:cNvPr id="7" name="Text 4"/>
          <p:cNvSpPr/>
          <p:nvPr/>
        </p:nvSpPr>
        <p:spPr>
          <a:xfrm>
            <a:off x="785813" y="1707356"/>
            <a:ext cx="3971925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Après sa sortie des fonctions préfectorales, l'ex-Préfet d'Abidjan a connu une longue période d'effacement de la scène publique.</a:t>
            </a:r>
            <a:endParaRPr lang="en-US" sz="950" dirty="0"/>
          </a:p>
        </p:txBody>
      </p:sp>
      <p:sp>
        <p:nvSpPr>
          <p:cNvPr id="8" name="Text 5"/>
          <p:cNvSpPr/>
          <p:nvPr/>
        </p:nvSpPr>
        <p:spPr>
          <a:xfrm>
            <a:off x="785813" y="2200275"/>
            <a:ext cx="3971925" cy="5786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Cette « traversée du désert » — marquée par la perte de visibilité, de tribune et d'influence — a profondément modifié ses calculs politiques.</a:t>
            </a:r>
            <a:endParaRPr lang="en-US" sz="950" dirty="0"/>
          </a:p>
        </p:txBody>
      </p:sp>
      <p:sp>
        <p:nvSpPr>
          <p:cNvPr id="9" name="Text 6"/>
          <p:cNvSpPr/>
          <p:nvPr/>
        </p:nvSpPr>
        <p:spPr>
          <a:xfrm>
            <a:off x="571500" y="3243263"/>
            <a:ext cx="4400550" cy="15359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4F4F4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Le revirement spectaculaire :</a:t>
            </a:r>
            <a:endParaRPr lang="en-US" sz="900" dirty="0"/>
          </a:p>
        </p:txBody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3568303"/>
            <a:ext cx="125016" cy="142875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803672" y="3539728"/>
            <a:ext cx="4168378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 détresse des populations déguerpies devient un </a:t>
            </a:r>
            <a:r>
              <a:rPr lang="en-US" sz="900" b="1" dirty="0">
                <a:solidFill>
                  <a:srgbClr val="4F4F4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levier de reconquête de l'espace public</a:t>
            </a: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950" dirty="0"/>
          </a:p>
        </p:txBody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4061222"/>
            <a:ext cx="125016" cy="142875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803672" y="4032647"/>
            <a:ext cx="4168378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Son discours d'autorité d'antan est remplacé par une </a:t>
            </a:r>
            <a:r>
              <a:rPr lang="en-US" sz="900" b="1" dirty="0">
                <a:solidFill>
                  <a:srgbClr val="4F4F4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rhétorique victimaire</a:t>
            </a: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.</a:t>
            </a:r>
            <a:endParaRPr lang="en-US" sz="950" dirty="0"/>
          </a:p>
        </p:txBody>
      </p:sp>
      <p:pic>
        <p:nvPicPr>
          <p:cNvPr id="14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554141"/>
            <a:ext cx="125016" cy="142875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803672" y="4525566"/>
            <a:ext cx="4168378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Son engagement aux côtés de la </a:t>
            </a:r>
            <a:r>
              <a:rPr lang="en-US" sz="900" b="1" dirty="0">
                <a:solidFill>
                  <a:srgbClr val="4F4F4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CNT en 2020</a:t>
            </a: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(structure illégale) révèle </a:t>
            </a: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une dérive vers l'opposition insurrectionnelle.</a:t>
            </a:r>
            <a:endParaRPr lang="en-US" sz="950" dirty="0"/>
          </a:p>
        </p:txBody>
      </p:sp>
      <p:sp>
        <p:nvSpPr>
          <p:cNvPr id="16" name="Shape 10"/>
          <p:cNvSpPr/>
          <p:nvPr/>
        </p:nvSpPr>
        <p:spPr>
          <a:xfrm>
            <a:off x="5264944" y="1299270"/>
            <a:ext cx="3414713" cy="3071813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17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956" y="1406426"/>
            <a:ext cx="3214688" cy="2300288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5372100" y="3813870"/>
            <a:ext cx="3200400" cy="26431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850" i="1" dirty="0">
                <a:solidFill>
                  <a:srgbClr val="2C3E5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La reconquête de l'espace public : de l'uniforme préfectoral à la tribune politique.</a:t>
            </a:r>
            <a:endParaRPr lang="en-US" sz="850" dirty="0"/>
          </a:p>
        </p:txBody>
      </p:sp>
      <p:sp>
        <p:nvSpPr>
          <p:cNvPr id="19" name="Shape 12"/>
          <p:cNvSpPr/>
          <p:nvPr/>
        </p:nvSpPr>
        <p:spPr>
          <a:xfrm>
            <a:off x="5264944" y="4513957"/>
            <a:ext cx="3414713" cy="378619"/>
          </a:xfrm>
          <a:prstGeom prst="rect">
            <a:avLst/>
          </a:prstGeom>
          <a:solidFill>
            <a:srgbClr val="2C3E50"/>
          </a:solidFill>
          <a:ln/>
        </p:spPr>
      </p:sp>
      <p:sp>
        <p:nvSpPr>
          <p:cNvPr id="20" name="Text 13"/>
          <p:cNvSpPr/>
          <p:nvPr/>
        </p:nvSpPr>
        <p:spPr>
          <a:xfrm>
            <a:off x="5264944" y="4513957"/>
            <a:ext cx="3414713" cy="378619"/>
          </a:xfrm>
          <a:prstGeom prst="rect">
            <a:avLst/>
          </a:prstGeom>
          <a:noFill/>
          <a:ln/>
        </p:spPr>
        <p:txBody>
          <a:bodyPr wrap="square" lIns="127508" tIns="127508" rIns="127508" bIns="127508" rtlCol="0" anchor="t">
            <a:spAutoFit/>
          </a:bodyPr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Un schéma classique d'opportunisme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001000" cy="3946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450" b="1" dirty="0">
                <a:solidFill>
                  <a:srgbClr val="2C3E5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Le politicien populiste, défenseur des déguerpis</a:t>
            </a:r>
            <a:endParaRPr lang="en-US" sz="2450" dirty="0"/>
          </a:p>
        </p:txBody>
      </p:sp>
      <p:sp>
        <p:nvSpPr>
          <p:cNvPr id="4" name="Shape 1"/>
          <p:cNvSpPr/>
          <p:nvPr/>
        </p:nvSpPr>
        <p:spPr>
          <a:xfrm>
            <a:off x="571500" y="1277280"/>
            <a:ext cx="3200400" cy="2634258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" y="1348718"/>
            <a:ext cx="3071813" cy="215741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42938" y="3575782"/>
            <a:ext cx="3057525" cy="26431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850" i="1" dirty="0">
                <a:solidFill>
                  <a:srgbClr val="2C3E5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Sylvestre Emmou : de la gestion institutionnelle à la posture d'indignation publique.</a:t>
            </a:r>
            <a:endParaRPr lang="en-US" sz="850" dirty="0"/>
          </a:p>
        </p:txBody>
      </p:sp>
      <p:sp>
        <p:nvSpPr>
          <p:cNvPr id="7" name="Shape 3"/>
          <p:cNvSpPr/>
          <p:nvPr/>
        </p:nvSpPr>
        <p:spPr>
          <a:xfrm>
            <a:off x="4171950" y="1173361"/>
            <a:ext cx="4400550" cy="319928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8" name="Shape 4"/>
          <p:cNvSpPr/>
          <p:nvPr/>
        </p:nvSpPr>
        <p:spPr>
          <a:xfrm>
            <a:off x="4171950" y="1173361"/>
            <a:ext cx="4400550" cy="42863"/>
          </a:xfrm>
          <a:prstGeom prst="rect">
            <a:avLst/>
          </a:prstGeom>
          <a:solidFill>
            <a:srgbClr val="2980B9"/>
          </a:solidFill>
          <a:ln/>
        </p:spPr>
      </p:sp>
      <p:sp>
        <p:nvSpPr>
          <p:cNvPr id="9" name="Text 5"/>
          <p:cNvSpPr/>
          <p:nvPr/>
        </p:nvSpPr>
        <p:spPr>
          <a:xfrm>
            <a:off x="4286250" y="1287661"/>
            <a:ext cx="4171950" cy="23038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D3540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Le retournement de veste consommé</a:t>
            </a:r>
            <a:endParaRPr lang="en-US" sz="1400" dirty="0"/>
          </a:p>
        </p:txBody>
      </p:sp>
      <p:sp>
        <p:nvSpPr>
          <p:cNvPr id="10" name="Text 6"/>
          <p:cNvSpPr/>
          <p:nvPr/>
        </p:nvSpPr>
        <p:spPr>
          <a:xfrm>
            <a:off x="4286250" y="1603772"/>
            <a:ext cx="4171950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ct val="128000"/>
              </a:lnSpc>
              <a:buNone/>
            </a:pP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Aujourd'hui reconvertis en acteurs politiques ou en quête de capital électoral, ils adoptent une posture opposée à celle qu'ils incarnaient hier.</a:t>
            </a:r>
            <a:endParaRPr lang="en-US" sz="950" dirty="0"/>
          </a:p>
        </p:txBody>
      </p:sp>
      <p:sp>
        <p:nvSpPr>
          <p:cNvPr id="11" name="Shape 7"/>
          <p:cNvSpPr/>
          <p:nvPr/>
        </p:nvSpPr>
        <p:spPr>
          <a:xfrm>
            <a:off x="4286250" y="2100932"/>
            <a:ext cx="4171950" cy="528638"/>
          </a:xfrm>
          <a:prstGeom prst="rect">
            <a:avLst/>
          </a:prstGeom>
          <a:solidFill>
            <a:srgbClr val="F9F9F9"/>
          </a:solidFill>
          <a:ln/>
        </p:spPr>
      </p:sp>
      <p:sp>
        <p:nvSpPr>
          <p:cNvPr id="12" name="Shape 8"/>
          <p:cNvSpPr/>
          <p:nvPr/>
        </p:nvSpPr>
        <p:spPr>
          <a:xfrm>
            <a:off x="4286250" y="2100932"/>
            <a:ext cx="28575" cy="528638"/>
          </a:xfrm>
          <a:prstGeom prst="rect">
            <a:avLst/>
          </a:prstGeom>
          <a:solidFill>
            <a:srgbClr val="2C3E50"/>
          </a:solidFill>
          <a:ln/>
        </p:spPr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8" y="2172370"/>
            <a:ext cx="107156" cy="14287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4550569" y="2172370"/>
            <a:ext cx="3836194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900" b="1" dirty="0">
                <a:solidFill>
                  <a:srgbClr val="4F4F4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Des prises de position publiques</a:t>
            </a: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en faveur des déguerpis, </a:t>
            </a: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instrumentalisant leur détresse à des fins de visibilité.</a:t>
            </a:r>
            <a:endParaRPr lang="en-US" sz="900" dirty="0"/>
          </a:p>
        </p:txBody>
      </p:sp>
      <p:sp>
        <p:nvSpPr>
          <p:cNvPr id="15" name="Shape 10"/>
          <p:cNvSpPr/>
          <p:nvPr/>
        </p:nvSpPr>
        <p:spPr>
          <a:xfrm>
            <a:off x="4286250" y="2715295"/>
            <a:ext cx="4171950" cy="528638"/>
          </a:xfrm>
          <a:prstGeom prst="rect">
            <a:avLst/>
          </a:prstGeom>
          <a:solidFill>
            <a:srgbClr val="F9F9F9"/>
          </a:solidFill>
          <a:ln/>
        </p:spPr>
      </p:sp>
      <p:sp>
        <p:nvSpPr>
          <p:cNvPr id="16" name="Shape 11"/>
          <p:cNvSpPr/>
          <p:nvPr/>
        </p:nvSpPr>
        <p:spPr>
          <a:xfrm>
            <a:off x="4286250" y="2715295"/>
            <a:ext cx="28575" cy="528638"/>
          </a:xfrm>
          <a:prstGeom prst="rect">
            <a:avLst/>
          </a:prstGeom>
          <a:solidFill>
            <a:srgbClr val="2C3E50"/>
          </a:solidFill>
          <a:ln/>
        </p:spPr>
      </p:sp>
      <p:pic>
        <p:nvPicPr>
          <p:cNvPr id="17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8" y="2786732"/>
            <a:ext cx="178594" cy="14287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4622006" y="2786732"/>
            <a:ext cx="3764756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900" b="1" dirty="0">
                <a:solidFill>
                  <a:srgbClr val="4F4F4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Une rhétorique victimaire</a:t>
            </a: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qui contraste avec le discours </a:t>
            </a: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d'autorité ou le silence d'antan.</a:t>
            </a:r>
            <a:endParaRPr lang="en-US" sz="900" dirty="0"/>
          </a:p>
        </p:txBody>
      </p:sp>
      <p:sp>
        <p:nvSpPr>
          <p:cNvPr id="19" name="Shape 13"/>
          <p:cNvSpPr/>
          <p:nvPr/>
        </p:nvSpPr>
        <p:spPr>
          <a:xfrm>
            <a:off x="4286250" y="3329657"/>
            <a:ext cx="4171950" cy="528638"/>
          </a:xfrm>
          <a:prstGeom prst="rect">
            <a:avLst/>
          </a:prstGeom>
          <a:solidFill>
            <a:srgbClr val="F9F9F9"/>
          </a:solidFill>
          <a:ln/>
        </p:spPr>
      </p:sp>
      <p:sp>
        <p:nvSpPr>
          <p:cNvPr id="20" name="Shape 14"/>
          <p:cNvSpPr/>
          <p:nvPr/>
        </p:nvSpPr>
        <p:spPr>
          <a:xfrm>
            <a:off x="4286250" y="3329657"/>
            <a:ext cx="28575" cy="528638"/>
          </a:xfrm>
          <a:prstGeom prst="rect">
            <a:avLst/>
          </a:prstGeom>
          <a:solidFill>
            <a:srgbClr val="2C3E50"/>
          </a:solidFill>
          <a:ln/>
        </p:spPr>
      </p:sp>
      <p:pic>
        <p:nvPicPr>
          <p:cNvPr id="2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7688" y="3401095"/>
            <a:ext cx="160734" cy="142875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4604147" y="3401095"/>
            <a:ext cx="3782616" cy="3857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900" b="1" dirty="0">
                <a:solidFill>
                  <a:srgbClr val="4F4F4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Un appel solennel</a:t>
            </a: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à la réconciliation et au dialogue, oubliant </a:t>
            </a: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leurs propres responsabilités passées.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001000" cy="3946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450" b="1" dirty="0">
                <a:solidFill>
                  <a:srgbClr val="2C3E5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Le déguerpissement : Une politique d'État assumée</a:t>
            </a:r>
            <a:endParaRPr lang="en-US" sz="2450" dirty="0"/>
          </a:p>
        </p:txBody>
      </p:sp>
      <p:sp>
        <p:nvSpPr>
          <p:cNvPr id="4" name="Shape 1"/>
          <p:cNvSpPr/>
          <p:nvPr/>
        </p:nvSpPr>
        <p:spPr>
          <a:xfrm>
            <a:off x="571500" y="1244798"/>
            <a:ext cx="3840463" cy="1526977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Text 2"/>
          <p:cNvSpPr/>
          <p:nvPr/>
        </p:nvSpPr>
        <p:spPr>
          <a:xfrm>
            <a:off x="785813" y="1459111"/>
            <a:ext cx="3411838" cy="19823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D3540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Une mesure légale et nécessaire</a:t>
            </a: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785813" y="1764506"/>
            <a:ext cx="3411838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ct val="128000"/>
              </a:lnSpc>
              <a:buNone/>
            </a:pPr>
            <a:r>
              <a:rPr lang="en-US" sz="10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 déguerpissement des populations installées sur des sites illicites ou à risque est une politique publique d'urbanisme exercée par l'État ivoirien dans le cadre strict de la loi.</a:t>
            </a:r>
            <a:endParaRPr lang="en-US" sz="1050" dirty="0"/>
          </a:p>
        </p:txBody>
      </p:sp>
      <p:sp>
        <p:nvSpPr>
          <p:cNvPr id="7" name="Shape 4"/>
          <p:cNvSpPr/>
          <p:nvPr/>
        </p:nvSpPr>
        <p:spPr>
          <a:xfrm>
            <a:off x="571500" y="2914650"/>
            <a:ext cx="3840463" cy="1042988"/>
          </a:xfrm>
          <a:prstGeom prst="rect">
            <a:avLst/>
          </a:prstGeom>
          <a:solidFill>
            <a:srgbClr val="2C3E50"/>
          </a:solidFill>
          <a:ln/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4" y="3128963"/>
            <a:ext cx="142875" cy="142875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964406" y="3128963"/>
            <a:ext cx="3215469" cy="1571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ct val="128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Point crucial : Les autorités locales (dont les maires)</a:t>
            </a:r>
            <a:endParaRPr lang="en-US" sz="1000" dirty="0"/>
          </a:p>
        </p:txBody>
      </p:sp>
      <p:sp>
        <p:nvSpPr>
          <p:cNvPr id="10" name="Text 6"/>
          <p:cNvSpPr/>
          <p:nvPr/>
        </p:nvSpPr>
        <p:spPr>
          <a:xfrm>
            <a:off x="750094" y="3357563"/>
            <a:ext cx="3424758" cy="1571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ct val="128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sont systématiquement informées en amont via des listes</a:t>
            </a:r>
            <a:endParaRPr lang="en-US" sz="1000" dirty="0"/>
          </a:p>
        </p:txBody>
      </p:sp>
      <p:sp>
        <p:nvSpPr>
          <p:cNvPr id="11" name="Text 7"/>
          <p:cNvSpPr/>
          <p:nvPr/>
        </p:nvSpPr>
        <p:spPr>
          <a:xfrm>
            <a:off x="750094" y="3586163"/>
            <a:ext cx="1777510" cy="1571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ct val="128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officielles des sites concernés.</a:t>
            </a:r>
            <a:endParaRPr lang="en-US" sz="1000" dirty="0"/>
          </a:p>
        </p:txBody>
      </p:sp>
      <p:sp>
        <p:nvSpPr>
          <p:cNvPr id="12" name="Shape 8"/>
          <p:cNvSpPr/>
          <p:nvPr/>
        </p:nvSpPr>
        <p:spPr>
          <a:xfrm>
            <a:off x="4732037" y="1244798"/>
            <a:ext cx="3840463" cy="2427089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3" name="Text 9"/>
          <p:cNvSpPr/>
          <p:nvPr/>
        </p:nvSpPr>
        <p:spPr>
          <a:xfrm>
            <a:off x="4946349" y="1459111"/>
            <a:ext cx="3411838" cy="19823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D3540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Objectifs de la politique</a:t>
            </a:r>
            <a:endParaRPr lang="en-US" sz="1200" dirty="0"/>
          </a:p>
        </p:txBody>
      </p:sp>
      <p:pic>
        <p:nvPicPr>
          <p:cNvPr id="1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349" y="1800225"/>
            <a:ext cx="142875" cy="142875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196380" y="1764506"/>
            <a:ext cx="3161807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ct val="128000"/>
              </a:lnSpc>
              <a:buNone/>
            </a:pPr>
            <a:r>
              <a:rPr lang="en-US" sz="10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Protéger les populations contre les risques naturels (inondations, glissements de terrain).</a:t>
            </a:r>
            <a:endParaRPr lang="en-US" sz="1050" dirty="0"/>
          </a:p>
        </p:txBody>
      </p:sp>
      <p:pic>
        <p:nvPicPr>
          <p:cNvPr id="1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6349" y="2364581"/>
            <a:ext cx="178594" cy="142875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5232099" y="2328863"/>
            <a:ext cx="312608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ct val="128000"/>
              </a:lnSpc>
              <a:buNone/>
            </a:pPr>
            <a:r>
              <a:rPr lang="en-US" sz="10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Assainir le tissu urbain et réduire l'habitat précaire dans les zones non constructibles.</a:t>
            </a:r>
            <a:endParaRPr lang="en-US" sz="1050" dirty="0"/>
          </a:p>
        </p:txBody>
      </p:sp>
      <p:pic>
        <p:nvPicPr>
          <p:cNvPr id="18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6349" y="2928938"/>
            <a:ext cx="160734" cy="142875"/>
          </a:xfrm>
          <a:prstGeom prst="rect">
            <a:avLst/>
          </a:prstGeom>
        </p:spPr>
      </p:pic>
      <p:sp>
        <p:nvSpPr>
          <p:cNvPr id="19" name="Text 12"/>
          <p:cNvSpPr/>
          <p:nvPr/>
        </p:nvSpPr>
        <p:spPr>
          <a:xfrm>
            <a:off x="5214240" y="2893219"/>
            <a:ext cx="3143948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ct val="128000"/>
              </a:lnSpc>
              <a:buNone/>
            </a:pPr>
            <a:r>
              <a:rPr lang="en-US" sz="10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Libérer les emprises foncières nécessaires aux projets d'infrastructure d'intérêt public.</a:t>
            </a:r>
            <a:endParaRPr lang="en-US" sz="10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001000" cy="7893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450" b="1" dirty="0">
                <a:solidFill>
                  <a:srgbClr val="2C3E5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Sylvestre Emmou : Le complice silencieux devenu défenseur bruyant</a:t>
            </a:r>
            <a:endParaRPr lang="en-US" sz="2450" dirty="0"/>
          </a:p>
        </p:txBody>
      </p:sp>
      <p:sp>
        <p:nvSpPr>
          <p:cNvPr id="4" name="Shape 1"/>
          <p:cNvSpPr/>
          <p:nvPr/>
        </p:nvSpPr>
        <p:spPr>
          <a:xfrm>
            <a:off x="571500" y="1496616"/>
            <a:ext cx="8001000" cy="398264"/>
          </a:xfrm>
          <a:prstGeom prst="rect">
            <a:avLst/>
          </a:prstGeom>
          <a:solidFill>
            <a:srgbClr val="D35400"/>
          </a:solidFill>
          <a:ln/>
        </p:spPr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788" y="1603772"/>
            <a:ext cx="171450" cy="17145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217394" y="1600200"/>
            <a:ext cx="2987818" cy="19109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Il savait. Il a signé. Il se tait sur ce point.</a:t>
            </a:r>
            <a:endParaRPr lang="en-US" sz="1200" dirty="0"/>
          </a:p>
        </p:txBody>
      </p:sp>
      <p:sp>
        <p:nvSpPr>
          <p:cNvPr id="7" name="Shape 3"/>
          <p:cNvSpPr/>
          <p:nvPr/>
        </p:nvSpPr>
        <p:spPr>
          <a:xfrm>
            <a:off x="571500" y="1966317"/>
            <a:ext cx="3857625" cy="2150492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8" y="2100263"/>
            <a:ext cx="225028" cy="200025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996553" y="2098477"/>
            <a:ext cx="3244853" cy="221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2980B9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Ce qu'il savait (Le rôle institutionnel)</a:t>
            </a:r>
            <a:endParaRPr lang="en-US" sz="140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8" y="2532459"/>
            <a:ext cx="142875" cy="14287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50119" y="2496741"/>
            <a:ext cx="3350419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ct val="128000"/>
              </a:lnSpc>
              <a:buNone/>
            </a:pP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 tant que Maire de Port-Bouët, il est un acteur institutionnel de premier plan.</a:t>
            </a:r>
            <a:endParaRPr lang="en-US" sz="950" dirty="0"/>
          </a:p>
        </p:txBody>
      </p:sp>
      <p:pic>
        <p:nvPicPr>
          <p:cNvPr id="12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088" y="3029620"/>
            <a:ext cx="142875" cy="142875"/>
          </a:xfrm>
          <a:prstGeom prst="rect">
            <a:avLst/>
          </a:prstGeom>
        </p:spPr>
      </p:pic>
      <p:sp>
        <p:nvSpPr>
          <p:cNvPr id="13" name="Text 6"/>
          <p:cNvSpPr/>
          <p:nvPr/>
        </p:nvSpPr>
        <p:spPr>
          <a:xfrm>
            <a:off x="950119" y="2993901"/>
            <a:ext cx="3350419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ct val="128000"/>
              </a:lnSpc>
              <a:buNone/>
            </a:pP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Il a reçu la </a:t>
            </a:r>
            <a:r>
              <a:rPr lang="en-US" sz="900" b="1" dirty="0">
                <a:solidFill>
                  <a:srgbClr val="4F4F4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liste officielle des sites</a:t>
            </a: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devant faire l'objet de </a:t>
            </a: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déguerpissements sur sa commune.</a:t>
            </a:r>
            <a:endParaRPr lang="en-US" sz="950" dirty="0"/>
          </a:p>
        </p:txBody>
      </p:sp>
      <p:pic>
        <p:nvPicPr>
          <p:cNvPr id="14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088" y="3526780"/>
            <a:ext cx="142875" cy="142875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950119" y="3491061"/>
            <a:ext cx="3350419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ct val="128000"/>
              </a:lnSpc>
              <a:buNone/>
            </a:pP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Il avait la capacité d'agir, d'alerter et d'accompagner les populations concernées en amont.</a:t>
            </a:r>
            <a:endParaRPr lang="en-US" sz="950" dirty="0"/>
          </a:p>
        </p:txBody>
      </p:sp>
      <p:sp>
        <p:nvSpPr>
          <p:cNvPr id="16" name="Shape 8"/>
          <p:cNvSpPr/>
          <p:nvPr/>
        </p:nvSpPr>
        <p:spPr>
          <a:xfrm>
            <a:off x="4714875" y="1966317"/>
            <a:ext cx="3857625" cy="2150492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17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3463" y="2100263"/>
            <a:ext cx="225028" cy="200025"/>
          </a:xfrm>
          <a:prstGeom prst="rect">
            <a:avLst/>
          </a:prstGeom>
        </p:spPr>
      </p:pic>
      <p:sp>
        <p:nvSpPr>
          <p:cNvPr id="18" name="Text 9"/>
          <p:cNvSpPr/>
          <p:nvPr/>
        </p:nvSpPr>
        <p:spPr>
          <a:xfrm>
            <a:off x="5139928" y="2098477"/>
            <a:ext cx="2874187" cy="221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2980B9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Ce qu'il fait (La posture actuelle)</a:t>
            </a:r>
            <a:endParaRPr lang="en-US" sz="1400" dirty="0"/>
          </a:p>
        </p:txBody>
      </p:sp>
      <p:pic>
        <p:nvPicPr>
          <p:cNvPr id="1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43463" y="2532459"/>
            <a:ext cx="89297" cy="142875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5039916" y="2496741"/>
            <a:ext cx="3403522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ct val="128000"/>
              </a:lnSpc>
              <a:buNone/>
            </a:pP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Il a choisi le </a:t>
            </a:r>
            <a:r>
              <a:rPr lang="en-US" sz="900" b="1" dirty="0">
                <a:solidFill>
                  <a:srgbClr val="4F4F4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silence institutionnel</a:t>
            </a: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au moment où il aurait pu agir.</a:t>
            </a:r>
            <a:endParaRPr lang="en-US" sz="950" dirty="0"/>
          </a:p>
        </p:txBody>
      </p:sp>
      <p:pic>
        <p:nvPicPr>
          <p:cNvPr id="21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43463" y="2823902"/>
            <a:ext cx="89297" cy="142875"/>
          </a:xfrm>
          <a:prstGeom prst="rect">
            <a:avLst/>
          </a:prstGeom>
        </p:spPr>
      </p:pic>
      <p:sp>
        <p:nvSpPr>
          <p:cNvPr id="22" name="Text 11"/>
          <p:cNvSpPr/>
          <p:nvPr/>
        </p:nvSpPr>
        <p:spPr>
          <a:xfrm>
            <a:off x="5039916" y="2788183"/>
            <a:ext cx="3403997" cy="4114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ct val="128000"/>
              </a:lnSpc>
              <a:buNone/>
            </a:pP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Aujourd'hui, il adopte une posture de défenseur outré des populations déguerpies.</a:t>
            </a:r>
            <a:endParaRPr lang="en-US" sz="950" dirty="0"/>
          </a:p>
        </p:txBody>
      </p:sp>
      <p:pic>
        <p:nvPicPr>
          <p:cNvPr id="23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43463" y="3321062"/>
            <a:ext cx="89297" cy="142875"/>
          </a:xfrm>
          <a:prstGeom prst="rect">
            <a:avLst/>
          </a:prstGeom>
        </p:spPr>
      </p:pic>
      <p:sp>
        <p:nvSpPr>
          <p:cNvPr id="24" name="Text 12"/>
          <p:cNvSpPr/>
          <p:nvPr/>
        </p:nvSpPr>
        <p:spPr>
          <a:xfrm>
            <a:off x="5039916" y="3285344"/>
            <a:ext cx="3163649" cy="20571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ct val="128000"/>
              </a:lnSpc>
              <a:buNone/>
            </a:pP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Il tente de se dédouaner de sa propre inaction institutionnelle.</a:t>
            </a:r>
            <a:endParaRPr lang="en-US" sz="950" dirty="0"/>
          </a:p>
        </p:txBody>
      </p:sp>
      <p:sp>
        <p:nvSpPr>
          <p:cNvPr id="25" name="Shape 13"/>
          <p:cNvSpPr/>
          <p:nvPr/>
        </p:nvSpPr>
        <p:spPr>
          <a:xfrm>
            <a:off x="571500" y="4188247"/>
            <a:ext cx="8001000" cy="391120"/>
          </a:xfrm>
          <a:prstGeom prst="rect">
            <a:avLst/>
          </a:prstGeom>
          <a:solidFill>
            <a:srgbClr val="2C3E50"/>
          </a:solidFill>
          <a:ln/>
        </p:spPr>
      </p:sp>
      <p:sp>
        <p:nvSpPr>
          <p:cNvPr id="26" name="Text 14"/>
          <p:cNvSpPr/>
          <p:nvPr/>
        </p:nvSpPr>
        <p:spPr>
          <a:xfrm>
            <a:off x="571500" y="4188247"/>
            <a:ext cx="8001000" cy="391120"/>
          </a:xfrm>
          <a:prstGeom prst="rect">
            <a:avLst/>
          </a:prstGeom>
          <a:noFill/>
          <a:ln/>
        </p:spPr>
        <p:txBody>
          <a:bodyPr wrap="square" lIns="136017" tIns="136017" rIns="136017" bIns="136017" rtlCol="0" anchor="t">
            <a:spAutoFit/>
          </a:bodyPr>
          <a:lstStyle/>
          <a:p>
            <a:pPr algn="ctr" indent="0" marL="0">
              <a:buNone/>
            </a:pPr>
            <a:r>
              <a:rPr lang="en-US" sz="1050" i="1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"Une posture de défenseur des populations... qu'il aurait pu accompagner s'il avait agi en temps utile."</a:t>
            </a:r>
            <a:endParaRPr lang="en-US" sz="10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001000" cy="3946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450" b="1" dirty="0">
                <a:solidFill>
                  <a:srgbClr val="2C3E5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L'ex-Préfet d'Abidjan : Le technocrate de l'ordre</a:t>
            </a:r>
            <a:endParaRPr lang="en-US" sz="2450" dirty="0"/>
          </a:p>
        </p:txBody>
      </p:sp>
      <p:sp>
        <p:nvSpPr>
          <p:cNvPr id="4" name="Shape 1"/>
          <p:cNvSpPr/>
          <p:nvPr/>
        </p:nvSpPr>
        <p:spPr>
          <a:xfrm>
            <a:off x="571500" y="1244798"/>
            <a:ext cx="8001000" cy="1613371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Shape 2"/>
          <p:cNvSpPr/>
          <p:nvPr/>
        </p:nvSpPr>
        <p:spPr>
          <a:xfrm>
            <a:off x="571500" y="1244798"/>
            <a:ext cx="57150" cy="1613371"/>
          </a:xfrm>
          <a:prstGeom prst="rect">
            <a:avLst/>
          </a:prstGeom>
          <a:solidFill>
            <a:srgbClr val="D35400"/>
          </a:solidFill>
          <a:ln/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091" y="1541264"/>
            <a:ext cx="251817" cy="28575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857250" y="1932384"/>
            <a:ext cx="7429500" cy="6400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ct val="112000"/>
              </a:lnSpc>
              <a:buNone/>
            </a:pPr>
            <a:r>
              <a:rPr lang="en-US" sz="1600" b="1" i="1" dirty="0">
                <a:solidFill>
                  <a:srgbClr val="2C3E5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« Construisez dans le désordre, l'État viendra y mettre de l'ordre en détruisant. »</a:t>
            </a:r>
            <a:endParaRPr lang="en-US" sz="1600" dirty="0"/>
          </a:p>
        </p:txBody>
      </p:sp>
      <p:sp>
        <p:nvSpPr>
          <p:cNvPr id="8" name="Shape 4"/>
          <p:cNvSpPr/>
          <p:nvPr/>
        </p:nvSpPr>
        <p:spPr>
          <a:xfrm>
            <a:off x="571500" y="3215357"/>
            <a:ext cx="2524116" cy="1625203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956" y="3401095"/>
            <a:ext cx="257175" cy="257175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750094" y="3795787"/>
            <a:ext cx="2166928" cy="1803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C3E5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Adversaire du précaire</a:t>
            </a:r>
            <a:endParaRPr lang="en-US" sz="1100" dirty="0"/>
          </a:p>
        </p:txBody>
      </p:sp>
      <p:sp>
        <p:nvSpPr>
          <p:cNvPr id="11" name="Text 6"/>
          <p:cNvSpPr/>
          <p:nvPr/>
        </p:nvSpPr>
        <p:spPr>
          <a:xfrm>
            <a:off x="750094" y="4083323"/>
            <a:ext cx="2166928" cy="5786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En fonction, il incarnait la rigueur de l'État et affichait une opposition ferme à la prolifération des quartiers précaires.</a:t>
            </a:r>
            <a:endParaRPr lang="en-US" sz="950" dirty="0"/>
          </a:p>
        </p:txBody>
      </p:sp>
      <p:sp>
        <p:nvSpPr>
          <p:cNvPr id="12" name="Shape 7"/>
          <p:cNvSpPr/>
          <p:nvPr/>
        </p:nvSpPr>
        <p:spPr>
          <a:xfrm>
            <a:off x="3309928" y="3215357"/>
            <a:ext cx="2524116" cy="1625203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3385" y="3401095"/>
            <a:ext cx="257175" cy="257175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3488522" y="3795787"/>
            <a:ext cx="2166928" cy="1803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C3E5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Légitimation de l'autorité</a:t>
            </a:r>
            <a:endParaRPr lang="en-US" sz="1100" dirty="0"/>
          </a:p>
        </p:txBody>
      </p:sp>
      <p:sp>
        <p:nvSpPr>
          <p:cNvPr id="15" name="Text 9"/>
          <p:cNvSpPr/>
          <p:nvPr/>
        </p:nvSpPr>
        <p:spPr>
          <a:xfrm>
            <a:off x="3488522" y="4083323"/>
            <a:ext cx="2166928" cy="5786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 déguerpissement était présenté et assumé comme un acte d'autorité légitime et nécessaire pour l'ordre urbain.</a:t>
            </a:r>
            <a:endParaRPr lang="en-US" sz="950" dirty="0"/>
          </a:p>
        </p:txBody>
      </p:sp>
      <p:sp>
        <p:nvSpPr>
          <p:cNvPr id="16" name="Shape 10"/>
          <p:cNvSpPr/>
          <p:nvPr/>
        </p:nvSpPr>
        <p:spPr>
          <a:xfrm>
            <a:off x="6048356" y="3215357"/>
            <a:ext cx="2524116" cy="1625203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17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7886" y="3401095"/>
            <a:ext cx="225028" cy="257175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6226950" y="3795787"/>
            <a:ext cx="2166928" cy="1803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C3E5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Refus du populisme</a:t>
            </a:r>
            <a:endParaRPr lang="en-US" sz="1100" dirty="0"/>
          </a:p>
        </p:txBody>
      </p:sp>
      <p:sp>
        <p:nvSpPr>
          <p:cNvPr id="19" name="Text 12"/>
          <p:cNvSpPr/>
          <p:nvPr/>
        </p:nvSpPr>
        <p:spPr>
          <a:xfrm>
            <a:off x="6226950" y="4083323"/>
            <a:ext cx="2166928" cy="5786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Il se tenait délibérément à l'écart de la politique politicienne. Sa rigueur avait au moins le mérite de la cohérence.</a:t>
            </a:r>
            <a:endParaRPr lang="en-US" sz="9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46675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001000" cy="68937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2C3E5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Le mensonge de Sylvestre Emmou : Savoir et feindre l'ignorance</a:t>
            </a:r>
            <a:endParaRPr lang="en-US" sz="2100" dirty="0"/>
          </a:p>
        </p:txBody>
      </p:sp>
      <p:sp>
        <p:nvSpPr>
          <p:cNvPr id="4" name="Text 1"/>
          <p:cNvSpPr/>
          <p:nvPr/>
        </p:nvSpPr>
        <p:spPr>
          <a:xfrm>
            <a:off x="571500" y="1325166"/>
            <a:ext cx="8001000" cy="19645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50" dirty="0">
                <a:solidFill>
                  <a:srgbClr val="2980B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L'hypocrisie institutionnelle à son comble</a:t>
            </a:r>
            <a:endParaRPr lang="en-US" sz="1250" dirty="0"/>
          </a:p>
        </p:txBody>
      </p:sp>
      <p:sp>
        <p:nvSpPr>
          <p:cNvPr id="5" name="Shape 2"/>
          <p:cNvSpPr/>
          <p:nvPr/>
        </p:nvSpPr>
        <p:spPr>
          <a:xfrm>
            <a:off x="571500" y="1878806"/>
            <a:ext cx="8001000" cy="2259211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6" name="Shape 3"/>
          <p:cNvSpPr/>
          <p:nvPr/>
        </p:nvSpPr>
        <p:spPr>
          <a:xfrm>
            <a:off x="571500" y="1878806"/>
            <a:ext cx="4000500" cy="437555"/>
          </a:xfrm>
          <a:prstGeom prst="rect">
            <a:avLst/>
          </a:prstGeom>
          <a:solidFill>
            <a:srgbClr val="2C3E50"/>
          </a:solidFill>
          <a:ln/>
        </p:spPr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8" y="2010966"/>
            <a:ext cx="117872" cy="15716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889397" y="2010966"/>
            <a:ext cx="1837758" cy="1732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Ce qu'il savait (La Réalité)</a:t>
            </a:r>
            <a:endParaRPr lang="en-US" sz="1100" dirty="0"/>
          </a:p>
        </p:txBody>
      </p:sp>
      <p:sp>
        <p:nvSpPr>
          <p:cNvPr id="9" name="Shape 5"/>
          <p:cNvSpPr/>
          <p:nvPr/>
        </p:nvSpPr>
        <p:spPr>
          <a:xfrm>
            <a:off x="4572000" y="1878806"/>
            <a:ext cx="4000500" cy="437555"/>
          </a:xfrm>
          <a:prstGeom prst="rect">
            <a:avLst/>
          </a:prstGeom>
          <a:solidFill>
            <a:srgbClr val="D35400"/>
          </a:solidFill>
          <a:ln/>
        </p:spPr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588" y="2010966"/>
            <a:ext cx="196453" cy="157163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4968478" y="2010966"/>
            <a:ext cx="2555593" cy="17323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Ce qu'il fait aujourd'hui (La Posture)</a:t>
            </a:r>
            <a:endParaRPr lang="en-US" sz="110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" y="2459236"/>
            <a:ext cx="171450" cy="142875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971550" y="2469952"/>
            <a:ext cx="2620724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Il a reçu la liste officielle des sites à déguerpir</a:t>
            </a:r>
            <a:endParaRPr lang="en-US" sz="950" dirty="0"/>
          </a:p>
        </p:txBody>
      </p:sp>
      <p:pic>
        <p:nvPicPr>
          <p:cNvPr id="14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5" y="2459236"/>
            <a:ext cx="171450" cy="142875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4972050" y="2469952"/>
            <a:ext cx="2240431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Il joue l'indignation devant les caméras</a:t>
            </a:r>
            <a:endParaRPr lang="en-US" sz="950" dirty="0"/>
          </a:p>
        </p:txBody>
      </p:sp>
      <p:pic>
        <p:nvPicPr>
          <p:cNvPr id="16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375" y="2916436"/>
            <a:ext cx="171450" cy="142875"/>
          </a:xfrm>
          <a:prstGeom prst="rect">
            <a:avLst/>
          </a:prstGeom>
        </p:spPr>
      </p:pic>
      <p:sp>
        <p:nvSpPr>
          <p:cNvPr id="17" name="Text 9"/>
          <p:cNvSpPr/>
          <p:nvPr/>
        </p:nvSpPr>
        <p:spPr>
          <a:xfrm>
            <a:off x="971550" y="2927152"/>
            <a:ext cx="2426084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Il avait le devoir d'informer les populations</a:t>
            </a:r>
            <a:endParaRPr lang="en-US" sz="950" dirty="0"/>
          </a:p>
        </p:txBody>
      </p:sp>
      <p:pic>
        <p:nvPicPr>
          <p:cNvPr id="1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4875" y="2916436"/>
            <a:ext cx="171450" cy="142875"/>
          </a:xfrm>
          <a:prstGeom prst="rect">
            <a:avLst/>
          </a:prstGeom>
        </p:spPr>
      </p:pic>
      <p:sp>
        <p:nvSpPr>
          <p:cNvPr id="19" name="Text 10"/>
          <p:cNvSpPr/>
          <p:nvPr/>
        </p:nvSpPr>
        <p:spPr>
          <a:xfrm>
            <a:off x="4972050" y="2927152"/>
            <a:ext cx="1532697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Il accuse l'État de brutalité</a:t>
            </a:r>
            <a:endParaRPr lang="en-US" sz="950" dirty="0"/>
          </a:p>
        </p:txBody>
      </p:sp>
      <p:pic>
        <p:nvPicPr>
          <p:cNvPr id="20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375" y="3373636"/>
            <a:ext cx="171450" cy="142875"/>
          </a:xfrm>
          <a:prstGeom prst="rect">
            <a:avLst/>
          </a:prstGeom>
        </p:spPr>
      </p:pic>
      <p:sp>
        <p:nvSpPr>
          <p:cNvPr id="21" name="Text 11"/>
          <p:cNvSpPr/>
          <p:nvPr/>
        </p:nvSpPr>
        <p:spPr>
          <a:xfrm>
            <a:off x="971550" y="3384352"/>
            <a:ext cx="2544626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Il était partenaire institutionnel du processus</a:t>
            </a:r>
            <a:endParaRPr lang="en-US" sz="950" dirty="0"/>
          </a:p>
        </p:txBody>
      </p:sp>
      <p:pic>
        <p:nvPicPr>
          <p:cNvPr id="22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4875" y="3373636"/>
            <a:ext cx="171450" cy="142875"/>
          </a:xfrm>
          <a:prstGeom prst="rect">
            <a:avLst/>
          </a:prstGeom>
        </p:spPr>
      </p:pic>
      <p:sp>
        <p:nvSpPr>
          <p:cNvPr id="23" name="Text 12"/>
          <p:cNvSpPr/>
          <p:nvPr/>
        </p:nvSpPr>
        <p:spPr>
          <a:xfrm>
            <a:off x="4972050" y="3384352"/>
            <a:ext cx="2130065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Il se pose en victime et en défenseur</a:t>
            </a:r>
            <a:endParaRPr lang="en-US" sz="950" dirty="0"/>
          </a:p>
        </p:txBody>
      </p:sp>
      <p:pic>
        <p:nvPicPr>
          <p:cNvPr id="24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4375" y="3830836"/>
            <a:ext cx="171450" cy="142875"/>
          </a:xfrm>
          <a:prstGeom prst="rect">
            <a:avLst/>
          </a:prstGeom>
        </p:spPr>
      </p:pic>
      <p:sp>
        <p:nvSpPr>
          <p:cNvPr id="25" name="Text 13"/>
          <p:cNvSpPr/>
          <p:nvPr/>
        </p:nvSpPr>
        <p:spPr>
          <a:xfrm>
            <a:off x="971550" y="3841552"/>
            <a:ext cx="2366004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Il a gardé le silence au moment opportun</a:t>
            </a:r>
            <a:endParaRPr lang="en-US" sz="950" dirty="0"/>
          </a:p>
        </p:txBody>
      </p:sp>
      <p:pic>
        <p:nvPicPr>
          <p:cNvPr id="26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14875" y="3830836"/>
            <a:ext cx="171450" cy="142875"/>
          </a:xfrm>
          <a:prstGeom prst="rect">
            <a:avLst/>
          </a:prstGeom>
        </p:spPr>
      </p:pic>
      <p:sp>
        <p:nvSpPr>
          <p:cNvPr id="27" name="Text 14"/>
          <p:cNvSpPr/>
          <p:nvPr/>
        </p:nvSpPr>
        <p:spPr>
          <a:xfrm>
            <a:off x="4972050" y="3841552"/>
            <a:ext cx="2179960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Il parle fort quand les caméras sont là</a:t>
            </a:r>
            <a:endParaRPr lang="en-US" sz="950" dirty="0"/>
          </a:p>
        </p:txBody>
      </p:sp>
      <p:sp>
        <p:nvSpPr>
          <p:cNvPr id="28" name="Shape 15"/>
          <p:cNvSpPr/>
          <p:nvPr/>
        </p:nvSpPr>
        <p:spPr>
          <a:xfrm>
            <a:off x="571500" y="4423767"/>
            <a:ext cx="8001000" cy="1042988"/>
          </a:xfrm>
          <a:prstGeom prst="rect">
            <a:avLst/>
          </a:prstGeom>
          <a:solidFill>
            <a:srgbClr val="2C3E50"/>
          </a:solidFill>
          <a:ln/>
        </p:spPr>
      </p:sp>
      <p:sp>
        <p:nvSpPr>
          <p:cNvPr id="29" name="Text 16"/>
          <p:cNvSpPr/>
          <p:nvPr/>
        </p:nvSpPr>
        <p:spPr>
          <a:xfrm>
            <a:off x="571500" y="4423767"/>
            <a:ext cx="8001000" cy="1042988"/>
          </a:xfrm>
          <a:prstGeom prst="rect">
            <a:avLst/>
          </a:prstGeom>
          <a:noFill/>
          <a:ln/>
        </p:spPr>
        <p:txBody>
          <a:bodyPr wrap="square" lIns="212598" tIns="212598" rIns="212598" bIns="212598" rtlCol="0" anchor="t">
            <a:spAutoFit/>
          </a:bodyPr>
          <a:lstStyle/>
          <a:p>
            <a:pPr algn="ctr" indent="0" marL="0">
              <a:lnSpc>
                <a:spcPct val="128000"/>
              </a:lnSpc>
              <a:buNone/>
            </a:pPr>
            <a:r>
              <a:rPr lang="en-US" sz="1000" b="1" dirty="0">
                <a:solidFill>
                  <a:srgbClr val="D3540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Ce comportement constitue un </a:t>
            </a:r>
            <a:r>
              <a:rPr lang="en-US" sz="1000" b="1" dirty="0">
                <a:solidFill>
                  <a:srgbClr val="D3540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mensonge par omission</a:t>
            </a:r>
            <a:r>
              <a:rPr lang="en-US" sz="1000" b="1" dirty="0">
                <a:solidFill>
                  <a:srgbClr val="D3540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 doublé d'une </a:t>
            </a:r>
            <a:r>
              <a:rPr lang="en-US" sz="1000" b="1" dirty="0">
                <a:solidFill>
                  <a:srgbClr val="D3540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exploitation cynique de la détresse </a:t>
            </a:r>
            <a:r>
              <a:rPr lang="en-US" sz="1000" b="1" dirty="0">
                <a:solidFill>
                  <a:srgbClr val="D3540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humaine</a:t>
            </a:r>
            <a:r>
              <a:rPr lang="en-US" sz="1000" b="1" dirty="0">
                <a:solidFill>
                  <a:srgbClr val="D3540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.</a:t>
            </a:r>
            <a:r>
              <a:rPr lang="en-US" sz="1000" b="1" dirty="0">
                <a:solidFill>
                  <a:srgbClr val="FFFFF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
</a:t>
            </a:r>
            <a:r>
              <a:rPr lang="en-US" sz="1000" b="1" dirty="0">
                <a:solidFill>
                  <a:srgbClr val="D3540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Il est d'autant plus grave qu'il émane d'un élu local dont la mission première est de protéger ses administrés.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001000" cy="3946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450" b="1" dirty="0">
                <a:solidFill>
                  <a:srgbClr val="2C3E5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Anatomie du populisme opportuniste à deux visages</a:t>
            </a:r>
            <a:endParaRPr lang="en-US" sz="2450" dirty="0"/>
          </a:p>
        </p:txBody>
      </p:sp>
      <p:sp>
        <p:nvSpPr>
          <p:cNvPr id="4" name="Text 1"/>
          <p:cNvSpPr/>
          <p:nvPr/>
        </p:nvSpPr>
        <p:spPr>
          <a:xfrm>
            <a:off x="571500" y="1173361"/>
            <a:ext cx="8001000" cy="19823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D3540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Deux acteurs, un même schéma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571500" y="1514475"/>
            <a:ext cx="8001000" cy="2594967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6" name="Shape 3"/>
          <p:cNvSpPr/>
          <p:nvPr/>
        </p:nvSpPr>
        <p:spPr>
          <a:xfrm>
            <a:off x="571500" y="1514475"/>
            <a:ext cx="2000250" cy="380405"/>
          </a:xfrm>
          <a:prstGeom prst="rect">
            <a:avLst/>
          </a:prstGeom>
          <a:solidFill>
            <a:srgbClr val="2C3E50"/>
          </a:solidFill>
          <a:ln/>
        </p:spPr>
      </p:sp>
      <p:sp>
        <p:nvSpPr>
          <p:cNvPr id="7" name="Shape 4"/>
          <p:cNvSpPr/>
          <p:nvPr/>
        </p:nvSpPr>
        <p:spPr>
          <a:xfrm>
            <a:off x="571500" y="1887736"/>
            <a:ext cx="2000250" cy="7144"/>
          </a:xfrm>
          <a:prstGeom prst="rect">
            <a:avLst/>
          </a:prstGeom>
          <a:solidFill>
            <a:srgbClr val="EAEAEA"/>
          </a:solidFill>
          <a:ln/>
        </p:spPr>
      </p:sp>
      <p:sp>
        <p:nvSpPr>
          <p:cNvPr id="8" name="Text 5"/>
          <p:cNvSpPr/>
          <p:nvPr/>
        </p:nvSpPr>
        <p:spPr>
          <a:xfrm>
            <a:off x="571500" y="1514475"/>
            <a:ext cx="2000250" cy="380405"/>
          </a:xfrm>
          <a:prstGeom prst="rect">
            <a:avLst/>
          </a:prstGeom>
          <a:noFill/>
          <a:ln/>
        </p:spPr>
        <p:txBody>
          <a:bodyPr wrap="square" lIns="170053" tIns="127508" rIns="170053" bIns="127508" rtlCol="0" anchor="ctr">
            <a:spAutoFit/>
          </a:bodyPr>
          <a:lstStyle/>
          <a:p>
            <a:pPr algn="l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Caractéristique</a:t>
            </a:r>
            <a:endParaRPr lang="en-US" sz="1000" dirty="0"/>
          </a:p>
        </p:txBody>
      </p:sp>
      <p:sp>
        <p:nvSpPr>
          <p:cNvPr id="9" name="Shape 6"/>
          <p:cNvSpPr/>
          <p:nvPr/>
        </p:nvSpPr>
        <p:spPr>
          <a:xfrm>
            <a:off x="2571750" y="1514475"/>
            <a:ext cx="3000375" cy="380405"/>
          </a:xfrm>
          <a:prstGeom prst="rect">
            <a:avLst/>
          </a:prstGeom>
          <a:solidFill>
            <a:srgbClr val="2980B9"/>
          </a:solidFill>
          <a:ln/>
        </p:spPr>
      </p:sp>
      <p:sp>
        <p:nvSpPr>
          <p:cNvPr id="10" name="Shape 7"/>
          <p:cNvSpPr/>
          <p:nvPr/>
        </p:nvSpPr>
        <p:spPr>
          <a:xfrm>
            <a:off x="2571750" y="1887736"/>
            <a:ext cx="3000375" cy="7144"/>
          </a:xfrm>
          <a:prstGeom prst="rect">
            <a:avLst/>
          </a:prstGeom>
          <a:solidFill>
            <a:srgbClr val="EAEAEA"/>
          </a:solidFill>
          <a:ln/>
        </p:spPr>
      </p:sp>
      <p:pic>
        <p:nvPicPr>
          <p:cNvPr id="11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5" y="1625203"/>
            <a:ext cx="125016" cy="142875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2839641" y="1625203"/>
            <a:ext cx="1277866" cy="15716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Ex-Préfet d'Abidjan</a:t>
            </a:r>
            <a:endParaRPr lang="en-US" sz="1000" dirty="0"/>
          </a:p>
        </p:txBody>
      </p:sp>
      <p:sp>
        <p:nvSpPr>
          <p:cNvPr id="13" name="Shape 9"/>
          <p:cNvSpPr/>
          <p:nvPr/>
        </p:nvSpPr>
        <p:spPr>
          <a:xfrm>
            <a:off x="5572125" y="1514475"/>
            <a:ext cx="3000375" cy="380405"/>
          </a:xfrm>
          <a:prstGeom prst="rect">
            <a:avLst/>
          </a:prstGeom>
          <a:solidFill>
            <a:srgbClr val="D35400"/>
          </a:solidFill>
          <a:ln/>
        </p:spPr>
      </p:sp>
      <p:sp>
        <p:nvSpPr>
          <p:cNvPr id="14" name="Shape 10"/>
          <p:cNvSpPr/>
          <p:nvPr/>
        </p:nvSpPr>
        <p:spPr>
          <a:xfrm>
            <a:off x="5572125" y="1887736"/>
            <a:ext cx="3000375" cy="7144"/>
          </a:xfrm>
          <a:prstGeom prst="rect">
            <a:avLst/>
          </a:prstGeom>
          <a:solidFill>
            <a:srgbClr val="EAEAEA"/>
          </a:solidFill>
          <a:ln/>
        </p:spPr>
      </p:sp>
      <p:pic>
        <p:nvPicPr>
          <p:cNvPr id="1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623417"/>
            <a:ext cx="178594" cy="142875"/>
          </a:xfrm>
          <a:prstGeom prst="rect">
            <a:avLst/>
          </a:prstGeom>
        </p:spPr>
      </p:pic>
      <p:sp>
        <p:nvSpPr>
          <p:cNvPr id="16" name="Text 11"/>
          <p:cNvSpPr/>
          <p:nvPr/>
        </p:nvSpPr>
        <p:spPr>
          <a:xfrm>
            <a:off x="5893594" y="1623417"/>
            <a:ext cx="1609660" cy="15716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Sylvestre Emmou (Maire)</a:t>
            </a:r>
            <a:endParaRPr lang="en-US" sz="1000" dirty="0"/>
          </a:p>
        </p:txBody>
      </p:sp>
      <p:sp>
        <p:nvSpPr>
          <p:cNvPr id="17" name="Shape 12"/>
          <p:cNvSpPr/>
          <p:nvPr/>
        </p:nvSpPr>
        <p:spPr>
          <a:xfrm>
            <a:off x="571500" y="1891308"/>
            <a:ext cx="2000250" cy="366117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18" name="Shape 13"/>
          <p:cNvSpPr/>
          <p:nvPr/>
        </p:nvSpPr>
        <p:spPr>
          <a:xfrm>
            <a:off x="571500" y="2250281"/>
            <a:ext cx="2000250" cy="7144"/>
          </a:xfrm>
          <a:prstGeom prst="rect">
            <a:avLst/>
          </a:prstGeom>
          <a:solidFill>
            <a:srgbClr val="EAEAEA"/>
          </a:solidFill>
          <a:ln/>
        </p:spPr>
      </p:sp>
      <p:sp>
        <p:nvSpPr>
          <p:cNvPr id="19" name="Text 14"/>
          <p:cNvSpPr/>
          <p:nvPr/>
        </p:nvSpPr>
        <p:spPr>
          <a:xfrm>
            <a:off x="571500" y="1891308"/>
            <a:ext cx="2000250" cy="366117"/>
          </a:xfrm>
          <a:prstGeom prst="rect">
            <a:avLst/>
          </a:prstGeom>
          <a:noFill/>
          <a:ln/>
        </p:spPr>
        <p:txBody>
          <a:bodyPr wrap="square" lIns="170053" tIns="127508" rIns="170053" bIns="127508" rtlCol="0" anchor="ctr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2C3E5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Connaissance préalable</a:t>
            </a:r>
            <a:endParaRPr lang="en-US" sz="900" dirty="0"/>
          </a:p>
        </p:txBody>
      </p:sp>
      <p:sp>
        <p:nvSpPr>
          <p:cNvPr id="20" name="Text 15"/>
          <p:cNvSpPr/>
          <p:nvPr/>
        </p:nvSpPr>
        <p:spPr>
          <a:xfrm>
            <a:off x="2571750" y="1891308"/>
            <a:ext cx="3000375" cy="366117"/>
          </a:xfrm>
          <a:prstGeom prst="rect">
            <a:avLst/>
          </a:prstGeom>
          <a:noFill/>
          <a:ln/>
        </p:spPr>
        <p:txBody>
          <a:bodyPr wrap="square" lIns="170053" tIns="127508" rIns="170053" bIns="127508" rtlCol="0" anchor="ctr">
            <a:spAutoFit/>
          </a:bodyPr>
          <a:lstStyle/>
          <a:p>
            <a:pPr algn="l" indent="0" marL="0">
              <a:buNone/>
            </a:pP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Promoteur du déguerpissement</a:t>
            </a:r>
            <a:endParaRPr lang="en-US" sz="950" dirty="0"/>
          </a:p>
        </p:txBody>
      </p:sp>
      <p:sp>
        <p:nvSpPr>
          <p:cNvPr id="21" name="Text 16"/>
          <p:cNvSpPr/>
          <p:nvPr/>
        </p:nvSpPr>
        <p:spPr>
          <a:xfrm>
            <a:off x="5572125" y="1891308"/>
            <a:ext cx="3000375" cy="366117"/>
          </a:xfrm>
          <a:prstGeom prst="rect">
            <a:avLst/>
          </a:prstGeom>
          <a:noFill/>
          <a:ln/>
        </p:spPr>
        <p:txBody>
          <a:bodyPr wrap="square" lIns="170053" tIns="127508" rIns="170053" bIns="127508" rtlCol="0" anchor="ctr">
            <a:spAutoFit/>
          </a:bodyPr>
          <a:lstStyle/>
          <a:p>
            <a:pPr algn="l" indent="0" marL="0">
              <a:buNone/>
            </a:pP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Destinataire de la liste officielle</a:t>
            </a:r>
            <a:endParaRPr lang="en-US" sz="950" dirty="0"/>
          </a:p>
        </p:txBody>
      </p:sp>
      <p:sp>
        <p:nvSpPr>
          <p:cNvPr id="22" name="Shape 17"/>
          <p:cNvSpPr/>
          <p:nvPr/>
        </p:nvSpPr>
        <p:spPr>
          <a:xfrm>
            <a:off x="571500" y="2257425"/>
            <a:ext cx="2000250" cy="369689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23" name="Shape 18"/>
          <p:cNvSpPr/>
          <p:nvPr/>
        </p:nvSpPr>
        <p:spPr>
          <a:xfrm>
            <a:off x="571500" y="2619970"/>
            <a:ext cx="2000250" cy="7144"/>
          </a:xfrm>
          <a:prstGeom prst="rect">
            <a:avLst/>
          </a:prstGeom>
          <a:solidFill>
            <a:srgbClr val="EAEAEA"/>
          </a:solidFill>
          <a:ln/>
        </p:spPr>
      </p:sp>
      <p:sp>
        <p:nvSpPr>
          <p:cNvPr id="24" name="Text 19"/>
          <p:cNvSpPr/>
          <p:nvPr/>
        </p:nvSpPr>
        <p:spPr>
          <a:xfrm>
            <a:off x="571500" y="2257425"/>
            <a:ext cx="2000250" cy="369689"/>
          </a:xfrm>
          <a:prstGeom prst="rect">
            <a:avLst/>
          </a:prstGeom>
          <a:noFill/>
          <a:ln/>
        </p:spPr>
        <p:txBody>
          <a:bodyPr wrap="square" lIns="170053" tIns="127508" rIns="170053" bIns="127508" rtlCol="0" anchor="ctr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2C3E5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Posture passée</a:t>
            </a:r>
            <a:endParaRPr lang="en-US" sz="900" dirty="0"/>
          </a:p>
        </p:txBody>
      </p:sp>
      <p:sp>
        <p:nvSpPr>
          <p:cNvPr id="25" name="Text 20"/>
          <p:cNvSpPr/>
          <p:nvPr/>
        </p:nvSpPr>
        <p:spPr>
          <a:xfrm>
            <a:off x="2571750" y="2257425"/>
            <a:ext cx="3000375" cy="369689"/>
          </a:xfrm>
          <a:prstGeom prst="rect">
            <a:avLst/>
          </a:prstGeom>
          <a:noFill/>
          <a:ln/>
        </p:spPr>
        <p:txBody>
          <a:bodyPr wrap="square" lIns="170053" tIns="127508" rIns="170053" bIns="127508" rtlCol="0" anchor="ctr">
            <a:spAutoFit/>
          </a:bodyPr>
          <a:lstStyle/>
          <a:p>
            <a:pPr algn="l" indent="0" marL="0">
              <a:buNone/>
            </a:pP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Adversaire des quartiers précaires</a:t>
            </a:r>
            <a:endParaRPr lang="en-US" sz="950" dirty="0"/>
          </a:p>
        </p:txBody>
      </p:sp>
      <p:sp>
        <p:nvSpPr>
          <p:cNvPr id="26" name="Text 21"/>
          <p:cNvSpPr/>
          <p:nvPr/>
        </p:nvSpPr>
        <p:spPr>
          <a:xfrm>
            <a:off x="5572125" y="2257425"/>
            <a:ext cx="3000375" cy="369689"/>
          </a:xfrm>
          <a:prstGeom prst="rect">
            <a:avLst/>
          </a:prstGeom>
          <a:noFill/>
          <a:ln/>
        </p:spPr>
        <p:txBody>
          <a:bodyPr wrap="square" lIns="170053" tIns="127508" rIns="170053" bIns="127508" rtlCol="0" anchor="ctr">
            <a:spAutoFit/>
          </a:bodyPr>
          <a:lstStyle/>
          <a:p>
            <a:pPr algn="l" indent="0" marL="0">
              <a:buNone/>
            </a:pP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Silence complice</a:t>
            </a:r>
            <a:endParaRPr lang="en-US" sz="950" dirty="0"/>
          </a:p>
        </p:txBody>
      </p:sp>
      <p:sp>
        <p:nvSpPr>
          <p:cNvPr id="27" name="Shape 22"/>
          <p:cNvSpPr/>
          <p:nvPr/>
        </p:nvSpPr>
        <p:spPr>
          <a:xfrm>
            <a:off x="571500" y="2627114"/>
            <a:ext cx="2000250" cy="369689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28" name="Shape 23"/>
          <p:cNvSpPr/>
          <p:nvPr/>
        </p:nvSpPr>
        <p:spPr>
          <a:xfrm>
            <a:off x="571500" y="2989659"/>
            <a:ext cx="2000250" cy="7144"/>
          </a:xfrm>
          <a:prstGeom prst="rect">
            <a:avLst/>
          </a:prstGeom>
          <a:solidFill>
            <a:srgbClr val="EAEAEA"/>
          </a:solidFill>
          <a:ln/>
        </p:spPr>
      </p:sp>
      <p:sp>
        <p:nvSpPr>
          <p:cNvPr id="29" name="Text 24"/>
          <p:cNvSpPr/>
          <p:nvPr/>
        </p:nvSpPr>
        <p:spPr>
          <a:xfrm>
            <a:off x="571500" y="2627114"/>
            <a:ext cx="2000250" cy="369689"/>
          </a:xfrm>
          <a:prstGeom prst="rect">
            <a:avLst/>
          </a:prstGeom>
          <a:noFill/>
          <a:ln/>
        </p:spPr>
        <p:txBody>
          <a:bodyPr wrap="square" lIns="170053" tIns="127508" rIns="170053" bIns="127508" rtlCol="0" anchor="ctr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2C3E5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Posture actuelle</a:t>
            </a:r>
            <a:endParaRPr lang="en-US" sz="900" dirty="0"/>
          </a:p>
        </p:txBody>
      </p:sp>
      <p:sp>
        <p:nvSpPr>
          <p:cNvPr id="30" name="Text 25"/>
          <p:cNvSpPr/>
          <p:nvPr/>
        </p:nvSpPr>
        <p:spPr>
          <a:xfrm>
            <a:off x="2571750" y="2627114"/>
            <a:ext cx="3000375" cy="369689"/>
          </a:xfrm>
          <a:prstGeom prst="rect">
            <a:avLst/>
          </a:prstGeom>
          <a:noFill/>
          <a:ln/>
        </p:spPr>
        <p:txBody>
          <a:bodyPr wrap="square" lIns="170053" tIns="127508" rIns="170053" bIns="127508" rtlCol="0" anchor="ctr">
            <a:spAutoFit/>
          </a:bodyPr>
          <a:lstStyle/>
          <a:p>
            <a:pPr algn="l" indent="0" marL="0">
              <a:buNone/>
            </a:pP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Défenseur autoproclamé des déguerpis</a:t>
            </a:r>
            <a:endParaRPr lang="en-US" sz="950" dirty="0"/>
          </a:p>
        </p:txBody>
      </p:sp>
      <p:sp>
        <p:nvSpPr>
          <p:cNvPr id="31" name="Text 26"/>
          <p:cNvSpPr/>
          <p:nvPr/>
        </p:nvSpPr>
        <p:spPr>
          <a:xfrm>
            <a:off x="5572125" y="2627114"/>
            <a:ext cx="3000375" cy="369689"/>
          </a:xfrm>
          <a:prstGeom prst="rect">
            <a:avLst/>
          </a:prstGeom>
          <a:noFill/>
          <a:ln/>
        </p:spPr>
        <p:txBody>
          <a:bodyPr wrap="square" lIns="170053" tIns="127508" rIns="170053" bIns="127508" rtlCol="0" anchor="ctr">
            <a:spAutoFit/>
          </a:bodyPr>
          <a:lstStyle/>
          <a:p>
            <a:pPr algn="l" indent="0" marL="0">
              <a:buNone/>
            </a:pP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Défenseur outré et indigné</a:t>
            </a:r>
            <a:endParaRPr lang="en-US" sz="950" dirty="0"/>
          </a:p>
        </p:txBody>
      </p:sp>
      <p:sp>
        <p:nvSpPr>
          <p:cNvPr id="32" name="Shape 27"/>
          <p:cNvSpPr/>
          <p:nvPr/>
        </p:nvSpPr>
        <p:spPr>
          <a:xfrm>
            <a:off x="571500" y="2996803"/>
            <a:ext cx="2000250" cy="369689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33" name="Shape 28"/>
          <p:cNvSpPr/>
          <p:nvPr/>
        </p:nvSpPr>
        <p:spPr>
          <a:xfrm>
            <a:off x="571500" y="3359348"/>
            <a:ext cx="2000250" cy="7144"/>
          </a:xfrm>
          <a:prstGeom prst="rect">
            <a:avLst/>
          </a:prstGeom>
          <a:solidFill>
            <a:srgbClr val="EAEAEA"/>
          </a:solidFill>
          <a:ln/>
        </p:spPr>
      </p:sp>
      <p:sp>
        <p:nvSpPr>
          <p:cNvPr id="34" name="Text 29"/>
          <p:cNvSpPr/>
          <p:nvPr/>
        </p:nvSpPr>
        <p:spPr>
          <a:xfrm>
            <a:off x="571500" y="2996803"/>
            <a:ext cx="2000250" cy="369689"/>
          </a:xfrm>
          <a:prstGeom prst="rect">
            <a:avLst/>
          </a:prstGeom>
          <a:noFill/>
          <a:ln/>
        </p:spPr>
        <p:txBody>
          <a:bodyPr wrap="square" lIns="170053" tIns="127508" rIns="170053" bIns="127508" rtlCol="0" anchor="ctr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2C3E5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Motivation réelle</a:t>
            </a:r>
            <a:endParaRPr lang="en-US" sz="900" dirty="0"/>
          </a:p>
        </p:txBody>
      </p:sp>
      <p:sp>
        <p:nvSpPr>
          <p:cNvPr id="35" name="Text 30"/>
          <p:cNvSpPr/>
          <p:nvPr/>
        </p:nvSpPr>
        <p:spPr>
          <a:xfrm>
            <a:off x="2571750" y="2996803"/>
            <a:ext cx="3000375" cy="369689"/>
          </a:xfrm>
          <a:prstGeom prst="rect">
            <a:avLst/>
          </a:prstGeom>
          <a:noFill/>
          <a:ln/>
        </p:spPr>
        <p:txBody>
          <a:bodyPr wrap="square" lIns="170053" tIns="127508" rIns="170053" bIns="127508" rtlCol="0" anchor="ctr">
            <a:spAutoFit/>
          </a:bodyPr>
          <a:lstStyle/>
          <a:p>
            <a:pPr algn="l" indent="0" marL="0">
              <a:buNone/>
            </a:pP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Reconquête de visibilité politique</a:t>
            </a:r>
            <a:endParaRPr lang="en-US" sz="950" dirty="0"/>
          </a:p>
        </p:txBody>
      </p:sp>
      <p:sp>
        <p:nvSpPr>
          <p:cNvPr id="36" name="Text 31"/>
          <p:cNvSpPr/>
          <p:nvPr/>
        </p:nvSpPr>
        <p:spPr>
          <a:xfrm>
            <a:off x="5572125" y="2996803"/>
            <a:ext cx="3000375" cy="369689"/>
          </a:xfrm>
          <a:prstGeom prst="rect">
            <a:avLst/>
          </a:prstGeom>
          <a:noFill/>
          <a:ln/>
        </p:spPr>
        <p:txBody>
          <a:bodyPr wrap="square" lIns="170053" tIns="127508" rIns="170053" bIns="127508" rtlCol="0" anchor="ctr">
            <a:spAutoFit/>
          </a:bodyPr>
          <a:lstStyle/>
          <a:p>
            <a:pPr algn="l" indent="0" marL="0">
              <a:buNone/>
            </a:pP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Capital électoral et populaire</a:t>
            </a:r>
            <a:endParaRPr lang="en-US" sz="950" dirty="0"/>
          </a:p>
        </p:txBody>
      </p:sp>
      <p:sp>
        <p:nvSpPr>
          <p:cNvPr id="37" name="Shape 32"/>
          <p:cNvSpPr/>
          <p:nvPr/>
        </p:nvSpPr>
        <p:spPr>
          <a:xfrm>
            <a:off x="571500" y="3366492"/>
            <a:ext cx="2000250" cy="369689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38" name="Shape 33"/>
          <p:cNvSpPr/>
          <p:nvPr/>
        </p:nvSpPr>
        <p:spPr>
          <a:xfrm>
            <a:off x="571500" y="3729038"/>
            <a:ext cx="2000250" cy="7144"/>
          </a:xfrm>
          <a:prstGeom prst="rect">
            <a:avLst/>
          </a:prstGeom>
          <a:solidFill>
            <a:srgbClr val="EAEAEA"/>
          </a:solidFill>
          <a:ln/>
        </p:spPr>
      </p:sp>
      <p:sp>
        <p:nvSpPr>
          <p:cNvPr id="39" name="Text 34"/>
          <p:cNvSpPr/>
          <p:nvPr/>
        </p:nvSpPr>
        <p:spPr>
          <a:xfrm>
            <a:off x="571500" y="3366492"/>
            <a:ext cx="2000250" cy="369689"/>
          </a:xfrm>
          <a:prstGeom prst="rect">
            <a:avLst/>
          </a:prstGeom>
          <a:noFill/>
          <a:ln/>
        </p:spPr>
        <p:txBody>
          <a:bodyPr wrap="square" lIns="170053" tIns="127508" rIns="170053" bIns="127508" rtlCol="0" anchor="ctr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2C3E5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Méthode</a:t>
            </a:r>
            <a:endParaRPr lang="en-US" sz="900" dirty="0"/>
          </a:p>
        </p:txBody>
      </p:sp>
      <p:sp>
        <p:nvSpPr>
          <p:cNvPr id="40" name="Text 35"/>
          <p:cNvSpPr/>
          <p:nvPr/>
        </p:nvSpPr>
        <p:spPr>
          <a:xfrm>
            <a:off x="2571750" y="3366492"/>
            <a:ext cx="3000375" cy="369689"/>
          </a:xfrm>
          <a:prstGeom prst="rect">
            <a:avLst/>
          </a:prstGeom>
          <a:noFill/>
          <a:ln/>
        </p:spPr>
        <p:txBody>
          <a:bodyPr wrap="square" lIns="170053" tIns="127508" rIns="170053" bIns="127508" rtlCol="0" anchor="ctr">
            <a:spAutoFit/>
          </a:bodyPr>
          <a:lstStyle/>
          <a:p>
            <a:pPr algn="l" indent="0" marL="0">
              <a:buNone/>
            </a:pP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Retournement de veste sans explication</a:t>
            </a:r>
            <a:endParaRPr lang="en-US" sz="950" dirty="0"/>
          </a:p>
        </p:txBody>
      </p:sp>
      <p:sp>
        <p:nvSpPr>
          <p:cNvPr id="41" name="Text 36"/>
          <p:cNvSpPr/>
          <p:nvPr/>
        </p:nvSpPr>
        <p:spPr>
          <a:xfrm>
            <a:off x="5572125" y="3366492"/>
            <a:ext cx="3000375" cy="369689"/>
          </a:xfrm>
          <a:prstGeom prst="rect">
            <a:avLst/>
          </a:prstGeom>
          <a:noFill/>
          <a:ln/>
        </p:spPr>
        <p:txBody>
          <a:bodyPr wrap="square" lIns="170053" tIns="127508" rIns="170053" bIns="127508" rtlCol="0" anchor="ctr">
            <a:spAutoFit/>
          </a:bodyPr>
          <a:lstStyle/>
          <a:p>
            <a:pPr algn="l" indent="0" marL="0">
              <a:buNone/>
            </a:pP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Mensonge par omission et feinte</a:t>
            </a:r>
            <a:endParaRPr lang="en-US" sz="950" dirty="0"/>
          </a:p>
        </p:txBody>
      </p:sp>
      <p:sp>
        <p:nvSpPr>
          <p:cNvPr id="42" name="Shape 37"/>
          <p:cNvSpPr/>
          <p:nvPr/>
        </p:nvSpPr>
        <p:spPr>
          <a:xfrm>
            <a:off x="571500" y="3736181"/>
            <a:ext cx="2000250" cy="366117"/>
          </a:xfrm>
          <a:prstGeom prst="rect">
            <a:avLst/>
          </a:prstGeom>
          <a:solidFill>
            <a:srgbClr val="F8F9FA"/>
          </a:solidFill>
          <a:ln/>
        </p:spPr>
      </p:sp>
      <p:sp>
        <p:nvSpPr>
          <p:cNvPr id="43" name="Text 38"/>
          <p:cNvSpPr/>
          <p:nvPr/>
        </p:nvSpPr>
        <p:spPr>
          <a:xfrm>
            <a:off x="571500" y="3736181"/>
            <a:ext cx="2000250" cy="366117"/>
          </a:xfrm>
          <a:prstGeom prst="rect">
            <a:avLst/>
          </a:prstGeom>
          <a:noFill/>
          <a:ln/>
        </p:spPr>
        <p:txBody>
          <a:bodyPr wrap="square" lIns="170053" tIns="127508" rIns="170053" bIns="127508" rtlCol="0" anchor="ctr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2C3E5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Qualification</a:t>
            </a:r>
            <a:endParaRPr lang="en-US" sz="900" dirty="0"/>
          </a:p>
        </p:txBody>
      </p:sp>
      <p:sp>
        <p:nvSpPr>
          <p:cNvPr id="44" name="Text 39"/>
          <p:cNvSpPr/>
          <p:nvPr/>
        </p:nvSpPr>
        <p:spPr>
          <a:xfrm>
            <a:off x="2714625" y="3848695"/>
            <a:ext cx="146915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4F4F4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Populisme de reconversion</a:t>
            </a:r>
            <a:endParaRPr lang="en-US" sz="900" dirty="0"/>
          </a:p>
        </p:txBody>
      </p:sp>
      <p:sp>
        <p:nvSpPr>
          <p:cNvPr id="45" name="Text 40"/>
          <p:cNvSpPr/>
          <p:nvPr/>
        </p:nvSpPr>
        <p:spPr>
          <a:xfrm>
            <a:off x="5715000" y="3848695"/>
            <a:ext cx="144660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00" b="1" dirty="0">
                <a:solidFill>
                  <a:srgbClr val="4F4F4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Hypocrisie institutionnelle</a:t>
            </a:r>
            <a:endParaRPr lang="en-US" sz="900" dirty="0"/>
          </a:p>
        </p:txBody>
      </p:sp>
      <p:sp>
        <p:nvSpPr>
          <p:cNvPr id="46" name="Shape 41"/>
          <p:cNvSpPr/>
          <p:nvPr/>
        </p:nvSpPr>
        <p:spPr>
          <a:xfrm>
            <a:off x="571500" y="4245173"/>
            <a:ext cx="8001000" cy="646509"/>
          </a:xfrm>
          <a:prstGeom prst="rect">
            <a:avLst/>
          </a:prstGeom>
          <a:solidFill>
            <a:srgbClr val="2C3E50"/>
          </a:solidFill>
          <a:ln/>
        </p:spPr>
      </p:sp>
      <p:sp>
        <p:nvSpPr>
          <p:cNvPr id="47" name="Text 42"/>
          <p:cNvSpPr/>
          <p:nvPr/>
        </p:nvSpPr>
        <p:spPr>
          <a:xfrm>
            <a:off x="571500" y="4245173"/>
            <a:ext cx="8001000" cy="646509"/>
          </a:xfrm>
          <a:prstGeom prst="rect">
            <a:avLst/>
          </a:prstGeom>
          <a:noFill/>
          <a:ln/>
        </p:spPr>
        <p:txBody>
          <a:bodyPr wrap="square" lIns="170053" tIns="170053" rIns="170053" bIns="170053" rtlCol="0" anchor="t">
            <a:spAutoFit/>
          </a:bodyPr>
          <a:lstStyle/>
          <a:p>
            <a:pPr algn="ctr" indent="0" marL="0">
              <a:buNone/>
            </a:pPr>
            <a:r>
              <a:rPr lang="en-US" sz="115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Ces deux figures incarnent le </a:t>
            </a:r>
            <a:r>
              <a:rPr lang="en-US" sz="1100" b="1" dirty="0">
                <a:solidFill>
                  <a:srgbClr val="D3540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populisme de façade</a:t>
            </a:r>
            <a:r>
              <a:rPr lang="en-US" sz="115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: s'approprier la souffrance d'autrui pour masquer l'absence de projet </a:t>
            </a:r>
            <a:r>
              <a:rPr lang="en-US" sz="1150" dirty="0">
                <a:solidFill>
                  <a:srgbClr val="FFFFF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et de cohérence.</a:t>
            </a:r>
            <a:endParaRPr lang="en-US" sz="11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0964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001000" cy="78938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450" b="1" dirty="0">
                <a:solidFill>
                  <a:srgbClr val="2C3E5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Jugement éthique : Une double imposture indigne de l'État</a:t>
            </a:r>
            <a:endParaRPr lang="en-US" sz="2450" dirty="0"/>
          </a:p>
        </p:txBody>
      </p:sp>
      <p:sp>
        <p:nvSpPr>
          <p:cNvPr id="4" name="Shape 1"/>
          <p:cNvSpPr/>
          <p:nvPr/>
        </p:nvSpPr>
        <p:spPr>
          <a:xfrm>
            <a:off x="571500" y="1568053"/>
            <a:ext cx="3840463" cy="3998714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Text 2"/>
          <p:cNvSpPr/>
          <p:nvPr/>
        </p:nvSpPr>
        <p:spPr>
          <a:xfrm>
            <a:off x="785813" y="1782366"/>
            <a:ext cx="3411838" cy="316111"/>
          </a:xfrm>
          <a:prstGeom prst="rect">
            <a:avLst/>
          </a:prstGeom>
          <a:noFill/>
          <a:ln/>
        </p:spPr>
        <p:txBody>
          <a:bodyPr wrap="square" lIns="0" tIns="0" rIns="0" bIns="85090" rtlCol="0" anchor="t">
            <a:spAutoFit/>
          </a:bodyPr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2980B9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Les exigences déontologiques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85813" y="2241352"/>
            <a:ext cx="3411838" cy="43934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50" i="1" dirty="0">
                <a:solidFill>
                  <a:srgbClr val="2C3E5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Un haut fonctionnaire ou un élu local est soumis à des obligations qui ne s'éteignent pas avec la fin de ses fonctions ou l'opportunité politique :</a:t>
            </a:r>
            <a:endParaRPr lang="en-US" sz="950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3" y="2852142"/>
            <a:ext cx="178594" cy="14287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071563" y="2823567"/>
            <a:ext cx="3126088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000" b="1" dirty="0">
                <a:solidFill>
                  <a:srgbClr val="2C3E5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Cohérence de la parole publique</a:t>
            </a:r>
            <a:endParaRPr lang="en-US" sz="1000" dirty="0"/>
          </a:p>
        </p:txBody>
      </p:sp>
      <p:sp>
        <p:nvSpPr>
          <p:cNvPr id="9" name="Text 5"/>
          <p:cNvSpPr/>
          <p:nvPr/>
        </p:nvSpPr>
        <p:spPr>
          <a:xfrm>
            <a:off x="1071563" y="3098602"/>
            <a:ext cx="2988292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On ne peut défendre une politique puis en devenir le</a:t>
            </a:r>
            <a:endParaRPr lang="en-US" sz="950" dirty="0"/>
          </a:p>
        </p:txBody>
      </p:sp>
      <p:sp>
        <p:nvSpPr>
          <p:cNvPr id="10" name="Text 6"/>
          <p:cNvSpPr/>
          <p:nvPr/>
        </p:nvSpPr>
        <p:spPr>
          <a:xfrm>
            <a:off x="1071563" y="3291483"/>
            <a:ext cx="2301599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contempteur sans explication ni repentir.</a:t>
            </a:r>
            <a:endParaRPr lang="en-US" sz="950" dirty="0"/>
          </a:p>
        </p:txBody>
      </p:sp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813" y="3630811"/>
            <a:ext cx="178594" cy="142875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1071563" y="3602236"/>
            <a:ext cx="3126088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000" b="1" dirty="0">
                <a:solidFill>
                  <a:srgbClr val="2C3E5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Responsabilité morale</a:t>
            </a:r>
            <a:endParaRPr lang="en-US" sz="1000" dirty="0"/>
          </a:p>
        </p:txBody>
      </p:sp>
      <p:sp>
        <p:nvSpPr>
          <p:cNvPr id="13" name="Text 8"/>
          <p:cNvSpPr/>
          <p:nvPr/>
        </p:nvSpPr>
        <p:spPr>
          <a:xfrm>
            <a:off x="1071563" y="3877270"/>
            <a:ext cx="2923747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Les déguerpissements cautionnés ou non anticipés</a:t>
            </a:r>
            <a:endParaRPr lang="en-US" sz="950" dirty="0"/>
          </a:p>
        </p:txBody>
      </p:sp>
      <p:sp>
        <p:nvSpPr>
          <p:cNvPr id="14" name="Text 9"/>
          <p:cNvSpPr/>
          <p:nvPr/>
        </p:nvSpPr>
        <p:spPr>
          <a:xfrm>
            <a:off x="1071563" y="4070152"/>
            <a:ext cx="2437581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ont des conséquences humaines réelles et</a:t>
            </a:r>
            <a:endParaRPr lang="en-US" sz="950" dirty="0"/>
          </a:p>
        </p:txBody>
      </p:sp>
      <p:sp>
        <p:nvSpPr>
          <p:cNvPr id="15" name="Text 10"/>
          <p:cNvSpPr/>
          <p:nvPr/>
        </p:nvSpPr>
        <p:spPr>
          <a:xfrm>
            <a:off x="1071563" y="4263033"/>
            <a:ext cx="807774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documentées.</a:t>
            </a:r>
            <a:endParaRPr lang="en-US" sz="950" dirty="0"/>
          </a:p>
        </p:txBody>
      </p:sp>
      <p:pic>
        <p:nvPicPr>
          <p:cNvPr id="16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813" y="4602361"/>
            <a:ext cx="142875" cy="142875"/>
          </a:xfrm>
          <a:prstGeom prst="rect">
            <a:avLst/>
          </a:prstGeom>
        </p:spPr>
      </p:pic>
      <p:sp>
        <p:nvSpPr>
          <p:cNvPr id="17" name="Text 11"/>
          <p:cNvSpPr/>
          <p:nvPr/>
        </p:nvSpPr>
        <p:spPr>
          <a:xfrm>
            <a:off x="1035844" y="4573786"/>
            <a:ext cx="3161807" cy="214313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000" b="1" dirty="0">
                <a:solidFill>
                  <a:srgbClr val="2C3E5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Respect de la mémoire institutionnelle</a:t>
            </a:r>
            <a:endParaRPr lang="en-US" sz="1000" dirty="0"/>
          </a:p>
        </p:txBody>
      </p:sp>
      <p:sp>
        <p:nvSpPr>
          <p:cNvPr id="18" name="Text 12"/>
          <p:cNvSpPr/>
          <p:nvPr/>
        </p:nvSpPr>
        <p:spPr>
          <a:xfrm>
            <a:off x="1035844" y="4848820"/>
            <a:ext cx="3013965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Les actes, déclarations et notifications officielles sont</a:t>
            </a:r>
            <a:endParaRPr lang="en-US" sz="950" dirty="0"/>
          </a:p>
        </p:txBody>
      </p:sp>
      <p:sp>
        <p:nvSpPr>
          <p:cNvPr id="19" name="Text 13"/>
          <p:cNvSpPr/>
          <p:nvPr/>
        </p:nvSpPr>
        <p:spPr>
          <a:xfrm>
            <a:off x="1035844" y="5041702"/>
            <a:ext cx="1958448" cy="14287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des archives publiques vérifiables.</a:t>
            </a:r>
            <a:endParaRPr lang="en-US" sz="950" dirty="0"/>
          </a:p>
        </p:txBody>
      </p:sp>
      <p:sp>
        <p:nvSpPr>
          <p:cNvPr id="20" name="Shape 14"/>
          <p:cNvSpPr/>
          <p:nvPr/>
        </p:nvSpPr>
        <p:spPr>
          <a:xfrm>
            <a:off x="4732037" y="1568053"/>
            <a:ext cx="3840463" cy="3597213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1" name="Shape 15"/>
          <p:cNvSpPr/>
          <p:nvPr/>
        </p:nvSpPr>
        <p:spPr>
          <a:xfrm>
            <a:off x="4732037" y="1568053"/>
            <a:ext cx="3840463" cy="42863"/>
          </a:xfrm>
          <a:prstGeom prst="rect">
            <a:avLst/>
          </a:prstGeom>
          <a:solidFill>
            <a:srgbClr val="D35400"/>
          </a:solidFill>
          <a:ln/>
        </p:spPr>
      </p:sp>
      <p:sp>
        <p:nvSpPr>
          <p:cNvPr id="22" name="Text 16"/>
          <p:cNvSpPr/>
          <p:nvPr/>
        </p:nvSpPr>
        <p:spPr>
          <a:xfrm>
            <a:off x="4946349" y="1782366"/>
            <a:ext cx="3411838" cy="23038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D3540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La double faute</a:t>
            </a:r>
            <a:endParaRPr lang="en-US" sz="1400" dirty="0"/>
          </a:p>
        </p:txBody>
      </p:sp>
      <p:sp>
        <p:nvSpPr>
          <p:cNvPr id="23" name="Text 17"/>
          <p:cNvSpPr/>
          <p:nvPr/>
        </p:nvSpPr>
        <p:spPr>
          <a:xfrm>
            <a:off x="4946349" y="2119908"/>
            <a:ext cx="3411838" cy="6000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ct val="112000"/>
              </a:lnSpc>
              <a:buNone/>
            </a:pPr>
            <a:r>
              <a:rPr lang="en-US" sz="1000" b="1" dirty="0">
                <a:solidFill>
                  <a:srgbClr val="2C3E5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En adoptant une posture de défenseur sans reconnaître leur part de responsabilité, ils commettent :</a:t>
            </a:r>
            <a:endParaRPr lang="en-US" sz="1000" dirty="0"/>
          </a:p>
        </p:txBody>
      </p:sp>
      <p:sp>
        <p:nvSpPr>
          <p:cNvPr id="24" name="Shape 18"/>
          <p:cNvSpPr/>
          <p:nvPr/>
        </p:nvSpPr>
        <p:spPr>
          <a:xfrm>
            <a:off x="4946349" y="2898577"/>
            <a:ext cx="3411838" cy="897601"/>
          </a:xfrm>
          <a:prstGeom prst="rect">
            <a:avLst/>
          </a:prstGeom>
          <a:solidFill>
            <a:srgbClr val="F9F9F9"/>
          </a:solidFill>
          <a:ln/>
        </p:spPr>
      </p:sp>
      <p:sp>
        <p:nvSpPr>
          <p:cNvPr id="25" name="Shape 19"/>
          <p:cNvSpPr/>
          <p:nvPr/>
        </p:nvSpPr>
        <p:spPr>
          <a:xfrm>
            <a:off x="4946349" y="2898577"/>
            <a:ext cx="28575" cy="897601"/>
          </a:xfrm>
          <a:prstGeom prst="rect">
            <a:avLst/>
          </a:prstGeom>
          <a:solidFill>
            <a:srgbClr val="D35400"/>
          </a:solidFill>
          <a:ln/>
        </p:spPr>
      </p:sp>
      <p:pic>
        <p:nvPicPr>
          <p:cNvPr id="2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9224" y="3045916"/>
            <a:ext cx="192881" cy="171450"/>
          </a:xfrm>
          <a:prstGeom prst="rect">
            <a:avLst/>
          </a:prstGeom>
        </p:spPr>
      </p:pic>
      <p:sp>
        <p:nvSpPr>
          <p:cNvPr id="27" name="Text 20"/>
          <p:cNvSpPr/>
          <p:nvPr/>
        </p:nvSpPr>
        <p:spPr>
          <a:xfrm>
            <a:off x="5353543" y="3041452"/>
            <a:ext cx="1869681" cy="1803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00" b="1" dirty="0">
                <a:solidFill>
                  <a:srgbClr val="D3540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1. L'imposture intellectuelle</a:t>
            </a:r>
            <a:endParaRPr lang="en-US" sz="1100" dirty="0"/>
          </a:p>
        </p:txBody>
      </p:sp>
      <p:sp>
        <p:nvSpPr>
          <p:cNvPr id="28" name="Text 21"/>
          <p:cNvSpPr/>
          <p:nvPr/>
        </p:nvSpPr>
        <p:spPr>
          <a:xfrm>
            <a:off x="5089224" y="3293269"/>
            <a:ext cx="3126088" cy="36003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ct val="112000"/>
              </a:lnSpc>
              <a:buNone/>
            </a:pP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Nier ce qu'ils ont dit, fait ou signé lorsqu'ils étaient aux responsabilités.</a:t>
            </a:r>
            <a:endParaRPr lang="en-US" sz="950" dirty="0"/>
          </a:p>
        </p:txBody>
      </p:sp>
      <p:sp>
        <p:nvSpPr>
          <p:cNvPr id="29" name="Shape 22"/>
          <p:cNvSpPr/>
          <p:nvPr/>
        </p:nvSpPr>
        <p:spPr>
          <a:xfrm>
            <a:off x="4946349" y="3903334"/>
            <a:ext cx="3411838" cy="897601"/>
          </a:xfrm>
          <a:prstGeom prst="rect">
            <a:avLst/>
          </a:prstGeom>
          <a:solidFill>
            <a:srgbClr val="F9F9F9"/>
          </a:solidFill>
          <a:ln/>
        </p:spPr>
      </p:sp>
      <p:sp>
        <p:nvSpPr>
          <p:cNvPr id="30" name="Shape 23"/>
          <p:cNvSpPr/>
          <p:nvPr/>
        </p:nvSpPr>
        <p:spPr>
          <a:xfrm>
            <a:off x="4946349" y="3903334"/>
            <a:ext cx="28575" cy="897601"/>
          </a:xfrm>
          <a:prstGeom prst="rect">
            <a:avLst/>
          </a:prstGeom>
          <a:solidFill>
            <a:srgbClr val="D35400"/>
          </a:solidFill>
          <a:ln/>
        </p:spPr>
      </p:sp>
      <p:pic>
        <p:nvPicPr>
          <p:cNvPr id="3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9224" y="4050674"/>
            <a:ext cx="214313" cy="171450"/>
          </a:xfrm>
          <a:prstGeom prst="rect">
            <a:avLst/>
          </a:prstGeom>
        </p:spPr>
      </p:pic>
      <p:sp>
        <p:nvSpPr>
          <p:cNvPr id="32" name="Text 24"/>
          <p:cNvSpPr/>
          <p:nvPr/>
        </p:nvSpPr>
        <p:spPr>
          <a:xfrm>
            <a:off x="5374974" y="4046209"/>
            <a:ext cx="1663489" cy="1803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00" b="1" dirty="0">
                <a:solidFill>
                  <a:srgbClr val="D3540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2. L'exploitation cynique</a:t>
            </a:r>
            <a:endParaRPr lang="en-US" sz="1100" dirty="0"/>
          </a:p>
        </p:txBody>
      </p:sp>
      <p:sp>
        <p:nvSpPr>
          <p:cNvPr id="33" name="Text 25"/>
          <p:cNvSpPr/>
          <p:nvPr/>
        </p:nvSpPr>
        <p:spPr>
          <a:xfrm>
            <a:off x="5089224" y="4298026"/>
            <a:ext cx="3126088" cy="36003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ct val="112000"/>
              </a:lnSpc>
              <a:buNone/>
            </a:pP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Utiliser la détresse et la misère des populations comme carburant politique et électoral.</a:t>
            </a:r>
            <a:endParaRPr lang="en-US" sz="9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001000" cy="3946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450" b="1" dirty="0">
                <a:solidFill>
                  <a:srgbClr val="2C3E5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La métaphore qui s'impose : « Avaler son vomi »</a:t>
            </a:r>
            <a:endParaRPr lang="en-US" sz="2450" dirty="0"/>
          </a:p>
        </p:txBody>
      </p:sp>
      <p:sp>
        <p:nvSpPr>
          <p:cNvPr id="4" name="Shape 1"/>
          <p:cNvSpPr/>
          <p:nvPr/>
        </p:nvSpPr>
        <p:spPr>
          <a:xfrm>
            <a:off x="571500" y="1173361"/>
            <a:ext cx="8001000" cy="828675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5" name="Shape 2"/>
          <p:cNvSpPr/>
          <p:nvPr/>
        </p:nvSpPr>
        <p:spPr>
          <a:xfrm>
            <a:off x="571500" y="1173361"/>
            <a:ext cx="57150" cy="828675"/>
          </a:xfrm>
          <a:prstGeom prst="rect">
            <a:avLst/>
          </a:prstGeom>
          <a:solidFill>
            <a:srgbClr val="D35400"/>
          </a:solidFill>
          <a:ln/>
        </p:spPr>
      </p:sp>
      <p:sp>
        <p:nvSpPr>
          <p:cNvPr id="6" name="Text 3"/>
          <p:cNvSpPr/>
          <p:nvPr/>
        </p:nvSpPr>
        <p:spPr>
          <a:xfrm>
            <a:off x="750094" y="1351955"/>
            <a:ext cx="7643813" cy="4714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150" dirty="0">
                <a:solidFill>
                  <a:srgbClr val="2C3E5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L'expression populaire traduit avec une précision saisissante ce comportement : </a:t>
            </a:r>
            <a:r>
              <a:rPr lang="en-US" sz="1100" b="1" dirty="0">
                <a:solidFill>
                  <a:srgbClr val="D3540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revenir sur des positions non seulement défendues, mais activement mises en œuvre</a:t>
            </a:r>
            <a:r>
              <a:rPr lang="en-US" sz="1150" dirty="0">
                <a:solidFill>
                  <a:srgbClr val="2C3E5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sans la moindre justification intellectuelle ou morale.</a:t>
            </a:r>
            <a:endParaRPr lang="en-US" sz="1150" dirty="0"/>
          </a:p>
        </p:txBody>
      </p:sp>
      <p:sp>
        <p:nvSpPr>
          <p:cNvPr id="7" name="Shape 4"/>
          <p:cNvSpPr/>
          <p:nvPr/>
        </p:nvSpPr>
        <p:spPr>
          <a:xfrm>
            <a:off x="571500" y="2287786"/>
            <a:ext cx="2524116" cy="2059186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8" name="Shape 5"/>
          <p:cNvSpPr/>
          <p:nvPr/>
        </p:nvSpPr>
        <p:spPr>
          <a:xfrm>
            <a:off x="1619231" y="2502098"/>
            <a:ext cx="428625" cy="428625"/>
          </a:xfrm>
          <a:prstGeom prst="ellipse">
            <a:avLst/>
          </a:prstGeom>
          <a:solidFill>
            <a:srgbClr val="2980B9"/>
          </a:solidFill>
          <a:ln/>
        </p:spPr>
      </p:sp>
      <p:sp>
        <p:nvSpPr>
          <p:cNvPr id="9" name="Text 6"/>
          <p:cNvSpPr/>
          <p:nvPr/>
        </p:nvSpPr>
        <p:spPr>
          <a:xfrm>
            <a:off x="1619231" y="2502098"/>
            <a:ext cx="428625" cy="4286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1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785813" y="3073598"/>
            <a:ext cx="2095491" cy="1803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C3E5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L'absence de conviction</a:t>
            </a:r>
            <a:endParaRPr lang="en-US" sz="1100" dirty="0"/>
          </a:p>
        </p:txBody>
      </p:sp>
      <p:sp>
        <p:nvSpPr>
          <p:cNvPr id="11" name="Text 8"/>
          <p:cNvSpPr/>
          <p:nvPr/>
        </p:nvSpPr>
        <p:spPr>
          <a:xfrm>
            <a:off x="785813" y="3361134"/>
            <a:ext cx="2095491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Leurs positions d'hier n'étaient pas des convictions profondes, mais de simples postures de circonstance liées à leur fonction.</a:t>
            </a:r>
            <a:endParaRPr lang="en-US" sz="950" dirty="0"/>
          </a:p>
        </p:txBody>
      </p:sp>
      <p:sp>
        <p:nvSpPr>
          <p:cNvPr id="12" name="Shape 9"/>
          <p:cNvSpPr/>
          <p:nvPr/>
        </p:nvSpPr>
        <p:spPr>
          <a:xfrm>
            <a:off x="3309928" y="2287786"/>
            <a:ext cx="2524116" cy="2059186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3" name="Shape 10"/>
          <p:cNvSpPr/>
          <p:nvPr/>
        </p:nvSpPr>
        <p:spPr>
          <a:xfrm>
            <a:off x="4357660" y="2502098"/>
            <a:ext cx="428625" cy="428625"/>
          </a:xfrm>
          <a:prstGeom prst="ellipse">
            <a:avLst/>
          </a:prstGeom>
          <a:solidFill>
            <a:srgbClr val="2980B9"/>
          </a:solidFill>
          <a:ln/>
        </p:spPr>
      </p:sp>
      <p:sp>
        <p:nvSpPr>
          <p:cNvPr id="14" name="Text 11"/>
          <p:cNvSpPr/>
          <p:nvPr/>
        </p:nvSpPr>
        <p:spPr>
          <a:xfrm>
            <a:off x="4357660" y="2502098"/>
            <a:ext cx="428625" cy="4286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2</a:t>
            </a:r>
            <a:endParaRPr lang="en-US" sz="1400" dirty="0"/>
          </a:p>
        </p:txBody>
      </p:sp>
      <p:sp>
        <p:nvSpPr>
          <p:cNvPr id="15" name="Text 12"/>
          <p:cNvSpPr/>
          <p:nvPr/>
        </p:nvSpPr>
        <p:spPr>
          <a:xfrm>
            <a:off x="3524241" y="3073598"/>
            <a:ext cx="2095491" cy="1803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C3E5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Le primat de l'intérêt</a:t>
            </a:r>
            <a:endParaRPr lang="en-US" sz="1100" dirty="0"/>
          </a:p>
        </p:txBody>
      </p:sp>
      <p:sp>
        <p:nvSpPr>
          <p:cNvPr id="16" name="Text 13"/>
          <p:cNvSpPr/>
          <p:nvPr/>
        </p:nvSpPr>
        <p:spPr>
          <a:xfrm>
            <a:off x="3524241" y="3361134"/>
            <a:ext cx="2095491" cy="5786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 changement de cap est dicté non par une évolution de la pensée, mais par le calcul politique le plus élémentaire.</a:t>
            </a:r>
            <a:endParaRPr lang="en-US" sz="950" dirty="0"/>
          </a:p>
        </p:txBody>
      </p:sp>
      <p:sp>
        <p:nvSpPr>
          <p:cNvPr id="17" name="Shape 14"/>
          <p:cNvSpPr/>
          <p:nvPr/>
        </p:nvSpPr>
        <p:spPr>
          <a:xfrm>
            <a:off x="6048356" y="2287786"/>
            <a:ext cx="2524116" cy="2059186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8" name="Shape 15"/>
          <p:cNvSpPr/>
          <p:nvPr/>
        </p:nvSpPr>
        <p:spPr>
          <a:xfrm>
            <a:off x="7096088" y="2502098"/>
            <a:ext cx="428625" cy="428625"/>
          </a:xfrm>
          <a:prstGeom prst="ellipse">
            <a:avLst/>
          </a:prstGeom>
          <a:solidFill>
            <a:srgbClr val="2980B9"/>
          </a:solidFill>
          <a:ln/>
        </p:spPr>
      </p:sp>
      <p:sp>
        <p:nvSpPr>
          <p:cNvPr id="19" name="Text 16"/>
          <p:cNvSpPr/>
          <p:nvPr/>
        </p:nvSpPr>
        <p:spPr>
          <a:xfrm>
            <a:off x="7096088" y="2502098"/>
            <a:ext cx="428625" cy="428625"/>
          </a:xfrm>
          <a:prstGeom prst="rect">
            <a:avLst/>
          </a:prstGeom>
          <a:noFill/>
          <a:ln/>
        </p:spPr>
        <p:txBody>
          <a:bodyPr wrap="non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3</a:t>
            </a:r>
            <a:endParaRPr lang="en-US" sz="1400" dirty="0"/>
          </a:p>
        </p:txBody>
      </p:sp>
      <p:sp>
        <p:nvSpPr>
          <p:cNvPr id="20" name="Text 17"/>
          <p:cNvSpPr/>
          <p:nvPr/>
        </p:nvSpPr>
        <p:spPr>
          <a:xfrm>
            <a:off x="6262669" y="3073598"/>
            <a:ext cx="2095491" cy="1803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C3E5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Le mépris des populations</a:t>
            </a:r>
            <a:endParaRPr lang="en-US" sz="1100" dirty="0"/>
          </a:p>
        </p:txBody>
      </p:sp>
      <p:sp>
        <p:nvSpPr>
          <p:cNvPr id="21" name="Text 18"/>
          <p:cNvSpPr/>
          <p:nvPr/>
        </p:nvSpPr>
        <p:spPr>
          <a:xfrm>
            <a:off x="6262669" y="3361134"/>
            <a:ext cx="2095491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Les déguerpis ne sont pas des citoyens à défendre sincèrement, mais des instruments à utiliser pour se reconstruire une image.</a:t>
            </a:r>
            <a:endParaRPr lang="en-US" sz="950" dirty="0"/>
          </a:p>
        </p:txBody>
      </p:sp>
      <p:sp>
        <p:nvSpPr>
          <p:cNvPr id="22" name="Text 19"/>
          <p:cNvSpPr/>
          <p:nvPr/>
        </p:nvSpPr>
        <p:spPr>
          <a:xfrm>
            <a:off x="571500" y="4632722"/>
            <a:ext cx="8001000" cy="23038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400" b="1" i="1" dirty="0">
                <a:solidFill>
                  <a:srgbClr val="D3540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« Pauvre ex-Préfet. Pauvre Maire. Riches en contradictions. »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707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428625"/>
            <a:ext cx="8001000" cy="3946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450" b="1" dirty="0">
                <a:solidFill>
                  <a:srgbClr val="2C3E5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Réponse du RHDP : La vérité comme fondement</a:t>
            </a:r>
            <a:endParaRPr lang="en-US" sz="2450" dirty="0"/>
          </a:p>
        </p:txBody>
      </p:sp>
      <p:sp>
        <p:nvSpPr>
          <p:cNvPr id="4" name="Text 1"/>
          <p:cNvSpPr/>
          <p:nvPr/>
        </p:nvSpPr>
        <p:spPr>
          <a:xfrm>
            <a:off x="571500" y="1066205"/>
            <a:ext cx="8001000" cy="19823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50" i="1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Ce que rappelle Lama Bénoit Akpa face à ces comportements</a:t>
            </a:r>
            <a:endParaRPr lang="en-US" sz="1250" dirty="0"/>
          </a:p>
        </p:txBody>
      </p:sp>
      <p:sp>
        <p:nvSpPr>
          <p:cNvPr id="5" name="Shape 2"/>
          <p:cNvSpPr/>
          <p:nvPr/>
        </p:nvSpPr>
        <p:spPr>
          <a:xfrm>
            <a:off x="571500" y="1550194"/>
            <a:ext cx="2524116" cy="2078831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6" name="Shape 3"/>
          <p:cNvSpPr/>
          <p:nvPr/>
        </p:nvSpPr>
        <p:spPr>
          <a:xfrm>
            <a:off x="571500" y="1550194"/>
            <a:ext cx="2524116" cy="28575"/>
          </a:xfrm>
          <a:prstGeom prst="rect">
            <a:avLst/>
          </a:prstGeom>
          <a:solidFill>
            <a:srgbClr val="2980B9"/>
          </a:solidFill>
          <a:ln/>
        </p:spPr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244" y="1771650"/>
            <a:ext cx="228600" cy="22860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85813" y="2134195"/>
            <a:ext cx="2095491" cy="1803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C3E5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Rappel des faits de 2020</a:t>
            </a:r>
            <a:endParaRPr lang="en-US" sz="1100" dirty="0"/>
          </a:p>
        </p:txBody>
      </p:sp>
      <p:sp>
        <p:nvSpPr>
          <p:cNvPr id="9" name="Text 5"/>
          <p:cNvSpPr/>
          <p:nvPr/>
        </p:nvSpPr>
        <p:spPr>
          <a:xfrm>
            <a:off x="785813" y="2421731"/>
            <a:ext cx="2095491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L'ex-Préfet était aux côtés de la CNT, structure illégale ayant servi de paravent aux mots d'ordre insurrectionnels et contribué aux violences post-électorales.</a:t>
            </a:r>
            <a:endParaRPr lang="en-US" sz="950" dirty="0"/>
          </a:p>
        </p:txBody>
      </p:sp>
      <p:sp>
        <p:nvSpPr>
          <p:cNvPr id="10" name="Shape 6"/>
          <p:cNvSpPr/>
          <p:nvPr/>
        </p:nvSpPr>
        <p:spPr>
          <a:xfrm>
            <a:off x="3309928" y="1550194"/>
            <a:ext cx="2524116" cy="2078831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1" name="Shape 7"/>
          <p:cNvSpPr/>
          <p:nvPr/>
        </p:nvSpPr>
        <p:spPr>
          <a:xfrm>
            <a:off x="3309928" y="1550194"/>
            <a:ext cx="2524116" cy="28575"/>
          </a:xfrm>
          <a:prstGeom prst="rect">
            <a:avLst/>
          </a:prstGeom>
          <a:solidFill>
            <a:srgbClr val="2980B9"/>
          </a:solidFill>
          <a:ln/>
        </p:spPr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672" y="1771650"/>
            <a:ext cx="228600" cy="22860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3524241" y="2134195"/>
            <a:ext cx="2095491" cy="1803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C3E5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Bilan du RHDP depuis 2011</a:t>
            </a:r>
            <a:endParaRPr lang="en-US" sz="1100" dirty="0"/>
          </a:p>
        </p:txBody>
      </p:sp>
      <p:sp>
        <p:nvSpPr>
          <p:cNvPr id="14" name="Text 9"/>
          <p:cNvSpPr/>
          <p:nvPr/>
        </p:nvSpPr>
        <p:spPr>
          <a:xfrm>
            <a:off x="3524241" y="2421731"/>
            <a:ext cx="2095491" cy="96440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Reconstruction du pays, dialogues politiques institutionnalisés, réformes du code électoral et libertés publiques élargies (expression, presse, manifestation).</a:t>
            </a:r>
            <a:endParaRPr lang="en-US" sz="950" dirty="0"/>
          </a:p>
        </p:txBody>
      </p:sp>
      <p:sp>
        <p:nvSpPr>
          <p:cNvPr id="15" name="Shape 10"/>
          <p:cNvSpPr/>
          <p:nvPr/>
        </p:nvSpPr>
        <p:spPr>
          <a:xfrm>
            <a:off x="6048356" y="1550194"/>
            <a:ext cx="2524116" cy="2075259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16" name="Shape 11"/>
          <p:cNvSpPr/>
          <p:nvPr/>
        </p:nvSpPr>
        <p:spPr>
          <a:xfrm>
            <a:off x="6048356" y="1550194"/>
            <a:ext cx="2524116" cy="28575"/>
          </a:xfrm>
          <a:prstGeom prst="rect">
            <a:avLst/>
          </a:prstGeom>
          <a:solidFill>
            <a:srgbClr val="2980B9"/>
          </a:solidFill>
          <a:ln/>
        </p:spPr>
      </p:sp>
      <p:pic>
        <p:nvPicPr>
          <p:cNvPr id="17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7525" y="1771650"/>
            <a:ext cx="285750" cy="228600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6262669" y="2134195"/>
            <a:ext cx="2095491" cy="1803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2C3E5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Appel à l'équité mémorielle</a:t>
            </a:r>
            <a:endParaRPr lang="en-US" sz="1100" dirty="0"/>
          </a:p>
        </p:txBody>
      </p:sp>
      <p:sp>
        <p:nvSpPr>
          <p:cNvPr id="19" name="Text 13"/>
          <p:cNvSpPr/>
          <p:nvPr/>
        </p:nvSpPr>
        <p:spPr>
          <a:xfrm>
            <a:off x="6262669" y="2421731"/>
            <a:ext cx="2095491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950" dirty="0">
                <a:solidFill>
                  <a:srgbClr val="4F4F4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Reconnaître les avancées ne veut pas dire taire les défis, mais cela suppose de ne pas réécrire l'histoire ni d'oublier ses propres responsabilités.</a:t>
            </a:r>
            <a:endParaRPr lang="en-US" sz="950" dirty="0"/>
          </a:p>
        </p:txBody>
      </p:sp>
      <p:sp>
        <p:nvSpPr>
          <p:cNvPr id="20" name="Shape 14"/>
          <p:cNvSpPr/>
          <p:nvPr/>
        </p:nvSpPr>
        <p:spPr>
          <a:xfrm>
            <a:off x="571500" y="3911203"/>
            <a:ext cx="8001000" cy="946547"/>
          </a:xfrm>
          <a:prstGeom prst="rect">
            <a:avLst/>
          </a:prstGeom>
          <a:solidFill>
            <a:srgbClr val="2C3E50"/>
          </a:solidFill>
          <a:ln/>
        </p:spPr>
      </p:sp>
      <p:sp>
        <p:nvSpPr>
          <p:cNvPr id="21" name="Text 15"/>
          <p:cNvSpPr/>
          <p:nvPr/>
        </p:nvSpPr>
        <p:spPr>
          <a:xfrm>
            <a:off x="928688" y="4125516"/>
            <a:ext cx="7286625" cy="23038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400" b="1" i="1" dirty="0">
                <a:solidFill>
                  <a:srgbClr val="FFFFF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« La paix se construit aussi avec la vérité et la responsabilité de tous les acteurs. »</a:t>
            </a:r>
            <a:endParaRPr lang="en-US" sz="1400" dirty="0"/>
          </a:p>
        </p:txBody>
      </p:sp>
      <p:sp>
        <p:nvSpPr>
          <p:cNvPr id="22" name="Text 16"/>
          <p:cNvSpPr/>
          <p:nvPr/>
        </p:nvSpPr>
        <p:spPr>
          <a:xfrm>
            <a:off x="928688" y="4463058"/>
            <a:ext cx="7286625" cy="18038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100" b="1" dirty="0">
                <a:solidFill>
                  <a:srgbClr val="D35400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— Lama Bénoit Akpa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2026-06-07T19:07:02Z</dcterms:created>
  <dcterms:modified xsi:type="dcterms:W3CDTF">2026-06-07T19:07:02Z</dcterms:modified>
</cp:coreProperties>
</file>