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E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mages/lagune_3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B2E3D">
              <a:alpha val="68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4023360"/>
            <a:ext cx="12188952" cy="2834640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731520" y="34290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2C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SENSIBILISATION ENVIRONNEMENTALE — CÔTE D'IVOIRE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731520" y="3794760"/>
            <a:ext cx="1005840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Notre lagune se meurt.</a:t>
            </a:r>
            <a:endParaRPr lang="en-US" sz="4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Notre santé aussi.</a:t>
            </a:r>
            <a:endParaRPr lang="en-US" sz="4600" dirty="0"/>
          </a:p>
        </p:txBody>
      </p:sp>
      <p:sp>
        <p:nvSpPr>
          <p:cNvPr id="7" name="Text 4"/>
          <p:cNvSpPr/>
          <p:nvPr/>
        </p:nvSpPr>
        <p:spPr>
          <a:xfrm>
            <a:off x="731520" y="566928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Comprendre le lien entre nos comportements, les inondations et la pollution des lagunes — pour agir avant qu'il ne soit trop tard.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1000232" y="640080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12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76F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PASSER À L'ACTION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 gestes simples, un impact réel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2606040" cy="4160520"/>
          </a:xfrm>
          <a:prstGeom prst="roundRect">
            <a:avLst>
              <a:gd name="adj" fmla="val 3158"/>
            </a:avLst>
          </a:prstGeom>
          <a:solidFill>
            <a:srgbClr val="F7F5F0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148840"/>
            <a:ext cx="621792" cy="621792"/>
          </a:xfrm>
          <a:prstGeom prst="ellipse">
            <a:avLst/>
          </a:prstGeom>
          <a:solidFill>
            <a:srgbClr val="E76F51"/>
          </a:solidFill>
          <a:ln/>
        </p:spPr>
      </p:sp>
      <p:pic>
        <p:nvPicPr>
          <p:cNvPr id="6" name="Image 0" descr="images/icon_trash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4984" y="2295144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41248" y="2926080"/>
            <a:ext cx="22037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jamais jeter au caniveau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841248" y="3657600"/>
            <a:ext cx="220370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caniveau libre absorbe la pluie ; bouché, il l'envoie directement dans les rues et la lagune.</a:t>
            </a:r>
            <a:endParaRPr lang="en-US" sz="1080" dirty="0"/>
          </a:p>
        </p:txBody>
      </p:sp>
      <p:sp>
        <p:nvSpPr>
          <p:cNvPr id="9" name="Shape 6"/>
          <p:cNvSpPr/>
          <p:nvPr/>
        </p:nvSpPr>
        <p:spPr>
          <a:xfrm>
            <a:off x="3465576" y="1874520"/>
            <a:ext cx="2606040" cy="4160520"/>
          </a:xfrm>
          <a:prstGeom prst="roundRect">
            <a:avLst>
              <a:gd name="adj" fmla="val 3158"/>
            </a:avLst>
          </a:prstGeom>
          <a:solidFill>
            <a:srgbClr val="F7F5F0"/>
          </a:solidFill>
          <a:ln/>
        </p:spPr>
      </p:sp>
      <p:sp>
        <p:nvSpPr>
          <p:cNvPr id="10" name="Shape 7"/>
          <p:cNvSpPr/>
          <p:nvPr/>
        </p:nvSpPr>
        <p:spPr>
          <a:xfrm>
            <a:off x="3694176" y="2148840"/>
            <a:ext cx="621792" cy="621792"/>
          </a:xfrm>
          <a:prstGeom prst="ellipse">
            <a:avLst/>
          </a:prstGeom>
          <a:solidFill>
            <a:srgbClr val="E76F51"/>
          </a:solidFill>
          <a:ln/>
        </p:spPr>
      </p:sp>
      <p:pic>
        <p:nvPicPr>
          <p:cNvPr id="11" name="Image 1" descr="images/icon_recycle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480" y="2295144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666744" y="2926080"/>
            <a:ext cx="22037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Trier et valoriser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3666744" y="3657600"/>
            <a:ext cx="220370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Bouteilles et sachets triés peuvent être collectés et recyclés plutôt que rejoindre l'eau.</a:t>
            </a:r>
            <a:endParaRPr lang="en-US" sz="1080" dirty="0"/>
          </a:p>
        </p:txBody>
      </p:sp>
      <p:sp>
        <p:nvSpPr>
          <p:cNvPr id="14" name="Shape 10"/>
          <p:cNvSpPr/>
          <p:nvPr/>
        </p:nvSpPr>
        <p:spPr>
          <a:xfrm>
            <a:off x="6291072" y="1874520"/>
            <a:ext cx="2606040" cy="4160520"/>
          </a:xfrm>
          <a:prstGeom prst="roundRect">
            <a:avLst>
              <a:gd name="adj" fmla="val 3158"/>
            </a:avLst>
          </a:prstGeom>
          <a:solidFill>
            <a:srgbClr val="F7F5F0"/>
          </a:solidFill>
          <a:ln/>
        </p:spPr>
      </p:sp>
      <p:sp>
        <p:nvSpPr>
          <p:cNvPr id="15" name="Shape 11"/>
          <p:cNvSpPr/>
          <p:nvPr/>
        </p:nvSpPr>
        <p:spPr>
          <a:xfrm>
            <a:off x="6519672" y="2148840"/>
            <a:ext cx="621792" cy="621792"/>
          </a:xfrm>
          <a:prstGeom prst="ellipse">
            <a:avLst/>
          </a:prstGeom>
          <a:solidFill>
            <a:srgbClr val="E76F51"/>
          </a:solidFill>
          <a:ln/>
        </p:spPr>
      </p:sp>
      <p:pic>
        <p:nvPicPr>
          <p:cNvPr id="16" name="Image 2" descr="images/icon_users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976" y="2295144"/>
            <a:ext cx="329184" cy="32918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92240" y="2926080"/>
            <a:ext cx="22037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Nettoyages collectifs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492240" y="3657600"/>
            <a:ext cx="220370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opérations de quartier réduisent visiblement le volume de déchets avant chaque saison des pluies.</a:t>
            </a:r>
            <a:endParaRPr lang="en-US" sz="1080" dirty="0"/>
          </a:p>
        </p:txBody>
      </p:sp>
      <p:sp>
        <p:nvSpPr>
          <p:cNvPr id="19" name="Shape 14"/>
          <p:cNvSpPr/>
          <p:nvPr/>
        </p:nvSpPr>
        <p:spPr>
          <a:xfrm>
            <a:off x="9116568" y="1874520"/>
            <a:ext cx="2606040" cy="4160520"/>
          </a:xfrm>
          <a:prstGeom prst="roundRect">
            <a:avLst>
              <a:gd name="adj" fmla="val 3158"/>
            </a:avLst>
          </a:prstGeom>
          <a:solidFill>
            <a:srgbClr val="F7F5F0"/>
          </a:solidFill>
          <a:ln/>
        </p:spPr>
      </p:sp>
      <p:sp>
        <p:nvSpPr>
          <p:cNvPr id="20" name="Shape 15"/>
          <p:cNvSpPr/>
          <p:nvPr/>
        </p:nvSpPr>
        <p:spPr>
          <a:xfrm>
            <a:off x="9345168" y="2148840"/>
            <a:ext cx="621792" cy="621792"/>
          </a:xfrm>
          <a:prstGeom prst="ellipse">
            <a:avLst/>
          </a:prstGeom>
          <a:solidFill>
            <a:srgbClr val="E76F51"/>
          </a:solidFill>
          <a:ln/>
        </p:spPr>
      </p:sp>
      <p:pic>
        <p:nvPicPr>
          <p:cNvPr id="21" name="Image 3" descr="images/icon_leaf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472" y="2295144"/>
            <a:ext cx="329184" cy="32918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317736" y="2926080"/>
            <a:ext cx="22037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Entretenir les caniveaux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9317736" y="3657600"/>
            <a:ext cx="220370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curage régulier, même simple, restaure la capacité d'écoulement et limite les inondations.</a:t>
            </a:r>
            <a:endParaRPr lang="en-US" sz="1080" dirty="0"/>
          </a:p>
        </p:txBody>
      </p:sp>
      <p:sp>
        <p:nvSpPr>
          <p:cNvPr id="24" name="Text 18"/>
          <p:cNvSpPr/>
          <p:nvPr/>
        </p:nvSpPr>
        <p:spPr>
          <a:xfrm>
            <a:off x="11000232" y="640080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2E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2C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RESPONSABILITÉ PARTAGÉE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Chacun a un rôle à jouer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3520440" cy="4114800"/>
          </a:xfrm>
          <a:prstGeom prst="roundRect">
            <a:avLst>
              <a:gd name="adj" fmla="val 2338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2194560"/>
            <a:ext cx="640080" cy="640080"/>
          </a:xfrm>
          <a:prstGeom prst="ellipse">
            <a:avLst/>
          </a:prstGeom>
          <a:solidFill>
            <a:srgbClr val="E76F51"/>
          </a:solidFill>
          <a:ln/>
        </p:spPr>
      </p:sp>
      <p:pic>
        <p:nvPicPr>
          <p:cNvPr id="6" name="Image 0" descr="images/icon_hands_oran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9848" y="2350008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30175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citoyens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14400" y="361188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buSzPct val="100000"/>
              <a:buChar char="–"/>
            </a:pPr>
            <a:r>
              <a:rPr lang="en-US" sz="120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Adopter le réflexe poubelle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4325112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buSzPct val="100000"/>
              <a:buChar char="–"/>
            </a:pPr>
            <a:r>
              <a:rPr lang="en-US" sz="120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Participer aux collectes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14400" y="5038344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buSzPct val="100000"/>
              <a:buChar char="–"/>
            </a:pPr>
            <a:r>
              <a:rPr lang="en-US" sz="120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Sensibiliser son entourage, ses enfants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379976" y="1920240"/>
            <a:ext cx="3520440" cy="4114800"/>
          </a:xfrm>
          <a:prstGeom prst="roundRect">
            <a:avLst>
              <a:gd name="adj" fmla="val 2338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4654296" y="2194560"/>
            <a:ext cx="640080" cy="640080"/>
          </a:xfrm>
          <a:prstGeom prst="ellipse">
            <a:avLst/>
          </a:prstGeom>
          <a:solidFill>
            <a:srgbClr val="E76F51"/>
          </a:solidFill>
          <a:ln/>
        </p:spPr>
      </p:sp>
      <p:pic>
        <p:nvPicPr>
          <p:cNvPr id="13" name="Image 1" descr="images/icon_users_oran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744" y="2350008"/>
            <a:ext cx="329184" cy="32918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654296" y="30175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communautés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4654296" y="361188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buSzPct val="100000"/>
              <a:buChar char="–"/>
            </a:pPr>
            <a:r>
              <a:rPr lang="en-US" sz="120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Organiser des journées de salubrité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4654296" y="4325112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buSzPct val="100000"/>
              <a:buChar char="–"/>
            </a:pPr>
            <a:r>
              <a:rPr lang="en-US" sz="120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Signaler les points noirs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4654296" y="5038344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buSzPct val="100000"/>
              <a:buChar char="–"/>
            </a:pPr>
            <a:r>
              <a:rPr lang="en-US" sz="120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Valoriser les quartiers exemplaires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8119872" y="1920240"/>
            <a:ext cx="3520440" cy="4114800"/>
          </a:xfrm>
          <a:prstGeom prst="roundRect">
            <a:avLst>
              <a:gd name="adj" fmla="val 2338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19" name="Shape 15"/>
          <p:cNvSpPr/>
          <p:nvPr/>
        </p:nvSpPr>
        <p:spPr>
          <a:xfrm>
            <a:off x="8394192" y="2194560"/>
            <a:ext cx="640080" cy="640080"/>
          </a:xfrm>
          <a:prstGeom prst="ellipse">
            <a:avLst/>
          </a:prstGeom>
          <a:solidFill>
            <a:srgbClr val="E76F51"/>
          </a:solidFill>
          <a:ln/>
        </p:spPr>
      </p:sp>
      <p:pic>
        <p:nvPicPr>
          <p:cNvPr id="20" name="Image 2" descr="images/icon_balance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640" y="2350008"/>
            <a:ext cx="329184" cy="32918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394192" y="30175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autorités</a:t>
            </a:r>
            <a:endParaRPr lang="en-US" sz="1700" dirty="0"/>
          </a:p>
        </p:txBody>
      </p:sp>
      <p:sp>
        <p:nvSpPr>
          <p:cNvPr id="22" name="Text 17"/>
          <p:cNvSpPr/>
          <p:nvPr/>
        </p:nvSpPr>
        <p:spPr>
          <a:xfrm>
            <a:off x="8394192" y="361188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buSzPct val="100000"/>
              <a:buChar char="–"/>
            </a:pPr>
            <a:r>
              <a:rPr lang="en-US" sz="120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Renforcer la collecte des déchets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8394192" y="4325112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buSzPct val="100000"/>
              <a:buChar char="–"/>
            </a:pPr>
            <a:r>
              <a:rPr lang="en-US" sz="120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Entretenir caniveaux et exutoires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8394192" y="5038344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buSzPct val="100000"/>
              <a:buChar char="–"/>
            </a:pPr>
            <a:r>
              <a:rPr lang="en-US" sz="120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Sanctionner les dépôts sauvages</a:t>
            </a:r>
            <a:endParaRPr lang="en-US" sz="1200" dirty="0"/>
          </a:p>
        </p:txBody>
      </p:sp>
      <p:sp>
        <p:nvSpPr>
          <p:cNvPr id="25" name="Text 20"/>
          <p:cNvSpPr/>
          <p:nvPr/>
        </p:nvSpPr>
        <p:spPr>
          <a:xfrm>
            <a:off x="11000232" y="640080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2E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mages/lagune_2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B2E3D">
              <a:alpha val="8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731520" y="22860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spc="150" kern="0" dirty="0">
                <a:solidFill>
                  <a:srgbClr val="F2C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PRENONS SOIN DE NOTRE ENVIRONNEMENT,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731520" y="2788920"/>
            <a:ext cx="10698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prenons soin de nous-mêmes.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1965960" y="388620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bouteille jetée aujourd'hui est une bouteille qui reviendra demain, portée par la pluie, jusqu'à notre lagune, notre mer, notre santé. Le changement commence par un geste — le vôtre, maintenant.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4480560" y="5257800"/>
            <a:ext cx="3200400" cy="685800"/>
          </a:xfrm>
          <a:prstGeom prst="roundRect">
            <a:avLst>
              <a:gd name="adj" fmla="val 49333"/>
            </a:avLst>
          </a:prstGeom>
          <a:solidFill>
            <a:srgbClr val="E76F51"/>
          </a:solidFill>
          <a:ln/>
        </p:spPr>
      </p:sp>
      <p:sp>
        <p:nvSpPr>
          <p:cNvPr id="9" name="Text 6"/>
          <p:cNvSpPr/>
          <p:nvPr/>
        </p:nvSpPr>
        <p:spPr>
          <a:xfrm>
            <a:off x="4480560" y="5257800"/>
            <a:ext cx="3200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geste. Un changement. Une Côte d'Ivoire plus saine.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11000232" y="640080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76F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CONSTAT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cadre de vie devenu invivable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828800"/>
            <a:ext cx="5760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Dans plusieurs communes ivoiriennes, le décor est devenu familier : des rives de lagune et de mer recouvertes de bouteilles en plastique, des caniveaux transformés en dépotoirs, une eau stagnante chargée de déchets. Ce n'est pas une fatalité climatique : c'est la conséquence directe de gestes répétés chaque jour, par insouciance ou par manque d'alternative.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4709160"/>
            <a:ext cx="278892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4846320"/>
            <a:ext cx="2423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4F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+15,6 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822960" y="5367528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dérive de plastique suffisent à saisir l'ampleur : un rivage entier tapissé de bouteilles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703320" y="4709160"/>
            <a:ext cx="278892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886200" y="4846320"/>
            <a:ext cx="2423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4F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vidéos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886200" y="5367528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même schéma répété : pluie → caniveau → lagune, en quelques heures</a:t>
            </a:r>
            <a:endParaRPr lang="en-US" sz="1050" dirty="0"/>
          </a:p>
        </p:txBody>
      </p:sp>
      <p:pic>
        <p:nvPicPr>
          <p:cNvPr id="11" name="Image 0" descr="images/lagune_1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903720" y="822960"/>
            <a:ext cx="4663440" cy="539496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6903720" y="822960"/>
            <a:ext cx="4663440" cy="539496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1000232" y="640080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76F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PREUVE PAR L'IMAGE — VIDÉO 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lagune charrie nos bouteilles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3619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Trois plans du même rivage : à perte de vue, des bouteilles en plastique remplacent l'eau et le sable.</a:t>
            </a:r>
            <a:endParaRPr lang="en-US" sz="1300" dirty="0"/>
          </a:p>
        </p:txBody>
      </p:sp>
      <p:pic>
        <p:nvPicPr>
          <p:cNvPr id="5" name="Image 0" descr="images/lagune_1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" y="2148840"/>
            <a:ext cx="3520440" cy="3794760"/>
          </a:xfrm>
          <a:prstGeom prst="rect">
            <a:avLst/>
          </a:prstGeom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pic>
      <p:sp>
        <p:nvSpPr>
          <p:cNvPr id="6" name="Text 3"/>
          <p:cNvSpPr/>
          <p:nvPr/>
        </p:nvSpPr>
        <p:spPr>
          <a:xfrm>
            <a:off x="640080" y="6035040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Rive tapissée de bouteilles, pirogues échouées</a:t>
            </a:r>
            <a:endParaRPr lang="en-US" sz="1050" dirty="0"/>
          </a:p>
        </p:txBody>
      </p:sp>
      <p:pic>
        <p:nvPicPr>
          <p:cNvPr id="7" name="Image 1" descr="images/lagune_2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389120" y="2148840"/>
            <a:ext cx="3520440" cy="3794760"/>
          </a:xfrm>
          <a:prstGeom prst="rect">
            <a:avLst/>
          </a:prstGeom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pic>
      <p:sp>
        <p:nvSpPr>
          <p:cNvPr id="8" name="Text 4"/>
          <p:cNvSpPr/>
          <p:nvPr/>
        </p:nvSpPr>
        <p:spPr>
          <a:xfrm>
            <a:off x="4389120" y="6035040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Amas de déchets plastiques au ras de l'eau</a:t>
            </a:r>
            <a:endParaRPr lang="en-US" sz="1050" dirty="0"/>
          </a:p>
        </p:txBody>
      </p:sp>
      <p:pic>
        <p:nvPicPr>
          <p:cNvPr id="9" name="Image 2" descr="images/lagune_3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138160" y="2148840"/>
            <a:ext cx="3520440" cy="3794760"/>
          </a:xfrm>
          <a:prstGeom prst="rect">
            <a:avLst/>
          </a:prstGeom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pic>
      <p:sp>
        <p:nvSpPr>
          <p:cNvPr id="10" name="Text 5"/>
          <p:cNvSpPr/>
          <p:nvPr/>
        </p:nvSpPr>
        <p:spPr>
          <a:xfrm>
            <a:off x="8138160" y="6035040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Vue large : ville en arrière-plan, lagune saturée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11000232" y="640080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76F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PREUVE PAR L'IMAGE — VIDÉO 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pluie arrache tout sur son passage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3619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Après une pluie diluvienne : sols éventrés, canalisations à nu, déchets entraînés vers l'aval.</a:t>
            </a:r>
            <a:endParaRPr lang="en-US" sz="1300" dirty="0"/>
          </a:p>
        </p:txBody>
      </p:sp>
      <p:pic>
        <p:nvPicPr>
          <p:cNvPr id="5" name="Image 0" descr="images/inondation_1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" y="2148840"/>
            <a:ext cx="3520440" cy="3794760"/>
          </a:xfrm>
          <a:prstGeom prst="rect">
            <a:avLst/>
          </a:prstGeom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pic>
      <p:sp>
        <p:nvSpPr>
          <p:cNvPr id="6" name="Text 3"/>
          <p:cNvSpPr/>
          <p:nvPr/>
        </p:nvSpPr>
        <p:spPr>
          <a:xfrm>
            <a:off x="640080" y="6035040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Ravinement : terre et détritus mêlés</a:t>
            </a:r>
            <a:endParaRPr lang="en-US" sz="1050" dirty="0"/>
          </a:p>
        </p:txBody>
      </p:sp>
      <p:pic>
        <p:nvPicPr>
          <p:cNvPr id="7" name="Image 1" descr="images/inondation_3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389120" y="2148840"/>
            <a:ext cx="3520440" cy="3794760"/>
          </a:xfrm>
          <a:prstGeom prst="rect">
            <a:avLst/>
          </a:prstGeom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pic>
      <p:sp>
        <p:nvSpPr>
          <p:cNvPr id="8" name="Text 4"/>
          <p:cNvSpPr/>
          <p:nvPr/>
        </p:nvSpPr>
        <p:spPr>
          <a:xfrm>
            <a:off x="4389120" y="6035040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L'eau boueuse charrie sacs et emballages</a:t>
            </a:r>
            <a:endParaRPr lang="en-US" sz="1050" dirty="0"/>
          </a:p>
        </p:txBody>
      </p:sp>
      <p:pic>
        <p:nvPicPr>
          <p:cNvPr id="9" name="Image 2" descr="images/inondation_5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138160" y="2148840"/>
            <a:ext cx="3520440" cy="3794760"/>
          </a:xfrm>
          <a:prstGeom prst="rect">
            <a:avLst/>
          </a:prstGeom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pic>
      <p:sp>
        <p:nvSpPr>
          <p:cNvPr id="10" name="Text 5"/>
          <p:cNvSpPr/>
          <p:nvPr/>
        </p:nvSpPr>
        <p:spPr>
          <a:xfrm>
            <a:off x="8138160" y="6035040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flot rejoint la voie publique, chargé de déchets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11000232" y="640080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2E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2C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AVIS D'EXPERT — COMPRENDRE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Comment un geste devient une catastrophe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3619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mécanisme est simple à comprendre — et c'est justement ce qui le rend évitable.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377440"/>
            <a:ext cx="2606040" cy="374904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559052" y="2697480"/>
            <a:ext cx="768096" cy="768096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7" name="Image 0" descr="images/icon_trash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5356" y="2843784"/>
            <a:ext cx="475488" cy="47548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365760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Le geste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22960" y="4069080"/>
            <a:ext cx="22402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sachet, une bouteille jetés au sol ou dans un caniveau au quotidien.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3255264" y="3931920"/>
            <a:ext cx="201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6B4"/>
                </a:solidFill>
              </a:rPr>
              <a:t>→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3465576" y="2377440"/>
            <a:ext cx="2606040" cy="374904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384548" y="2697480"/>
            <a:ext cx="768096" cy="768096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13" name="Image 1" descr="images/icon_rain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852" y="2843784"/>
            <a:ext cx="475488" cy="47548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648456" y="365760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La pluie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3648456" y="4069080"/>
            <a:ext cx="22402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averse diluvienne s'abat ; l'eau ne trouve plus de caniveaux libres pour s'écouler.</a:t>
            </a:r>
            <a:endParaRPr lang="en-US" sz="1150" dirty="0"/>
          </a:p>
        </p:txBody>
      </p:sp>
      <p:sp>
        <p:nvSpPr>
          <p:cNvPr id="16" name="Text 12"/>
          <p:cNvSpPr/>
          <p:nvPr/>
        </p:nvSpPr>
        <p:spPr>
          <a:xfrm>
            <a:off x="6080760" y="3931920"/>
            <a:ext cx="201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6B4"/>
                </a:solidFill>
              </a:rPr>
              <a:t>→</a:t>
            </a:r>
            <a:endParaRPr lang="en-US" sz="1800" dirty="0"/>
          </a:p>
        </p:txBody>
      </p:sp>
      <p:sp>
        <p:nvSpPr>
          <p:cNvPr id="17" name="Shape 13"/>
          <p:cNvSpPr/>
          <p:nvPr/>
        </p:nvSpPr>
        <p:spPr>
          <a:xfrm>
            <a:off x="6291072" y="2377440"/>
            <a:ext cx="2606040" cy="374904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7210044" y="2697480"/>
            <a:ext cx="768096" cy="768096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19" name="Image 2" descr="images/icon_water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348" y="2843784"/>
            <a:ext cx="475488" cy="47548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473952" y="365760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Le ruissellement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6473952" y="4069080"/>
            <a:ext cx="22402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L'eau charge les déchets, érode les sols et emporte tout vers le point bas.</a:t>
            </a:r>
            <a:endParaRPr lang="en-US" sz="1150" dirty="0"/>
          </a:p>
        </p:txBody>
      </p:sp>
      <p:sp>
        <p:nvSpPr>
          <p:cNvPr id="22" name="Text 17"/>
          <p:cNvSpPr/>
          <p:nvPr/>
        </p:nvSpPr>
        <p:spPr>
          <a:xfrm>
            <a:off x="8906256" y="3931920"/>
            <a:ext cx="201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6B4"/>
                </a:solidFill>
              </a:rPr>
              <a:t>→</a:t>
            </a:r>
            <a:endParaRPr lang="en-US" sz="1800" dirty="0"/>
          </a:p>
        </p:txBody>
      </p:sp>
      <p:sp>
        <p:nvSpPr>
          <p:cNvPr id="23" name="Shape 18"/>
          <p:cNvSpPr/>
          <p:nvPr/>
        </p:nvSpPr>
        <p:spPr>
          <a:xfrm>
            <a:off x="9116568" y="2377440"/>
            <a:ext cx="2606040" cy="374904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24" name="Shape 19"/>
          <p:cNvSpPr/>
          <p:nvPr/>
        </p:nvSpPr>
        <p:spPr>
          <a:xfrm>
            <a:off x="10035540" y="2697480"/>
            <a:ext cx="768096" cy="768096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25" name="Image 3" descr="images/icon_skull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1844" y="2843784"/>
            <a:ext cx="475488" cy="475488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299448" y="365760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La lagune</a:t>
            </a:r>
            <a:endParaRPr lang="en-US" sz="1500" dirty="0"/>
          </a:p>
        </p:txBody>
      </p:sp>
      <p:sp>
        <p:nvSpPr>
          <p:cNvPr id="27" name="Text 21"/>
          <p:cNvSpPr/>
          <p:nvPr/>
        </p:nvSpPr>
        <p:spPr>
          <a:xfrm>
            <a:off x="9299448" y="4069080"/>
            <a:ext cx="22402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Bouteilles, sachets et boues s'accumulent en surface : la lagune devient un dépotoir.</a:t>
            </a:r>
            <a:endParaRPr lang="en-US" sz="1150" dirty="0"/>
          </a:p>
        </p:txBody>
      </p:sp>
      <p:sp>
        <p:nvSpPr>
          <p:cNvPr id="28" name="Text 22"/>
          <p:cNvSpPr/>
          <p:nvPr/>
        </p:nvSpPr>
        <p:spPr>
          <a:xfrm>
            <a:off x="11000232" y="640080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76F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AVIS D'EXPERT — LE CERCLE VICIEUX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 cycle de l'insouciance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48463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Tant que le geste individuel ne change pas, chaque saison des pluies rejoue le même scénario. Le cycle se referme sur nous : plus nous jetons, plus l'eau stagne ; plus elle stagne, plus notre cadre de vie et notre santé se dégradent.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502920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FCEAE3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5166360"/>
            <a:ext cx="4389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E76F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point clé : </a:t>
            </a:r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cycle n'a rien d'inéluctable. Il commence et s'arrête avec un choix individuel, répété chaque jour.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812280" y="1645920"/>
            <a:ext cx="3749040" cy="3749040"/>
          </a:xfrm>
          <a:prstGeom prst="ellipse">
            <a:avLst/>
          </a:prstGeom>
          <a:ln w="25400">
            <a:solidFill>
              <a:srgbClr val="1C7293"/>
            </a:solidFill>
            <a:prstDash val="dash"/>
          </a:ln>
        </p:spPr>
      </p:sp>
      <p:sp>
        <p:nvSpPr>
          <p:cNvPr id="8" name="Shape 6"/>
          <p:cNvSpPr/>
          <p:nvPr/>
        </p:nvSpPr>
        <p:spPr>
          <a:xfrm>
            <a:off x="7726680" y="4937760"/>
            <a:ext cx="1920240" cy="914400"/>
          </a:xfrm>
          <a:prstGeom prst="roundRect">
            <a:avLst>
              <a:gd name="adj" fmla="val 9000"/>
            </a:avLst>
          </a:prstGeom>
          <a:solidFill>
            <a:srgbClr val="0B4F6C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818120" y="4937760"/>
            <a:ext cx="1737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Déchets jetés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sol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9601200" y="3063240"/>
            <a:ext cx="1920240" cy="914400"/>
          </a:xfrm>
          <a:prstGeom prst="roundRect">
            <a:avLst>
              <a:gd name="adj" fmla="val 9000"/>
            </a:avLst>
          </a:prstGeom>
          <a:solidFill>
            <a:srgbClr val="0B4F6C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692640" y="3063240"/>
            <a:ext cx="1737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Caniveaux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bouchés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7726680" y="1188720"/>
            <a:ext cx="1920240" cy="914400"/>
          </a:xfrm>
          <a:prstGeom prst="roundRect">
            <a:avLst>
              <a:gd name="adj" fmla="val 9000"/>
            </a:avLst>
          </a:prstGeom>
          <a:solidFill>
            <a:srgbClr val="0B4F6C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818120" y="1188720"/>
            <a:ext cx="1737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Inondations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fréquentes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852160" y="3063240"/>
            <a:ext cx="1920240" cy="914400"/>
          </a:xfrm>
          <a:prstGeom prst="roundRect">
            <a:avLst>
              <a:gd name="adj" fmla="val 9000"/>
            </a:avLst>
          </a:prstGeom>
          <a:solidFill>
            <a:srgbClr val="0B4F6C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943600" y="3063240"/>
            <a:ext cx="1737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Lagune &amp; mer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polluées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183880" y="3017520"/>
            <a:ext cx="1005840" cy="1005840"/>
          </a:xfrm>
          <a:prstGeom prst="ellipse">
            <a:avLst/>
          </a:prstGeom>
          <a:solidFill>
            <a:srgbClr val="E76F51"/>
          </a:solidFill>
          <a:ln/>
        </p:spPr>
      </p:sp>
      <p:sp>
        <p:nvSpPr>
          <p:cNvPr id="17" name="Text 15"/>
          <p:cNvSpPr/>
          <p:nvPr/>
        </p:nvSpPr>
        <p:spPr>
          <a:xfrm>
            <a:off x="8183880" y="301752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CYCLE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1000232" y="640080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12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76F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CONSÉQUENCES — SANTÉ PHYSIQUE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Quand l'eau stagnante devient une menace</a:t>
            </a:r>
            <a:endParaRPr lang="en-US" sz="2800" dirty="0"/>
          </a:p>
        </p:txBody>
      </p:sp>
      <p:pic>
        <p:nvPicPr>
          <p:cNvPr id="4" name="Image 0" descr="images/inondation_2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" y="1783080"/>
            <a:ext cx="5029200" cy="4434840"/>
          </a:xfrm>
          <a:prstGeom prst="rect">
            <a:avLst/>
          </a:prstGeom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pic>
      <p:sp>
        <p:nvSpPr>
          <p:cNvPr id="5" name="Shape 2"/>
          <p:cNvSpPr/>
          <p:nvPr/>
        </p:nvSpPr>
        <p:spPr>
          <a:xfrm>
            <a:off x="5989320" y="1783080"/>
            <a:ext cx="566928" cy="566928"/>
          </a:xfrm>
          <a:prstGeom prst="ellipse">
            <a:avLst/>
          </a:prstGeom>
          <a:solidFill>
            <a:srgbClr val="FCEAE3"/>
          </a:solidFill>
          <a:ln/>
        </p:spPr>
      </p:sp>
      <p:pic>
        <p:nvPicPr>
          <p:cNvPr id="6" name="Image 1" descr="images/icon_water_oran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192" y="1901952"/>
            <a:ext cx="329184" cy="3291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20840" y="176479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Eaux stagnantes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6720840" y="2167128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caniveaux bouchés créent des mares permanentes, foyers de moustiques et de bactéries.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5989320" y="3200400"/>
            <a:ext cx="566928" cy="566928"/>
          </a:xfrm>
          <a:prstGeom prst="ellipse">
            <a:avLst/>
          </a:prstGeom>
          <a:solidFill>
            <a:srgbClr val="FCEAE3"/>
          </a:solidFill>
          <a:ln/>
        </p:spPr>
      </p:sp>
      <p:pic>
        <p:nvPicPr>
          <p:cNvPr id="10" name="Image 2" descr="images/icon_fish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192" y="3319272"/>
            <a:ext cx="329184" cy="32918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720840" y="318211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Poissons asphyxiés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6720840" y="3584448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Privés d'oxygène par la pollution, les poissons meurent en masse et infestent l'air d'une odeur nauséabonde.</a:t>
            </a:r>
            <a:endParaRPr lang="en-US" sz="1200" dirty="0"/>
          </a:p>
        </p:txBody>
      </p:sp>
      <p:sp>
        <p:nvSpPr>
          <p:cNvPr id="13" name="Shape 8"/>
          <p:cNvSpPr/>
          <p:nvPr/>
        </p:nvSpPr>
        <p:spPr>
          <a:xfrm>
            <a:off x="5989320" y="4617720"/>
            <a:ext cx="566928" cy="566928"/>
          </a:xfrm>
          <a:prstGeom prst="ellipse">
            <a:avLst/>
          </a:prstGeom>
          <a:solidFill>
            <a:srgbClr val="FCEAE3"/>
          </a:solidFill>
          <a:ln/>
        </p:spPr>
      </p:sp>
      <p:pic>
        <p:nvPicPr>
          <p:cNvPr id="14" name="Image 3" descr="images/icon_heart_orang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8192" y="4736592"/>
            <a:ext cx="329184" cy="32918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720840" y="459943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hydriques</a:t>
            </a:r>
            <a:endParaRPr lang="en-US" sz="1500" dirty="0"/>
          </a:p>
        </p:txBody>
      </p:sp>
      <p:sp>
        <p:nvSpPr>
          <p:cNvPr id="16" name="Text 10"/>
          <p:cNvSpPr/>
          <p:nvPr/>
        </p:nvSpPr>
        <p:spPr>
          <a:xfrm>
            <a:off x="6720840" y="5001768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Choléra, paludisme, infections cutanées : autant de risques accrus pour les riverains.</a:t>
            </a:r>
            <a:endParaRPr lang="en-US" sz="1200" dirty="0"/>
          </a:p>
        </p:txBody>
      </p:sp>
      <p:sp>
        <p:nvSpPr>
          <p:cNvPr id="17" name="Text 11"/>
          <p:cNvSpPr/>
          <p:nvPr/>
        </p:nvSpPr>
        <p:spPr>
          <a:xfrm>
            <a:off x="11000232" y="640080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2E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mages/inondation_4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B2E3D">
              <a:alpha val="78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6035040" cy="6858000"/>
          </a:xfrm>
          <a:prstGeom prst="rect">
            <a:avLst/>
          </a:prstGeom>
          <a:solidFill>
            <a:srgbClr val="0B2E3D">
              <a:alpha val="88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2C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CONSÉQUENCES — SANTÉ MENTALE &amp; DIGNITÉ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40080" y="86868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Vivre au bord de l'insupportable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640080" y="1828800"/>
            <a:ext cx="512064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E9E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Au-delà des risques physiques, c'est la qualité de vie tout entière qui se dégrade : odeurs permanentes, paysage défiguré, sentiment d'abandon. Vivre en permanence dans la saleté use le moral, isole certains quartiers et nourrit un sentiment d'impuissance chez les riverains — en particulier chez les enfants et les personnes âgées les plus exposés.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40080" y="5120640"/>
            <a:ext cx="5120640" cy="1143000"/>
          </a:xfrm>
          <a:prstGeom prst="roundRect">
            <a:avLst>
              <a:gd name="adj" fmla="val 6400"/>
            </a:avLst>
          </a:prstGeom>
          <a:solidFill>
            <a:srgbClr val="FFFFFF">
              <a:alpha val="92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257800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150" b="1" dirty="0">
                <a:solidFill>
                  <a:srgbClr val="F2C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Avis d'expert : </a:t>
            </a:r>
            <a:pPr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l'insalubrité chronique est aujourd'hui reconnue comme un facteur de stress environnemental, au même titre que le bruit ou la pollution de l'air.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11000232" y="640080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12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76F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AVIS D'EXPERT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 que dit la science environnementale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3520440" cy="416052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148840"/>
            <a:ext cx="658368" cy="658368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6" name="Image 0" descr="images/icon_balance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9848" y="2304288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297180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système fermé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914400" y="3657600"/>
            <a:ext cx="2971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lagune est un milieu à faible renouvellement d'eau : ce qui y entre s'y accumule durablement, contrairement à un cours d'eau à fort débit.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379976" y="1874520"/>
            <a:ext cx="3520440" cy="416052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654296" y="2148840"/>
            <a:ext cx="658368" cy="658368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11" name="Image 1" descr="images/icon_recycle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744" y="2304288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54296" y="297180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plastique ne "disparaît" pas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4654296" y="3657600"/>
            <a:ext cx="2971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bouteille en plastique met plusieurs centaines d'années à se dégrader ; elle se fragmente en microplastiques qui contaminent la chaîne alimentaire.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8119872" y="1874520"/>
            <a:ext cx="3520440" cy="416052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394192" y="2148840"/>
            <a:ext cx="658368" cy="658368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16" name="Image 2" descr="images/icon_bullhorn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640" y="2304288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94192" y="297180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comportement, premier levier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8394192" y="3657600"/>
            <a:ext cx="2971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les infrastructures, c'est le geste quotidien qui détermine le volume de déchets qui atteint l'eau. Changer ce geste a un effet immédiat et mesurable.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11000232" y="640080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Notre Lagune Se Meurt</dc:title>
  <dc:subject>PptxGenJS Presentation</dc:subject>
  <dc:creator>Sensibilisation Environnementale</dc:creator>
  <cp:lastModifiedBy>Sensibilisation Environnementale</cp:lastModifiedBy>
  <cp:revision>1</cp:revision>
  <dcterms:created xsi:type="dcterms:W3CDTF">2026-07-02T16:42:56Z</dcterms:created>
  <dcterms:modified xsi:type="dcterms:W3CDTF">2026-07-02T16:42:56Z</dcterms:modified>
</cp:coreProperties>
</file>