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Bonjour à tous. Nous allons analyser aujourd'hui le partenariat de défense entre la Chine et la Côte d'Ivoire. Ce document stratégique explore comment ce pivot sécuritaire vers l'Asie redéfinit la géopolitique ouest-africaine. Nous verrons les implications de cette collaboration pour la région et pour les acteurs internationaux.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coopération sino-ivoirienne a franchi un seuil régalien depuis 1983, passant d'une entente commerciale à une coopération militaire sans précédent. Le Ministre de la Défense ivoirien, Téné Birahima Ouattara, a même placé la Chine parmi les partenaires sûrs. Ce pivot stratégique permet à Abidjan de réduire sa dépendance historique envers Paris. Il offre aussi un accès à des capacités militaires massives, sans les conditionnalités politiques habituelles. Un défilé inédit de 67 officiers et soldats de l'APL à Abidjan a d'ailleurs marqué un signal fort de l'influence chinoise. Nous allons maintenant examiner les vecteurs aériens acquis par la Côte d'Ivoire grâce à ce partenariat.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 contrats avec CATIC ont doté les Forces Armées de Côte d'Ivoire d'une capacité aérienne asymétrique. L'acquisition d'hélicoptères Harbin Z-9 et d'avions K-8 Karakorum est stratégique. Ces vecteurs permettent la surveillance des frontières septentrionales face aux menaces sahéliennes. Ils renforcent aussi la dissuasion conventionnelle et la contre-insurrection contre la menace djihadiste. Ces acquisitions marquent une étape clé dans le renforcement des capacités militaires ivoiriennes. Voyons maintenant comment la marine nationale bénéficie également de ce partenariat.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marine ivoirienne a également vu ses capacités renforcées grâce à trois décennies d'acquisitions navales chinoises. Le patrouilleur ATCHAN en 1998, l'ATCHAN 2 en 2017, et un nouveau patrouilleur en 2025, illustrent cette montée en puissance. Ces navires ne sont pas de simples dons. Ils sécurisent les routes maritimes essentielles au commerce sino-ivoirien dans le golfe de Guinée. Ils renforcent également la souveraineté d'Abidjan face à la piraterie et aux trafics illicites. Ce renforcement naval est crucial pour la stabilité régionale. Nous allons maintenant aborder le modèle de financement qui sous-tend ces acquisitions.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 modèle de financement chinois est attractif, mais il crée une dépendance structurelle. Les prêts bilatéraux et crédits-exports sont souples, sans les conditionnalités politiques occidentales. CATIC assure aussi un transfert de compétences, formant les équipages et pilotes ivoiriens. Enfin, Pékin exporte sa doctrine GSI et le concept de *weiwen*, priorisant la stabilité et la sécurité du régime. Ce modèle offre des avantages immédiats, mais il pose des questions sur la souveraineté à long terme. Nous allons maintenant examiner comment la Côte d'Ivoire navigue entre ces partenariats.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Abidjan's strategic hedging between Beijing and Washington defines its current geopolitical posture. This approach allows Côte d'Ivoire to selectively engage with global powers. China provides heavy military hardware, like Z-9 helicopters and K-8 jets, while the US, through AFRICOM, offers high-tech intelligence and surveillance capabilities. The establishment of a drone base in Bouaké exemplifies this dual-track strategy. This complex balancing act positions Beijing as a technological arbiter in the sub-region, equipping multiple nations including those in the Alliance des États du Sahel. This strategic compartmentalization allows Côte d'Ivoire to maximize its security gains from both partners. Now, let's look at the inherent strengths and weaknesses of this partnership.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the idea of strategic hedging, we must now critically assess the partnership's strengths and vulnerabilities. While Chinese equipment is robust, affordable, and delivered quickly, contractual opacity and long-term maintenance dependence pose significant risks. The flexible financing, free from political conditionalities, is attractive but raises concerns about sovereign debt and financial autonomy. The immediate security effectiveness of Chinese doctrine is clear, but we must be wary of the weiwen doctrine's implications for digital surveillance. Geopolitically, diversifying partners is a clear advantage, yet Beijing's role as a technological arbiter for regional adversaries presents a complex challenge. This brings us to our final thoughts and recommendations.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Abidjan's hedging strategy is promising, but it rests on a delicate balance. Côte d'Ivoire has successfully positioned itself as a regional pivot, leveraging both Chinese heavy equipment and American intelligence to address asymmetric threats. However, sustaining this model requires critical attention to several imperatives. We need absolute contractual transparency regarding equipment and financing to ensure public trust and accountability. We must also maintain doctrinal vigilance against the weiwen doctrine, ensuring that enhanced capabilities serve national protection, not just political survival. Finally, managing technological dependence is crucial to avoid long-term lock-in within closed technical ecosystems. These are the key areas for future focus.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image" Target="../media/image-2-2.jpe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image" Target="../media/image-4-2.jpe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428625" y="571500"/>
            <a:ext cx="3228975"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ANALYSE DE DÉFENSE</a:t>
            </a:r>
            <a:endParaRPr lang="en-US" sz="700" dirty="0"/>
          </a:p>
        </p:txBody>
      </p:sp>
      <p:sp>
        <p:nvSpPr>
          <p:cNvPr id="5" name="Text 1"/>
          <p:cNvSpPr/>
          <p:nvPr/>
        </p:nvSpPr>
        <p:spPr>
          <a:xfrm>
            <a:off x="428625" y="1412677"/>
            <a:ext cx="2286000" cy="1300107"/>
          </a:xfrm>
          <a:prstGeom prst="rect">
            <a:avLst/>
          </a:prstGeom>
          <a:noFill/>
          <a:ln/>
        </p:spPr>
        <p:txBody>
          <a:bodyPr wrap="square" lIns="0" tIns="0" rIns="0" bIns="0" rtlCol="0" anchor="t">
            <a:spAutoFit/>
          </a:bodyPr>
          <a:lstStyle/>
          <a:p>
            <a:pPr algn="l" indent="0" marL="0">
              <a:lnSpc>
                <a:spcPct val="112000"/>
              </a:lnSpc>
              <a:buNone/>
            </a:pPr>
            <a:r>
              <a:rPr lang="en-US" sz="1400" dirty="0">
                <a:solidFill>
                  <a:srgbClr val="E2E8F0"/>
                </a:solidFill>
                <a:latin typeface="Space Grotesk" pitchFamily="34" charset="0"/>
                <a:ea typeface="Space Grotesk" pitchFamily="34" charset="-122"/>
                <a:cs typeface="Space Grotesk" pitchFamily="34" charset="-120"/>
              </a:rPr>
              <a:t>Un pivot sécuritaire vers l'Asie au cœur de la recomposition géopolitique ouest-africaine.</a:t>
            </a:r>
            <a:endParaRPr lang="en-US" sz="1400" dirty="0"/>
          </a:p>
        </p:txBody>
      </p:sp>
      <p:pic>
        <p:nvPicPr>
          <p:cNvPr id="6" name="Image 1" descr="preencoded.png">    </p:cNvPr>
          <p:cNvPicPr>
            <a:picLocks noChangeAspect="1"/>
          </p:cNvPicPr>
          <p:nvPr/>
        </p:nvPicPr>
        <p:blipFill>
          <a:blip r:embed="rId2"/>
          <a:stretch>
            <a:fillRect/>
          </a:stretch>
        </p:blipFill>
        <p:spPr>
          <a:xfrm>
            <a:off x="428625" y="4602361"/>
            <a:ext cx="75009" cy="100013"/>
          </a:xfrm>
          <a:prstGeom prst="rect">
            <a:avLst/>
          </a:prstGeom>
        </p:spPr>
      </p:pic>
      <p:sp>
        <p:nvSpPr>
          <p:cNvPr id="7" name="Text 2"/>
          <p:cNvSpPr/>
          <p:nvPr/>
        </p:nvSpPr>
        <p:spPr>
          <a:xfrm>
            <a:off x="560784" y="4593431"/>
            <a:ext cx="2189559" cy="121444"/>
          </a:xfrm>
          <a:prstGeom prst="rect">
            <a:avLst/>
          </a:prstGeom>
          <a:noFill/>
          <a:ln/>
        </p:spPr>
        <p:txBody>
          <a:bodyPr wrap="square" lIns="0" tIns="0" rIns="0" bIns="0" rtlCol="0" anchor="t">
            <a:spAutoFit/>
          </a:bodyPr>
          <a:lstStyle/>
          <a:p>
            <a:pPr algn="l" indent="0" marL="0">
              <a:buNone/>
            </a:pPr>
            <a:r>
              <a:rPr lang="en-US" sz="750" dirty="0">
                <a:solidFill>
                  <a:srgbClr val="94A3B8"/>
                </a:solidFill>
                <a:latin typeface="Inter Medium" pitchFamily="34" charset="0"/>
                <a:ea typeface="Inter Medium" pitchFamily="34" charset="-122"/>
                <a:cs typeface="Inter Medium" pitchFamily="34" charset="-120"/>
              </a:rPr>
              <a:t>Document d'Analyse Stratégique • Juin 2026</a:t>
            </a:r>
            <a:endParaRPr lang="en-US" sz="750" dirty="0"/>
          </a:p>
        </p:txBody>
      </p:sp>
      <p:sp>
        <p:nvSpPr>
          <p:cNvPr id="8" name="Text 3"/>
          <p:cNvSpPr/>
          <p:nvPr/>
        </p:nvSpPr>
        <p:spPr>
          <a:xfrm>
            <a:off x="4371975" y="2047075"/>
            <a:ext cx="2912864" cy="508992"/>
          </a:xfrm>
          <a:prstGeom prst="rect">
            <a:avLst/>
          </a:prstGeom>
          <a:noFill/>
          <a:ln/>
        </p:spPr>
        <p:txBody>
          <a:bodyPr wrap="none" lIns="0" tIns="0" rIns="0" bIns="0" rtlCol="0" anchor="t">
            <a:spAutoFit/>
          </a:bodyPr>
          <a:lstStyle/>
          <a:p>
            <a:pPr algn="l" indent="0" marL="0">
              <a:lnSpc>
                <a:spcPct val="84000"/>
              </a:lnSpc>
              <a:buNone/>
            </a:pPr>
            <a:r>
              <a:rPr lang="en-US" sz="2850" b="1" spc="-1" kern="0" dirty="0">
                <a:solidFill>
                  <a:srgbClr val="0F172A"/>
                </a:solidFill>
                <a:latin typeface="Space Grotesk Bold" pitchFamily="34" charset="0"/>
                <a:ea typeface="Space Grotesk Bold" pitchFamily="34" charset="-122"/>
                <a:cs typeface="Space Grotesk Bold" pitchFamily="34" charset="-120"/>
              </a:rPr>
              <a:t>LE PARTENARIAT</a:t>
            </a:r>
            <a:endParaRPr lang="en-US" sz="2850" dirty="0"/>
          </a:p>
        </p:txBody>
      </p:sp>
      <p:sp>
        <p:nvSpPr>
          <p:cNvPr id="9" name="Text 4"/>
          <p:cNvSpPr/>
          <p:nvPr/>
        </p:nvSpPr>
        <p:spPr>
          <a:xfrm>
            <a:off x="4371975" y="2467105"/>
            <a:ext cx="2137767" cy="508992"/>
          </a:xfrm>
          <a:prstGeom prst="rect">
            <a:avLst/>
          </a:prstGeom>
          <a:noFill/>
          <a:ln/>
        </p:spPr>
        <p:txBody>
          <a:bodyPr wrap="none" lIns="0" tIns="0" rIns="0" bIns="0" rtlCol="0" anchor="t">
            <a:spAutoFit/>
          </a:bodyPr>
          <a:lstStyle/>
          <a:p>
            <a:pPr algn="l" indent="0" marL="0">
              <a:lnSpc>
                <a:spcPct val="84000"/>
              </a:lnSpc>
              <a:buNone/>
            </a:pPr>
            <a:r>
              <a:rPr lang="en-US" sz="2850" b="1" spc="-1" kern="0" dirty="0">
                <a:solidFill>
                  <a:srgbClr val="0F172A"/>
                </a:solidFill>
                <a:latin typeface="Space Grotesk Bold" pitchFamily="34" charset="0"/>
                <a:ea typeface="Space Grotesk Bold" pitchFamily="34" charset="-122"/>
                <a:cs typeface="Space Grotesk Bold" pitchFamily="34" charset="-120"/>
              </a:rPr>
              <a:t>DE DÉFENSE</a:t>
            </a:r>
            <a:endParaRPr lang="en-US" sz="2850" dirty="0"/>
          </a:p>
        </p:txBody>
      </p:sp>
      <p:sp>
        <p:nvSpPr>
          <p:cNvPr id="10" name="Text 5"/>
          <p:cNvSpPr/>
          <p:nvPr/>
        </p:nvSpPr>
        <p:spPr>
          <a:xfrm>
            <a:off x="4371975" y="2931784"/>
            <a:ext cx="3800475" cy="420030"/>
          </a:xfrm>
          <a:prstGeom prst="rect">
            <a:avLst/>
          </a:prstGeom>
          <a:noFill/>
          <a:ln/>
        </p:spPr>
        <p:txBody>
          <a:bodyPr wrap="none" lIns="0" tIns="0" rIns="0" bIns="0" rtlCol="0" anchor="t">
            <a:spAutoFit/>
          </a:bodyPr>
          <a:lstStyle/>
          <a:p>
            <a:pPr algn="l" indent="0" marL="0">
              <a:lnSpc>
                <a:spcPct val="84000"/>
              </a:lnSpc>
              <a:buNone/>
            </a:pPr>
            <a:r>
              <a:rPr lang="en-US" sz="2850" b="1" spc="-1" kern="0" dirty="0">
                <a:solidFill>
                  <a:srgbClr val="F59E0B"/>
                </a:solidFill>
                <a:latin typeface="Space Grotesk Bold" pitchFamily="34" charset="0"/>
                <a:ea typeface="Space Grotesk Bold" pitchFamily="34" charset="-122"/>
                <a:cs typeface="Space Grotesk Bold" pitchFamily="34" charset="-120"/>
              </a:rPr>
              <a:t>CHINE–CÔTE D'IVOIRE</a:t>
            </a:r>
            <a:endParaRPr lang="en-US" sz="2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657600" cy="5143500"/>
          </a:xfrm>
          <a:prstGeom prst="rect">
            <a:avLst/>
          </a:prstGeom>
          <a:solidFill>
            <a:srgbClr val="0F172A"/>
          </a:solidFill>
          <a:ln/>
        </p:spPr>
      </p:sp>
      <p:sp>
        <p:nvSpPr>
          <p:cNvPr id="5" name="Text 1"/>
          <p:cNvSpPr/>
          <p:nvPr/>
        </p:nvSpPr>
        <p:spPr>
          <a:xfrm>
            <a:off x="357188" y="357188"/>
            <a:ext cx="2943225" cy="428625"/>
          </a:xfrm>
          <a:prstGeom prst="rect">
            <a:avLst/>
          </a:prstGeom>
          <a:noFill/>
          <a:ln/>
        </p:spPr>
        <p:txBody>
          <a:bodyPr wrap="none" lIns="0" tIns="0" rIns="0" bIns="0" rtlCol="0" anchor="t">
            <a:spAutoFit/>
          </a:bodyPr>
          <a:lstStyle/>
          <a:p>
            <a:pPr algn="l" indent="0" marL="0">
              <a:lnSpc>
                <a:spcPct val="48000"/>
              </a:lnSpc>
              <a:buNone/>
            </a:pPr>
            <a:r>
              <a:rPr lang="en-US" sz="5200" b="1" dirty="0">
                <a:solidFill>
                  <a:srgbClr val="F59E0B"/>
                </a:solidFill>
                <a:latin typeface="Space Grotesk Bold" pitchFamily="34" charset="0"/>
                <a:ea typeface="Space Grotesk Bold" pitchFamily="34" charset="-122"/>
                <a:cs typeface="Space Grotesk Bold" pitchFamily="34" charset="-120"/>
              </a:rPr>
              <a:t>“</a:t>
            </a:r>
            <a:endParaRPr lang="en-US" sz="5200" dirty="0"/>
          </a:p>
        </p:txBody>
      </p:sp>
      <p:sp>
        <p:nvSpPr>
          <p:cNvPr id="6" name="Text 2"/>
          <p:cNvSpPr/>
          <p:nvPr/>
        </p:nvSpPr>
        <p:spPr>
          <a:xfrm>
            <a:off x="357188" y="785813"/>
            <a:ext cx="2943225" cy="600075"/>
          </a:xfrm>
          <a:prstGeom prst="rect">
            <a:avLst/>
          </a:prstGeom>
          <a:noFill/>
          <a:ln/>
        </p:spPr>
        <p:txBody>
          <a:bodyPr wrap="square" lIns="0" tIns="0" rIns="0" bIns="0" rtlCol="0" anchor="t">
            <a:spAutoFit/>
          </a:bodyPr>
          <a:lstStyle/>
          <a:p>
            <a:pPr algn="l" indent="0" marL="0">
              <a:lnSpc>
                <a:spcPct val="112000"/>
              </a:lnSpc>
              <a:buNone/>
            </a:pPr>
            <a:r>
              <a:rPr lang="en-US" sz="1000" b="1" dirty="0">
                <a:solidFill>
                  <a:srgbClr val="E2E8F0"/>
                </a:solidFill>
                <a:latin typeface="Space Grotesk Bold" pitchFamily="34" charset="0"/>
                <a:ea typeface="Space Grotesk Bold" pitchFamily="34" charset="-122"/>
                <a:cs typeface="Space Grotesk Bold" pitchFamily="34" charset="-120"/>
              </a:rPr>
              <a:t>La Chine fait désormais partie du cercle restreint des partenaires « sûrs » de la République...</a:t>
            </a:r>
            <a:endParaRPr lang="en-US" sz="1000" dirty="0"/>
          </a:p>
        </p:txBody>
      </p:sp>
      <p:sp>
        <p:nvSpPr>
          <p:cNvPr id="7" name="Text 3"/>
          <p:cNvSpPr/>
          <p:nvPr/>
        </p:nvSpPr>
        <p:spPr>
          <a:xfrm>
            <a:off x="357188" y="1457325"/>
            <a:ext cx="2943225" cy="112514"/>
          </a:xfrm>
          <a:prstGeom prst="rect">
            <a:avLst/>
          </a:prstGeom>
          <a:noFill/>
          <a:ln/>
        </p:spPr>
        <p:txBody>
          <a:bodyPr wrap="square" lIns="0" tIns="0" rIns="0" bIns="0" rtlCol="0" anchor="t">
            <a:spAutoFit/>
          </a:bodyPr>
          <a:lstStyle/>
          <a:p>
            <a:pPr algn="l" indent="0" marL="0">
              <a:buNone/>
            </a:pPr>
            <a:r>
              <a:rPr lang="en-US" sz="650" b="1" spc="1" kern="0" dirty="0">
                <a:solidFill>
                  <a:srgbClr val="F59E0B"/>
                </a:solidFill>
                <a:latin typeface="Inter Bold" pitchFamily="34" charset="0"/>
                <a:ea typeface="Inter Bold" pitchFamily="34" charset="-122"/>
                <a:cs typeface="Inter Bold" pitchFamily="34" charset="-120"/>
              </a:rPr>
              <a:t>TÉNÉ BIRAHIMA OUATTARA</a:t>
            </a:r>
            <a:endParaRPr lang="en-US" sz="650" dirty="0"/>
          </a:p>
        </p:txBody>
      </p:sp>
      <p:sp>
        <p:nvSpPr>
          <p:cNvPr id="8" name="Text 4"/>
          <p:cNvSpPr/>
          <p:nvPr/>
        </p:nvSpPr>
        <p:spPr>
          <a:xfrm>
            <a:off x="357188" y="1591270"/>
            <a:ext cx="2943225" cy="105370"/>
          </a:xfrm>
          <a:prstGeom prst="rect">
            <a:avLst/>
          </a:prstGeom>
          <a:noFill/>
          <a:ln/>
        </p:spPr>
        <p:txBody>
          <a:bodyPr wrap="square" lIns="0" tIns="0" rIns="0" bIns="0" rtlCol="0" anchor="t">
            <a:spAutoFit/>
          </a:bodyPr>
          <a:lstStyle/>
          <a:p>
            <a:pPr algn="l" indent="0" marL="0">
              <a:buNone/>
            </a:pPr>
            <a:r>
              <a:rPr lang="en-US" sz="600" dirty="0">
                <a:solidFill>
                  <a:srgbClr val="94A3B8"/>
                </a:solidFill>
                <a:latin typeface="Inter" pitchFamily="34" charset="0"/>
                <a:ea typeface="Inter" pitchFamily="34" charset="-122"/>
                <a:cs typeface="Inter" pitchFamily="34" charset="-120"/>
              </a:rPr>
              <a:t>Ministre d'État, Ministre de la Défense</a:t>
            </a:r>
            <a:endParaRPr lang="en-US" sz="600" dirty="0"/>
          </a:p>
        </p:txBody>
      </p:sp>
      <p:pic>
        <p:nvPicPr>
          <p:cNvPr id="9" name="Image 1" descr="preencoded.png">    </p:cNvPr>
          <p:cNvPicPr>
            <a:picLocks noChangeAspect="1"/>
          </p:cNvPicPr>
          <p:nvPr/>
        </p:nvPicPr>
        <p:blipFill>
          <a:blip r:embed="rId2"/>
          <a:stretch>
            <a:fillRect/>
          </a:stretch>
        </p:blipFill>
        <p:spPr>
          <a:xfrm>
            <a:off x="378619" y="1896666"/>
            <a:ext cx="2900363" cy="1385888"/>
          </a:xfrm>
          <a:prstGeom prst="rect">
            <a:avLst/>
          </a:prstGeom>
        </p:spPr>
      </p:pic>
      <p:sp>
        <p:nvSpPr>
          <p:cNvPr id="10" name="Text 5"/>
          <p:cNvSpPr/>
          <p:nvPr/>
        </p:nvSpPr>
        <p:spPr>
          <a:xfrm>
            <a:off x="357188" y="4575572"/>
            <a:ext cx="2943225" cy="282178"/>
          </a:xfrm>
          <a:prstGeom prst="rect">
            <a:avLst/>
          </a:prstGeom>
          <a:noFill/>
          <a:ln/>
        </p:spPr>
        <p:txBody>
          <a:bodyPr wrap="square" lIns="0" tIns="212598" rIns="0" bIns="0" rtlCol="0" anchor="t">
            <a:spAutoFit/>
          </a:bodyPr>
          <a:lstStyle/>
          <a:p>
            <a:pPr algn="l" indent="0" marL="0">
              <a:buNone/>
            </a:pPr>
            <a:r>
              <a:rPr lang="en-US" sz="550" dirty="0">
                <a:solidFill>
                  <a:srgbClr val="64748B"/>
                </a:solidFill>
                <a:latin typeface="Inter" pitchFamily="34" charset="0"/>
                <a:ea typeface="Inter" pitchFamily="34" charset="-122"/>
                <a:cs typeface="Inter" pitchFamily="34" charset="-120"/>
              </a:rPr>
              <a:t>CONTEXTE STRATÉGIQUE • ÉVOLUTION DES ALLIANCES</a:t>
            </a:r>
            <a:endParaRPr lang="en-US" sz="550" dirty="0"/>
          </a:p>
        </p:txBody>
      </p:sp>
      <p:sp>
        <p:nvSpPr>
          <p:cNvPr id="11" name="Shape 6"/>
          <p:cNvSpPr/>
          <p:nvPr/>
        </p:nvSpPr>
        <p:spPr>
          <a:xfrm>
            <a:off x="3657600" y="0"/>
            <a:ext cx="214313" cy="5143500"/>
          </a:xfrm>
          <a:prstGeom prst="rect">
            <a:avLst/>
          </a:prstGeom>
          <a:solidFill>
            <a:srgbClr val="0F172A"/>
          </a:solidFill>
          <a:ln/>
        </p:spPr>
      </p:sp>
      <p:sp>
        <p:nvSpPr>
          <p:cNvPr id="12" name="Text 7"/>
          <p:cNvSpPr/>
          <p:nvPr/>
        </p:nvSpPr>
        <p:spPr>
          <a:xfrm>
            <a:off x="4300538" y="357188"/>
            <a:ext cx="4414838" cy="887220"/>
          </a:xfrm>
          <a:prstGeom prst="rect">
            <a:avLst/>
          </a:prstGeom>
          <a:noFill/>
          <a:ln/>
        </p:spPr>
        <p:txBody>
          <a:bodyPr wrap="square" lIns="0" tIns="0" rIns="0" bIns="0" rtlCol="0" anchor="t">
            <a:spAutoFit/>
          </a:bodyPr>
          <a:lstStyle/>
          <a:p>
            <a:pPr algn="l" indent="0" marL="0">
              <a:lnSpc>
                <a:spcPct val="92000"/>
              </a:lnSpc>
              <a:buNone/>
            </a:pPr>
            <a:r>
              <a:rPr lang="en-US" sz="1800" b="1" spc="-1" kern="0" dirty="0">
                <a:solidFill>
                  <a:srgbClr val="0F172A"/>
                </a:solidFill>
                <a:latin typeface="Space Grotesk Bold" pitchFamily="34" charset="0"/>
                <a:ea typeface="Space Grotesk Bold" pitchFamily="34" charset="-122"/>
                <a:cs typeface="Space Grotesk Bold" pitchFamily="34" charset="-120"/>
              </a:rPr>
              <a:t>DEPUIS 1983, LA COOPÉRATION SINO-</a:t>
            </a:r>
            <a:r>
              <a:rPr lang="en-US" sz="1800" b="1" spc="-1" kern="0" dirty="0">
                <a:solidFill>
                  <a:srgbClr val="0F172A"/>
                </a:solidFill>
                <a:latin typeface="Space Grotesk Bold" pitchFamily="34" charset="0"/>
                <a:ea typeface="Space Grotesk Bold" pitchFamily="34" charset="-122"/>
                <a:cs typeface="Space Grotesk Bold" pitchFamily="34" charset="-120"/>
              </a:rPr>
              <a:t>IVOIRIENNE A FRANCHI </a:t>
            </a:r>
            <a:r>
              <a:rPr lang="en-US" sz="1800" b="1" spc="-1" kern="0" dirty="0">
                <a:solidFill>
                  <a:srgbClr val="F59E0B"/>
                </a:solidFill>
                <a:latin typeface="Space Grotesk Bold" pitchFamily="34" charset="0"/>
                <a:ea typeface="Space Grotesk Bold" pitchFamily="34" charset="-122"/>
                <a:cs typeface="Space Grotesk Bold" pitchFamily="34" charset="-120"/>
              </a:rPr>
              <a:t>LE SEUIL DU </a:t>
            </a:r>
            <a:r>
              <a:rPr lang="en-US" sz="1800" b="1" spc="-1" kern="0" dirty="0">
                <a:solidFill>
                  <a:srgbClr val="F59E0B"/>
                </a:solidFill>
                <a:latin typeface="Space Grotesk Bold" pitchFamily="34" charset="0"/>
                <a:ea typeface="Space Grotesk Bold" pitchFamily="34" charset="-122"/>
                <a:cs typeface="Space Grotesk Bold" pitchFamily="34" charset="-120"/>
              </a:rPr>
              <a:t>RÉGALIEN</a:t>
            </a:r>
            <a:endParaRPr lang="en-US" sz="1800" dirty="0"/>
          </a:p>
        </p:txBody>
      </p:sp>
      <p:sp>
        <p:nvSpPr>
          <p:cNvPr id="13" name="Text 8"/>
          <p:cNvSpPr/>
          <p:nvPr/>
        </p:nvSpPr>
        <p:spPr>
          <a:xfrm>
            <a:off x="4300538" y="1494439"/>
            <a:ext cx="4414838"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UNE MUTATION PROFONDE</a:t>
            </a:r>
            <a:endParaRPr lang="en-US" sz="900" dirty="0"/>
          </a:p>
        </p:txBody>
      </p:sp>
      <p:sp>
        <p:nvSpPr>
          <p:cNvPr id="14" name="Text 9"/>
          <p:cNvSpPr/>
          <p:nvPr/>
        </p:nvSpPr>
        <p:spPr>
          <a:xfrm>
            <a:off x="4300538" y="1715895"/>
            <a:ext cx="4414838" cy="482203"/>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Depuis l'établissement des relations diplomatiques en </a:t>
            </a:r>
            <a:r>
              <a:rPr lang="en-US" sz="750" b="1" dirty="0">
                <a:solidFill>
                  <a:srgbClr val="0F172A"/>
                </a:solidFill>
                <a:latin typeface="Inter Bold" pitchFamily="34" charset="0"/>
                <a:ea typeface="Inter Bold" pitchFamily="34" charset="-122"/>
                <a:cs typeface="Inter Bold" pitchFamily="34" charset="-120"/>
              </a:rPr>
              <a:t>mai 1983</a:t>
            </a:r>
            <a:r>
              <a:rPr lang="en-US" sz="800" dirty="0">
                <a:solidFill>
                  <a:srgbClr val="334155"/>
                </a:solidFill>
                <a:latin typeface="Inter" pitchFamily="34" charset="0"/>
                <a:ea typeface="Inter" pitchFamily="34" charset="-122"/>
                <a:cs typeface="Inter" pitchFamily="34" charset="-120"/>
              </a:rPr>
              <a:t>, l'axe Abidjan-Pékin a </a:t>
            </a:r>
            <a:r>
              <a:rPr lang="en-US" sz="800" dirty="0">
                <a:solidFill>
                  <a:srgbClr val="334155"/>
                </a:solidFill>
                <a:latin typeface="Inter" pitchFamily="34" charset="0"/>
                <a:ea typeface="Inter" pitchFamily="34" charset="-122"/>
                <a:cs typeface="Inter" pitchFamily="34" charset="-120"/>
              </a:rPr>
              <a:t>évolué d'une simple entente commerciale vers une dynamique d'intégration sécuritaire </a:t>
            </a:r>
            <a:r>
              <a:rPr lang="en-US" sz="800" dirty="0">
                <a:solidFill>
                  <a:srgbClr val="334155"/>
                </a:solidFill>
                <a:latin typeface="Inter" pitchFamily="34" charset="0"/>
                <a:ea typeface="Inter" pitchFamily="34" charset="-122"/>
                <a:cs typeface="Inter" pitchFamily="34" charset="-120"/>
              </a:rPr>
              <a:t>sans précédent, redéfinissant les équilibres traditionnels en Afrique de l'Ouest.</a:t>
            </a:r>
            <a:endParaRPr lang="en-US" sz="800" dirty="0"/>
          </a:p>
        </p:txBody>
      </p:sp>
      <p:sp>
        <p:nvSpPr>
          <p:cNvPr id="15" name="Text 10"/>
          <p:cNvSpPr/>
          <p:nvPr/>
        </p:nvSpPr>
        <p:spPr>
          <a:xfrm>
            <a:off x="4300538" y="2340973"/>
            <a:ext cx="4414838"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UN SYMBOLE FORT À ABIDJAN</a:t>
            </a:r>
            <a:endParaRPr lang="en-US" sz="900" dirty="0"/>
          </a:p>
        </p:txBody>
      </p:sp>
      <p:sp>
        <p:nvSpPr>
          <p:cNvPr id="16" name="Text 11"/>
          <p:cNvSpPr/>
          <p:nvPr/>
        </p:nvSpPr>
        <p:spPr>
          <a:xfrm>
            <a:off x="4300538" y="2562430"/>
            <a:ext cx="4414838" cy="642938"/>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Lors du </a:t>
            </a:r>
            <a:r>
              <a:rPr lang="en-US" sz="750" b="1" dirty="0">
                <a:solidFill>
                  <a:srgbClr val="0F172A"/>
                </a:solidFill>
                <a:latin typeface="Inter Bold" pitchFamily="34" charset="0"/>
                <a:ea typeface="Inter Bold" pitchFamily="34" charset="-122"/>
                <a:cs typeface="Inter Bold" pitchFamily="34" charset="-120"/>
              </a:rPr>
              <a:t>64ème anniversaire de l'indépendance</a:t>
            </a:r>
            <a:r>
              <a:rPr lang="en-US" sz="800" dirty="0">
                <a:solidFill>
                  <a:srgbClr val="334155"/>
                </a:solidFill>
                <a:latin typeface="Inter" pitchFamily="34" charset="0"/>
                <a:ea typeface="Inter" pitchFamily="34" charset="-122"/>
                <a:cs typeface="Inter" pitchFamily="34" charset="-120"/>
              </a:rPr>
              <a:t>, un détachement inédit de </a:t>
            </a:r>
            <a:r>
              <a:rPr lang="en-US" sz="750" b="1" dirty="0">
                <a:solidFill>
                  <a:srgbClr val="0F172A"/>
                </a:solidFill>
                <a:latin typeface="Inter Bold" pitchFamily="34" charset="0"/>
                <a:ea typeface="Inter Bold" pitchFamily="34" charset="-122"/>
                <a:cs typeface="Inter Bold" pitchFamily="34" charset="-120"/>
              </a:rPr>
              <a:t>67 officiers et soldats de l'APL</a:t>
            </a:r>
            <a:r>
              <a:rPr lang="en-US" sz="800" dirty="0">
                <a:solidFill>
                  <a:srgbClr val="334155"/>
                </a:solidFill>
                <a:latin typeface="Inter" pitchFamily="34" charset="0"/>
                <a:ea typeface="Inter" pitchFamily="34" charset="-122"/>
                <a:cs typeface="Inter" pitchFamily="34" charset="-120"/>
              </a:rPr>
              <a:t> (base de soutien de Djibouti) a défilé sous les yeux de </a:t>
            </a:r>
            <a:r>
              <a:rPr lang="en-US" sz="800" dirty="0">
                <a:solidFill>
                  <a:srgbClr val="334155"/>
                </a:solidFill>
                <a:latin typeface="Inter" pitchFamily="34" charset="0"/>
                <a:ea typeface="Inter" pitchFamily="34" charset="-122"/>
                <a:cs typeface="Inter" pitchFamily="34" charset="-120"/>
              </a:rPr>
              <a:t>l'État-major ivoirien. Une projection d'influence chinoise marquante en dehors de sa </a:t>
            </a:r>
            <a:r>
              <a:rPr lang="en-US" sz="800" dirty="0">
                <a:solidFill>
                  <a:srgbClr val="334155"/>
                </a:solidFill>
                <a:latin typeface="Inter" pitchFamily="34" charset="0"/>
                <a:ea typeface="Inter" pitchFamily="34" charset="-122"/>
                <a:cs typeface="Inter" pitchFamily="34" charset="-120"/>
              </a:rPr>
              <a:t>zone habituelle de l'Afrique de l'Est.</a:t>
            </a:r>
            <a:endParaRPr lang="en-US" sz="800" dirty="0"/>
          </a:p>
        </p:txBody>
      </p:sp>
      <p:sp>
        <p:nvSpPr>
          <p:cNvPr id="17" name="Text 12"/>
          <p:cNvSpPr/>
          <p:nvPr/>
        </p:nvSpPr>
        <p:spPr>
          <a:xfrm>
            <a:off x="4300538" y="3348242"/>
            <a:ext cx="4414838"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AUTONOMIE ET DIVERSIFICATION</a:t>
            </a:r>
            <a:endParaRPr lang="en-US" sz="900" dirty="0"/>
          </a:p>
        </p:txBody>
      </p:sp>
      <p:sp>
        <p:nvSpPr>
          <p:cNvPr id="18" name="Text 13"/>
          <p:cNvSpPr/>
          <p:nvPr/>
        </p:nvSpPr>
        <p:spPr>
          <a:xfrm>
            <a:off x="4300538" y="3569698"/>
            <a:ext cx="4414838" cy="482203"/>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Pour la Côte d'Ivoire, ce pivot stratégique répond à une volonté claire de </a:t>
            </a:r>
            <a:r>
              <a:rPr lang="en-US" sz="750" b="1" dirty="0">
                <a:solidFill>
                  <a:srgbClr val="0F172A"/>
                </a:solidFill>
                <a:latin typeface="Inter Bold" pitchFamily="34" charset="0"/>
                <a:ea typeface="Inter Bold" pitchFamily="34" charset="-122"/>
                <a:cs typeface="Inter Bold" pitchFamily="34" charset="-120"/>
              </a:rPr>
              <a:t>diversification des partenariats</a:t>
            </a:r>
            <a:r>
              <a:rPr lang="en-US" sz="800" dirty="0">
                <a:solidFill>
                  <a:srgbClr val="334155"/>
                </a:solidFill>
                <a:latin typeface="Inter" pitchFamily="34" charset="0"/>
                <a:ea typeface="Inter" pitchFamily="34" charset="-122"/>
                <a:cs typeface="Inter" pitchFamily="34" charset="-120"/>
              </a:rPr>
              <a:t>. Il s'agit d'atténuer la dépendance historique envers </a:t>
            </a:r>
            <a:r>
              <a:rPr lang="en-US" sz="800" dirty="0">
                <a:solidFill>
                  <a:srgbClr val="334155"/>
                </a:solidFill>
                <a:latin typeface="Inter" pitchFamily="34" charset="0"/>
                <a:ea typeface="Inter" pitchFamily="34" charset="-122"/>
                <a:cs typeface="Inter" pitchFamily="34" charset="-120"/>
              </a:rPr>
              <a:t>Paris tout en accédant à des ressources capacitaires massives.</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200400" cy="5143500"/>
          </a:xfrm>
          <a:prstGeom prst="rect">
            <a:avLst/>
          </a:prstGeom>
          <a:solidFill>
            <a:srgbClr val="0F172A"/>
          </a:solidFill>
          <a:ln/>
        </p:spPr>
      </p:sp>
      <p:sp>
        <p:nvSpPr>
          <p:cNvPr id="5" name="Text 1"/>
          <p:cNvSpPr/>
          <p:nvPr/>
        </p:nvSpPr>
        <p:spPr>
          <a:xfrm>
            <a:off x="357188" y="428625"/>
            <a:ext cx="2557463"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PARTENAIRE CONSTRUCTEUR</a:t>
            </a:r>
            <a:endParaRPr lang="en-US" sz="700" dirty="0"/>
          </a:p>
        </p:txBody>
      </p:sp>
      <p:sp>
        <p:nvSpPr>
          <p:cNvPr id="6" name="Text 2"/>
          <p:cNvSpPr/>
          <p:nvPr/>
        </p:nvSpPr>
        <p:spPr>
          <a:xfrm>
            <a:off x="357188" y="698302"/>
            <a:ext cx="2557463" cy="514350"/>
          </a:xfrm>
          <a:prstGeom prst="rect">
            <a:avLst/>
          </a:prstGeom>
          <a:noFill/>
          <a:ln/>
        </p:spPr>
        <p:txBody>
          <a:bodyPr wrap="none" lIns="0" tIns="0" rIns="0" bIns="0" rtlCol="0" anchor="t">
            <a:spAutoFit/>
          </a:bodyPr>
          <a:lstStyle/>
          <a:p>
            <a:pPr algn="l" indent="0" marL="0">
              <a:lnSpc>
                <a:spcPct val="72000"/>
              </a:lnSpc>
              <a:buNone/>
            </a:pPr>
            <a:r>
              <a:rPr lang="en-US" sz="4150" b="1" dirty="0">
                <a:solidFill>
                  <a:srgbClr val="E2E8F0"/>
                </a:solidFill>
                <a:latin typeface="Space Grotesk Bold" pitchFamily="34" charset="0"/>
                <a:ea typeface="Space Grotesk Bold" pitchFamily="34" charset="-122"/>
                <a:cs typeface="Space Grotesk Bold" pitchFamily="34" charset="-120"/>
              </a:rPr>
              <a:t>CATIC</a:t>
            </a:r>
            <a:endParaRPr lang="en-US" sz="4150" dirty="0"/>
          </a:p>
        </p:txBody>
      </p:sp>
      <p:sp>
        <p:nvSpPr>
          <p:cNvPr id="7" name="Text 3"/>
          <p:cNvSpPr/>
          <p:nvPr/>
        </p:nvSpPr>
        <p:spPr>
          <a:xfrm>
            <a:off x="357188" y="1426964"/>
            <a:ext cx="2557463" cy="685800"/>
          </a:xfrm>
          <a:prstGeom prst="rect">
            <a:avLst/>
          </a:prstGeom>
          <a:noFill/>
          <a:ln/>
        </p:spPr>
        <p:txBody>
          <a:bodyPr wrap="square" lIns="0" tIns="0" rIns="0" bIns="0" rtlCol="0" anchor="t">
            <a:spAutoFit/>
          </a:bodyPr>
          <a:lstStyle/>
          <a:p>
            <a:pPr algn="l" indent="0" marL="0">
              <a:lnSpc>
                <a:spcPct val="120000"/>
              </a:lnSpc>
              <a:buNone/>
            </a:pPr>
            <a:r>
              <a:rPr lang="en-US" sz="850" dirty="0">
                <a:solidFill>
                  <a:srgbClr val="94A3B8"/>
                </a:solidFill>
                <a:latin typeface="Inter" pitchFamily="34" charset="0"/>
                <a:ea typeface="Inter" pitchFamily="34" charset="-122"/>
                <a:cs typeface="Inter" pitchFamily="34" charset="-120"/>
              </a:rPr>
              <a:t>La visite d'Abidjan par </a:t>
            </a:r>
            <a:r>
              <a:rPr lang="en-US" sz="800" b="1" dirty="0">
                <a:solidFill>
                  <a:srgbClr val="94A3B8"/>
                </a:solidFill>
                <a:latin typeface="Inter Bold" pitchFamily="34" charset="0"/>
                <a:ea typeface="Inter Bold" pitchFamily="34" charset="-122"/>
                <a:cs typeface="Inter Bold" pitchFamily="34" charset="-120"/>
              </a:rPr>
              <a:t>Hu Guangxi</a:t>
            </a:r>
            <a:r>
              <a:rPr lang="en-US" sz="850" dirty="0">
                <a:solidFill>
                  <a:srgbClr val="94A3B8"/>
                </a:solidFill>
                <a:latin typeface="Inter" pitchFamily="34" charset="0"/>
                <a:ea typeface="Inter" pitchFamily="34" charset="-122"/>
                <a:cs typeface="Inter" pitchFamily="34" charset="-120"/>
              </a:rPr>
              <a:t>, vice-</a:t>
            </a:r>
            <a:r>
              <a:rPr lang="en-US" sz="850" dirty="0">
                <a:solidFill>
                  <a:srgbClr val="94A3B8"/>
                </a:solidFill>
                <a:latin typeface="Inter" pitchFamily="34" charset="0"/>
                <a:ea typeface="Inter" pitchFamily="34" charset="-122"/>
                <a:cs typeface="Inter" pitchFamily="34" charset="-120"/>
              </a:rPr>
              <a:t>président de CATIC, à la mi-juin 2024, a scellé </a:t>
            </a:r>
            <a:r>
              <a:rPr lang="en-US" sz="850" dirty="0">
                <a:solidFill>
                  <a:srgbClr val="94A3B8"/>
                </a:solidFill>
                <a:latin typeface="Inter" pitchFamily="34" charset="0"/>
                <a:ea typeface="Inter" pitchFamily="34" charset="-122"/>
                <a:cs typeface="Inter" pitchFamily="34" charset="-120"/>
              </a:rPr>
              <a:t>l'acquisition de vecteurs critiques pour la lutte </a:t>
            </a:r>
            <a:r>
              <a:rPr lang="en-US" sz="850" dirty="0">
                <a:solidFill>
                  <a:srgbClr val="94A3B8"/>
                </a:solidFill>
                <a:latin typeface="Inter" pitchFamily="34" charset="0"/>
                <a:ea typeface="Inter" pitchFamily="34" charset="-122"/>
                <a:cs typeface="Inter" pitchFamily="34" charset="-120"/>
              </a:rPr>
              <a:t>asymétrique.</a:t>
            </a:r>
            <a:endParaRPr lang="en-US" sz="850" dirty="0"/>
          </a:p>
        </p:txBody>
      </p:sp>
      <p:sp>
        <p:nvSpPr>
          <p:cNvPr id="8" name="Text 4"/>
          <p:cNvSpPr/>
          <p:nvPr/>
        </p:nvSpPr>
        <p:spPr>
          <a:xfrm>
            <a:off x="357188" y="4388048"/>
            <a:ext cx="2557463" cy="398264"/>
          </a:xfrm>
          <a:prstGeom prst="rect">
            <a:avLst/>
          </a:prstGeom>
          <a:noFill/>
          <a:ln/>
        </p:spPr>
        <p:txBody>
          <a:bodyPr wrap="square" lIns="0" tIns="340233" rIns="0" bIns="0" rtlCol="0" anchor="t">
            <a:spAutoFit/>
          </a:bodyPr>
          <a:lstStyle/>
          <a:p>
            <a:pPr algn="l" indent="0" marL="0">
              <a:buNone/>
            </a:pPr>
            <a:r>
              <a:rPr lang="en-US" sz="600" dirty="0">
                <a:solidFill>
                  <a:srgbClr val="64748B"/>
                </a:solidFill>
                <a:latin typeface="Inter" pitchFamily="34" charset="0"/>
                <a:ea typeface="Inter" pitchFamily="34" charset="-122"/>
                <a:cs typeface="Inter" pitchFamily="34" charset="-120"/>
              </a:rPr>
              <a:t>CAPACITÉS AÉRIENNES • ACCORDS CATIC 2024</a:t>
            </a:r>
            <a:endParaRPr lang="en-US" sz="600" dirty="0"/>
          </a:p>
        </p:txBody>
      </p:sp>
      <p:sp>
        <p:nvSpPr>
          <p:cNvPr id="9" name="Shape 5"/>
          <p:cNvSpPr/>
          <p:nvPr/>
        </p:nvSpPr>
        <p:spPr>
          <a:xfrm>
            <a:off x="3200400" y="0"/>
            <a:ext cx="214313" cy="5143500"/>
          </a:xfrm>
          <a:prstGeom prst="rect">
            <a:avLst/>
          </a:prstGeom>
          <a:solidFill>
            <a:srgbClr val="0F172A"/>
          </a:solidFill>
          <a:ln/>
        </p:spPr>
      </p:sp>
      <p:sp>
        <p:nvSpPr>
          <p:cNvPr id="10" name="Text 6"/>
          <p:cNvSpPr/>
          <p:nvPr/>
        </p:nvSpPr>
        <p:spPr>
          <a:xfrm>
            <a:off x="3771900" y="428625"/>
            <a:ext cx="4943475" cy="558608"/>
          </a:xfrm>
          <a:prstGeom prst="rect">
            <a:avLst/>
          </a:prstGeom>
          <a:noFill/>
          <a:ln/>
        </p:spPr>
        <p:txBody>
          <a:bodyPr wrap="square" lIns="0" tIns="0" rIns="0" bIns="0" rtlCol="0" anchor="t">
            <a:spAutoFit/>
          </a:bodyPr>
          <a:lstStyle/>
          <a:p>
            <a:pPr algn="l" indent="0" marL="0">
              <a:lnSpc>
                <a:spcPct val="92000"/>
              </a:lnSpc>
              <a:buNone/>
            </a:pPr>
            <a:r>
              <a:rPr lang="en-US" sz="1700" b="1" spc="-1" kern="0" dirty="0">
                <a:solidFill>
                  <a:srgbClr val="0F172A"/>
                </a:solidFill>
                <a:latin typeface="Space Grotesk Bold" pitchFamily="34" charset="0"/>
                <a:ea typeface="Space Grotesk Bold" pitchFamily="34" charset="-122"/>
                <a:cs typeface="Space Grotesk Bold" pitchFamily="34" charset="-120"/>
              </a:rPr>
              <a:t>LES CONTRATS CATIC DOTENT LES FACI D'UNE </a:t>
            </a:r>
            <a:r>
              <a:rPr lang="en-US" sz="1700" b="1" spc="-1" kern="0" dirty="0">
                <a:solidFill>
                  <a:srgbClr val="F59E0B"/>
                </a:solidFill>
                <a:latin typeface="Space Grotesk Bold" pitchFamily="34" charset="0"/>
                <a:ea typeface="Space Grotesk Bold" pitchFamily="34" charset="-122"/>
                <a:cs typeface="Space Grotesk Bold" pitchFamily="34" charset="-120"/>
              </a:rPr>
              <a:t>CAPACITÉ AÉRIENNE TACTIQUE</a:t>
            </a:r>
            <a:endParaRPr lang="en-US" sz="1700" dirty="0"/>
          </a:p>
        </p:txBody>
      </p:sp>
      <p:sp>
        <p:nvSpPr>
          <p:cNvPr id="11" name="Text 7"/>
          <p:cNvSpPr/>
          <p:nvPr/>
        </p:nvSpPr>
        <p:spPr>
          <a:xfrm>
            <a:off x="3771900" y="1201545"/>
            <a:ext cx="1235869" cy="308967"/>
          </a:xfrm>
          <a:prstGeom prst="rect">
            <a:avLst/>
          </a:prstGeom>
          <a:noFill/>
          <a:ln/>
        </p:spPr>
        <p:txBody>
          <a:bodyPr wrap="none" lIns="127508" tIns="102108" rIns="127508" bIns="102108" rtlCol="0" anchor="ctr">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VECTEUR AÉRIEN</a:t>
            </a:r>
            <a:endParaRPr lang="en-US" sz="700" dirty="0"/>
          </a:p>
        </p:txBody>
      </p:sp>
      <p:sp>
        <p:nvSpPr>
          <p:cNvPr id="12" name="Text 8"/>
          <p:cNvSpPr/>
          <p:nvPr/>
        </p:nvSpPr>
        <p:spPr>
          <a:xfrm>
            <a:off x="5007769" y="1201545"/>
            <a:ext cx="1730211" cy="308967"/>
          </a:xfrm>
          <a:prstGeom prst="rect">
            <a:avLst/>
          </a:prstGeom>
          <a:noFill/>
          <a:ln/>
        </p:spPr>
        <p:txBody>
          <a:bodyPr wrap="square" lIns="127508" tIns="102108" rIns="127508" bIns="102108" rtlCol="0" anchor="ctr">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RÔLE OPÉRATIONNEL</a:t>
            </a:r>
            <a:endParaRPr lang="en-US" sz="700" dirty="0"/>
          </a:p>
        </p:txBody>
      </p:sp>
      <p:sp>
        <p:nvSpPr>
          <p:cNvPr id="13" name="Text 9"/>
          <p:cNvSpPr/>
          <p:nvPr/>
        </p:nvSpPr>
        <p:spPr>
          <a:xfrm>
            <a:off x="6737979" y="1201545"/>
            <a:ext cx="1977396" cy="308967"/>
          </a:xfrm>
          <a:prstGeom prst="rect">
            <a:avLst/>
          </a:prstGeom>
          <a:noFill/>
          <a:ln/>
        </p:spPr>
        <p:txBody>
          <a:bodyPr wrap="square" lIns="127508" tIns="102108" rIns="127508" bIns="102108" rtlCol="0" anchor="ctr">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ORIGINE &amp; MODALITÉS</a:t>
            </a:r>
            <a:endParaRPr lang="en-US" sz="700" dirty="0"/>
          </a:p>
        </p:txBody>
      </p:sp>
      <p:pic>
        <p:nvPicPr>
          <p:cNvPr id="14" name="Image 1" descr="preencoded.png">    </p:cNvPr>
          <p:cNvPicPr>
            <a:picLocks noChangeAspect="1"/>
          </p:cNvPicPr>
          <p:nvPr/>
        </p:nvPicPr>
        <p:blipFill>
          <a:blip r:embed="rId2"/>
          <a:stretch>
            <a:fillRect/>
          </a:stretch>
        </p:blipFill>
        <p:spPr>
          <a:xfrm>
            <a:off x="3879056" y="1786244"/>
            <a:ext cx="125016" cy="100013"/>
          </a:xfrm>
          <a:prstGeom prst="rect">
            <a:avLst/>
          </a:prstGeom>
        </p:spPr>
      </p:pic>
      <p:sp>
        <p:nvSpPr>
          <p:cNvPr id="15" name="Text 10"/>
          <p:cNvSpPr/>
          <p:nvPr/>
        </p:nvSpPr>
        <p:spPr>
          <a:xfrm>
            <a:off x="4061222" y="1777315"/>
            <a:ext cx="525066" cy="121444"/>
          </a:xfrm>
          <a:prstGeom prst="rect">
            <a:avLst/>
          </a:prstGeom>
          <a:noFill/>
          <a:ln/>
        </p:spPr>
        <p:txBody>
          <a:bodyPr wrap="none" lIns="0" tIns="0" rIns="0" bIns="0" rtlCol="0" anchor="t">
            <a:spAutoFit/>
          </a:bodyPr>
          <a:lstStyle/>
          <a:p>
            <a:pPr algn="l" indent="0" marL="0">
              <a:lnSpc>
                <a:spcPct val="112000"/>
              </a:lnSpc>
              <a:buNone/>
            </a:pPr>
            <a:r>
              <a:rPr lang="en-US" sz="700" b="1" dirty="0">
                <a:solidFill>
                  <a:srgbClr val="334155"/>
                </a:solidFill>
                <a:latin typeface="Inter Bold" pitchFamily="34" charset="0"/>
                <a:ea typeface="Inter Bold" pitchFamily="34" charset="-122"/>
                <a:cs typeface="Inter Bold" pitchFamily="34" charset="-120"/>
              </a:rPr>
              <a:t>Harbin Z-9</a:t>
            </a:r>
            <a:endParaRPr lang="en-US" sz="700" dirty="0"/>
          </a:p>
        </p:txBody>
      </p:sp>
      <p:sp>
        <p:nvSpPr>
          <p:cNvPr id="16" name="Text 11"/>
          <p:cNvSpPr/>
          <p:nvPr/>
        </p:nvSpPr>
        <p:spPr>
          <a:xfrm>
            <a:off x="5007769" y="1510512"/>
            <a:ext cx="1730211" cy="648602"/>
          </a:xfrm>
          <a:prstGeom prst="rect">
            <a:avLst/>
          </a:prstGeom>
          <a:noFill/>
          <a:ln/>
        </p:spPr>
        <p:txBody>
          <a:bodyPr wrap="square" lIns="127508" tIns="127508" rIns="127508" bIns="127508" rtlCol="0" anchor="ctr">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Combat et transport tactique lourd.</a:t>
            </a:r>
            <a:endParaRPr lang="en-US" sz="750" dirty="0"/>
          </a:p>
        </p:txBody>
      </p:sp>
      <p:sp>
        <p:nvSpPr>
          <p:cNvPr id="17" name="Text 12"/>
          <p:cNvSpPr/>
          <p:nvPr/>
        </p:nvSpPr>
        <p:spPr>
          <a:xfrm>
            <a:off x="6737979" y="1510512"/>
            <a:ext cx="1977396" cy="648602"/>
          </a:xfrm>
          <a:prstGeom prst="rect">
            <a:avLst/>
          </a:prstGeom>
          <a:noFill/>
          <a:ln/>
        </p:spPr>
        <p:txBody>
          <a:bodyPr wrap="square" lIns="127508" tIns="127508" rIns="127508" bIns="127508" rtlCol="0" anchor="ctr">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Version sous licence du Dauphin français (Aérospatiale). Choix dicté par l'interopérabilité technique.</a:t>
            </a:r>
            <a:endParaRPr lang="en-US" sz="750" dirty="0"/>
          </a:p>
        </p:txBody>
      </p:sp>
      <p:pic>
        <p:nvPicPr>
          <p:cNvPr id="18" name="Image 2" descr="preencoded.png">    </p:cNvPr>
          <p:cNvPicPr>
            <a:picLocks noChangeAspect="1"/>
          </p:cNvPicPr>
          <p:nvPr/>
        </p:nvPicPr>
        <p:blipFill>
          <a:blip r:embed="rId3"/>
          <a:stretch>
            <a:fillRect/>
          </a:stretch>
        </p:blipFill>
        <p:spPr>
          <a:xfrm>
            <a:off x="3879056" y="2497689"/>
            <a:ext cx="125016" cy="100013"/>
          </a:xfrm>
          <a:prstGeom prst="rect">
            <a:avLst/>
          </a:prstGeom>
        </p:spPr>
      </p:pic>
      <p:sp>
        <p:nvSpPr>
          <p:cNvPr id="19" name="Text 13"/>
          <p:cNvSpPr/>
          <p:nvPr/>
        </p:nvSpPr>
        <p:spPr>
          <a:xfrm>
            <a:off x="4061222" y="2488760"/>
            <a:ext cx="737592" cy="121444"/>
          </a:xfrm>
          <a:prstGeom prst="rect">
            <a:avLst/>
          </a:prstGeom>
          <a:noFill/>
          <a:ln/>
        </p:spPr>
        <p:txBody>
          <a:bodyPr wrap="none" lIns="0" tIns="0" rIns="0" bIns="0" rtlCol="0" anchor="t">
            <a:spAutoFit/>
          </a:bodyPr>
          <a:lstStyle/>
          <a:p>
            <a:pPr algn="l" indent="0" marL="0">
              <a:lnSpc>
                <a:spcPct val="112000"/>
              </a:lnSpc>
              <a:buNone/>
            </a:pPr>
            <a:r>
              <a:rPr lang="en-US" sz="700" b="1" dirty="0">
                <a:solidFill>
                  <a:srgbClr val="334155"/>
                </a:solidFill>
                <a:latin typeface="Inter Bold" pitchFamily="34" charset="0"/>
                <a:ea typeface="Inter Bold" pitchFamily="34" charset="-122"/>
                <a:cs typeface="Inter Bold" pitchFamily="34" charset="-120"/>
              </a:rPr>
              <a:t>K-8 Karakorum</a:t>
            </a:r>
            <a:endParaRPr lang="en-US" sz="700" dirty="0"/>
          </a:p>
        </p:txBody>
      </p:sp>
      <p:sp>
        <p:nvSpPr>
          <p:cNvPr id="20" name="Text 14"/>
          <p:cNvSpPr/>
          <p:nvPr/>
        </p:nvSpPr>
        <p:spPr>
          <a:xfrm>
            <a:off x="5007769" y="2159115"/>
            <a:ext cx="1730211" cy="781459"/>
          </a:xfrm>
          <a:prstGeom prst="rect">
            <a:avLst/>
          </a:prstGeom>
          <a:noFill/>
          <a:ln/>
        </p:spPr>
        <p:txBody>
          <a:bodyPr wrap="square" lIns="127508" tIns="127508" rIns="127508" bIns="127508" rtlCol="0" anchor="ctr">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Entraînement avancé et appui feu léger.</a:t>
            </a:r>
            <a:endParaRPr lang="en-US" sz="750" dirty="0"/>
          </a:p>
        </p:txBody>
      </p:sp>
      <p:sp>
        <p:nvSpPr>
          <p:cNvPr id="21" name="Text 15"/>
          <p:cNvSpPr/>
          <p:nvPr/>
        </p:nvSpPr>
        <p:spPr>
          <a:xfrm>
            <a:off x="6845136" y="2278773"/>
            <a:ext cx="1439466" cy="261445"/>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Conception sino-pakistanaise. Accord pour</a:t>
            </a:r>
            <a:endParaRPr lang="en-US" sz="750" dirty="0"/>
          </a:p>
        </p:txBody>
      </p:sp>
      <p:sp>
        <p:nvSpPr>
          <p:cNvPr id="22" name="Text 16"/>
          <p:cNvSpPr/>
          <p:nvPr/>
        </p:nvSpPr>
        <p:spPr>
          <a:xfrm>
            <a:off x="7461284" y="2418773"/>
            <a:ext cx="389334" cy="121444"/>
          </a:xfrm>
          <a:prstGeom prst="rect">
            <a:avLst/>
          </a:prstGeom>
          <a:noFill/>
          <a:ln/>
        </p:spPr>
        <p:txBody>
          <a:bodyPr wrap="none" lIns="0" tIns="0" rIns="0" bIns="0" rtlCol="0" anchor="t">
            <a:spAutoFit/>
          </a:bodyPr>
          <a:lstStyle/>
          <a:p>
            <a:pPr algn="l" indent="0" marL="0">
              <a:lnSpc>
                <a:spcPct val="112000"/>
              </a:lnSpc>
              <a:buNone/>
            </a:pPr>
            <a:r>
              <a:rPr lang="en-US" sz="700" b="1" dirty="0">
                <a:solidFill>
                  <a:srgbClr val="334155"/>
                </a:solidFill>
                <a:latin typeface="Inter Bold" pitchFamily="34" charset="0"/>
                <a:ea typeface="Inter Bold" pitchFamily="34" charset="-122"/>
                <a:cs typeface="Inter Bold" pitchFamily="34" charset="-120"/>
              </a:rPr>
              <a:t>3 unités</a:t>
            </a:r>
            <a:endParaRPr lang="en-US" sz="700" dirty="0"/>
          </a:p>
        </p:txBody>
      </p:sp>
      <p:sp>
        <p:nvSpPr>
          <p:cNvPr id="23" name="Text 17"/>
          <p:cNvSpPr/>
          <p:nvPr/>
        </p:nvSpPr>
        <p:spPr>
          <a:xfrm>
            <a:off x="6845136" y="2418773"/>
            <a:ext cx="1632347" cy="401445"/>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 1 don souverain et 2 financés par crédit-export.</a:t>
            </a:r>
            <a:endParaRPr lang="en-US" sz="750" dirty="0"/>
          </a:p>
        </p:txBody>
      </p:sp>
      <p:sp>
        <p:nvSpPr>
          <p:cNvPr id="24" name="Text 18"/>
          <p:cNvSpPr/>
          <p:nvPr/>
        </p:nvSpPr>
        <p:spPr>
          <a:xfrm>
            <a:off x="3771900" y="3194177"/>
            <a:ext cx="4943475" cy="126802"/>
          </a:xfrm>
          <a:prstGeom prst="rect">
            <a:avLst/>
          </a:prstGeom>
          <a:noFill/>
          <a:ln/>
        </p:spPr>
        <p:txBody>
          <a:bodyPr wrap="square" lIns="85090" tIns="0" rIns="0" bIns="0" rtlCol="0" anchor="t">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OBJECTIFS OPÉRATIONNELS RECHERCHÉS PAR L'ÉTAT-MAJOR</a:t>
            </a:r>
            <a:endParaRPr lang="en-US" sz="700" dirty="0"/>
          </a:p>
        </p:txBody>
      </p:sp>
      <p:sp>
        <p:nvSpPr>
          <p:cNvPr id="25" name="Text 19"/>
          <p:cNvSpPr/>
          <p:nvPr/>
        </p:nvSpPr>
        <p:spPr>
          <a:xfrm>
            <a:off x="3771900" y="3499572"/>
            <a:ext cx="1552566" cy="255389"/>
          </a:xfrm>
          <a:prstGeom prst="rect">
            <a:avLst/>
          </a:prstGeom>
          <a:noFill/>
          <a:ln/>
        </p:spPr>
        <p:txBody>
          <a:bodyPr wrap="square" lIns="0" tIns="0" rIns="0" bIns="0" rtlCol="0" anchor="t">
            <a:spAutoFit/>
          </a:bodyPr>
          <a:lstStyle/>
          <a:p>
            <a:pPr algn="l" indent="0" marL="0">
              <a:buNone/>
            </a:pPr>
            <a:r>
              <a:rPr lang="en-US" sz="1400" b="1" dirty="0">
                <a:solidFill>
                  <a:srgbClr val="F59E0B"/>
                </a:solidFill>
                <a:latin typeface="Space Grotesk Bold" pitchFamily="34" charset="0"/>
                <a:ea typeface="Space Grotesk Bold" pitchFamily="34" charset="-122"/>
                <a:cs typeface="Space Grotesk Bold" pitchFamily="34" charset="-120"/>
              </a:rPr>
              <a:t>01</a:t>
            </a:r>
            <a:endParaRPr lang="en-US" sz="1400" dirty="0"/>
          </a:p>
        </p:txBody>
      </p:sp>
      <p:sp>
        <p:nvSpPr>
          <p:cNvPr id="26" name="Text 20"/>
          <p:cNvSpPr/>
          <p:nvPr/>
        </p:nvSpPr>
        <p:spPr>
          <a:xfrm>
            <a:off x="3771900" y="3790680"/>
            <a:ext cx="1552566" cy="137517"/>
          </a:xfrm>
          <a:prstGeom prst="rect">
            <a:avLst/>
          </a:prstGeom>
          <a:noFill/>
          <a:ln/>
        </p:spPr>
        <p:txBody>
          <a:bodyPr wrap="square" lIns="0" tIns="0" rIns="0" bIns="0" rtlCol="0" anchor="t">
            <a:spAutoFit/>
          </a:bodyPr>
          <a:lstStyle/>
          <a:p>
            <a:pPr algn="l" indent="0" marL="0">
              <a:buNone/>
            </a:pPr>
            <a:r>
              <a:rPr lang="en-US" sz="750" b="1" dirty="0">
                <a:solidFill>
                  <a:srgbClr val="0F172A"/>
                </a:solidFill>
                <a:latin typeface="Space Grotesk Bold" pitchFamily="34" charset="0"/>
                <a:ea typeface="Space Grotesk Bold" pitchFamily="34" charset="-122"/>
                <a:cs typeface="Space Grotesk Bold" pitchFamily="34" charset="-120"/>
              </a:rPr>
              <a:t>SURVEILLANCE ACTIVE</a:t>
            </a:r>
            <a:endParaRPr lang="en-US" sz="750" dirty="0"/>
          </a:p>
        </p:txBody>
      </p:sp>
      <p:sp>
        <p:nvSpPr>
          <p:cNvPr id="27" name="Text 21"/>
          <p:cNvSpPr/>
          <p:nvPr/>
        </p:nvSpPr>
        <p:spPr>
          <a:xfrm>
            <a:off x="3771900" y="3985347"/>
            <a:ext cx="1552566" cy="278606"/>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475569"/>
                </a:solidFill>
                <a:latin typeface="Inter" pitchFamily="34" charset="0"/>
                <a:ea typeface="Inter" pitchFamily="34" charset="-122"/>
                <a:cs typeface="Inter" pitchFamily="34" charset="-120"/>
              </a:rPr>
              <a:t>Sanctuariser les frontières septentrionales de la Côte d'Ivoire.</a:t>
            </a:r>
            <a:endParaRPr lang="en-US" sz="650" dirty="0"/>
          </a:p>
        </p:txBody>
      </p:sp>
      <p:sp>
        <p:nvSpPr>
          <p:cNvPr id="28" name="Text 22"/>
          <p:cNvSpPr/>
          <p:nvPr/>
        </p:nvSpPr>
        <p:spPr>
          <a:xfrm>
            <a:off x="5467341" y="3499572"/>
            <a:ext cx="1552566" cy="255389"/>
          </a:xfrm>
          <a:prstGeom prst="rect">
            <a:avLst/>
          </a:prstGeom>
          <a:noFill/>
          <a:ln/>
        </p:spPr>
        <p:txBody>
          <a:bodyPr wrap="square" lIns="0" tIns="0" rIns="0" bIns="0" rtlCol="0" anchor="t">
            <a:spAutoFit/>
          </a:bodyPr>
          <a:lstStyle/>
          <a:p>
            <a:pPr algn="l" indent="0" marL="0">
              <a:buNone/>
            </a:pPr>
            <a:r>
              <a:rPr lang="en-US" sz="1400" b="1" dirty="0">
                <a:solidFill>
                  <a:srgbClr val="F59E0B"/>
                </a:solidFill>
                <a:latin typeface="Space Grotesk Bold" pitchFamily="34" charset="0"/>
                <a:ea typeface="Space Grotesk Bold" pitchFamily="34" charset="-122"/>
                <a:cs typeface="Space Grotesk Bold" pitchFamily="34" charset="-120"/>
              </a:rPr>
              <a:t>02</a:t>
            </a:r>
            <a:endParaRPr lang="en-US" sz="1400" dirty="0"/>
          </a:p>
        </p:txBody>
      </p:sp>
      <p:sp>
        <p:nvSpPr>
          <p:cNvPr id="29" name="Text 23"/>
          <p:cNvSpPr/>
          <p:nvPr/>
        </p:nvSpPr>
        <p:spPr>
          <a:xfrm>
            <a:off x="5467341" y="3790680"/>
            <a:ext cx="1552566" cy="137517"/>
          </a:xfrm>
          <a:prstGeom prst="rect">
            <a:avLst/>
          </a:prstGeom>
          <a:noFill/>
          <a:ln/>
        </p:spPr>
        <p:txBody>
          <a:bodyPr wrap="square" lIns="0" tIns="0" rIns="0" bIns="0" rtlCol="0" anchor="t">
            <a:spAutoFit/>
          </a:bodyPr>
          <a:lstStyle/>
          <a:p>
            <a:pPr algn="l" indent="0" marL="0">
              <a:buNone/>
            </a:pPr>
            <a:r>
              <a:rPr lang="en-US" sz="750" b="1" dirty="0">
                <a:solidFill>
                  <a:srgbClr val="0F172A"/>
                </a:solidFill>
                <a:latin typeface="Space Grotesk Bold" pitchFamily="34" charset="0"/>
                <a:ea typeface="Space Grotesk Bold" pitchFamily="34" charset="-122"/>
                <a:cs typeface="Space Grotesk Bold" pitchFamily="34" charset="-120"/>
              </a:rPr>
              <a:t>DISSUASION</a:t>
            </a:r>
            <a:endParaRPr lang="en-US" sz="750" dirty="0"/>
          </a:p>
        </p:txBody>
      </p:sp>
      <p:sp>
        <p:nvSpPr>
          <p:cNvPr id="30" name="Text 24"/>
          <p:cNvSpPr/>
          <p:nvPr/>
        </p:nvSpPr>
        <p:spPr>
          <a:xfrm>
            <a:off x="5467341" y="3985347"/>
            <a:ext cx="1552566"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475569"/>
                </a:solidFill>
                <a:latin typeface="Inter" pitchFamily="34" charset="0"/>
                <a:ea typeface="Inter" pitchFamily="34" charset="-122"/>
                <a:cs typeface="Inter" pitchFamily="34" charset="-120"/>
              </a:rPr>
              <a:t>Affirmer un leadership militaire face à la montée en puissance des voisins sahéliens.</a:t>
            </a:r>
            <a:endParaRPr lang="en-US" sz="650" dirty="0"/>
          </a:p>
        </p:txBody>
      </p:sp>
      <p:sp>
        <p:nvSpPr>
          <p:cNvPr id="31" name="Text 25"/>
          <p:cNvSpPr/>
          <p:nvPr/>
        </p:nvSpPr>
        <p:spPr>
          <a:xfrm>
            <a:off x="7162781" y="3499572"/>
            <a:ext cx="1552566" cy="255389"/>
          </a:xfrm>
          <a:prstGeom prst="rect">
            <a:avLst/>
          </a:prstGeom>
          <a:noFill/>
          <a:ln/>
        </p:spPr>
        <p:txBody>
          <a:bodyPr wrap="square" lIns="0" tIns="0" rIns="0" bIns="0" rtlCol="0" anchor="t">
            <a:spAutoFit/>
          </a:bodyPr>
          <a:lstStyle/>
          <a:p>
            <a:pPr algn="l" indent="0" marL="0">
              <a:buNone/>
            </a:pPr>
            <a:r>
              <a:rPr lang="en-US" sz="1400" b="1" dirty="0">
                <a:solidFill>
                  <a:srgbClr val="F59E0B"/>
                </a:solidFill>
                <a:latin typeface="Space Grotesk Bold" pitchFamily="34" charset="0"/>
                <a:ea typeface="Space Grotesk Bold" pitchFamily="34" charset="-122"/>
                <a:cs typeface="Space Grotesk Bold" pitchFamily="34" charset="-120"/>
              </a:rPr>
              <a:t>03</a:t>
            </a:r>
            <a:endParaRPr lang="en-US" sz="1400" dirty="0"/>
          </a:p>
        </p:txBody>
      </p:sp>
      <p:sp>
        <p:nvSpPr>
          <p:cNvPr id="32" name="Text 26"/>
          <p:cNvSpPr/>
          <p:nvPr/>
        </p:nvSpPr>
        <p:spPr>
          <a:xfrm>
            <a:off x="7162781" y="3790680"/>
            <a:ext cx="1552566" cy="137517"/>
          </a:xfrm>
          <a:prstGeom prst="rect">
            <a:avLst/>
          </a:prstGeom>
          <a:noFill/>
          <a:ln/>
        </p:spPr>
        <p:txBody>
          <a:bodyPr wrap="square" lIns="0" tIns="0" rIns="0" bIns="0" rtlCol="0" anchor="t">
            <a:spAutoFit/>
          </a:bodyPr>
          <a:lstStyle/>
          <a:p>
            <a:pPr algn="l" indent="0" marL="0">
              <a:buNone/>
            </a:pPr>
            <a:r>
              <a:rPr lang="en-US" sz="750" b="1" dirty="0">
                <a:solidFill>
                  <a:srgbClr val="0F172A"/>
                </a:solidFill>
                <a:latin typeface="Space Grotesk Bold" pitchFamily="34" charset="0"/>
                <a:ea typeface="Space Grotesk Bold" pitchFamily="34" charset="-122"/>
                <a:cs typeface="Space Grotesk Bold" pitchFamily="34" charset="-120"/>
              </a:rPr>
              <a:t>CONTRE-INSURRECTION</a:t>
            </a:r>
            <a:endParaRPr lang="en-US" sz="750" dirty="0"/>
          </a:p>
        </p:txBody>
      </p:sp>
      <p:sp>
        <p:nvSpPr>
          <p:cNvPr id="33" name="Text 27"/>
          <p:cNvSpPr/>
          <p:nvPr/>
        </p:nvSpPr>
        <p:spPr>
          <a:xfrm>
            <a:off x="7162781" y="3985347"/>
            <a:ext cx="1552566"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475569"/>
                </a:solidFill>
                <a:latin typeface="Inter" pitchFamily="34" charset="0"/>
                <a:ea typeface="Inter" pitchFamily="34" charset="-122"/>
                <a:cs typeface="Inter" pitchFamily="34" charset="-120"/>
              </a:rPr>
              <a:t>Déployer une puissance de feu mobile et précise pour neutraliser la menace djihadiste dans le Nord.</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200400" cy="5143500"/>
          </a:xfrm>
          <a:prstGeom prst="rect">
            <a:avLst/>
          </a:prstGeom>
          <a:solidFill>
            <a:srgbClr val="0F172A"/>
          </a:solidFill>
          <a:ln/>
        </p:spPr>
      </p:sp>
      <p:sp>
        <p:nvSpPr>
          <p:cNvPr id="5" name="Text 1"/>
          <p:cNvSpPr/>
          <p:nvPr/>
        </p:nvSpPr>
        <p:spPr>
          <a:xfrm>
            <a:off x="357188" y="357188"/>
            <a:ext cx="2557463" cy="117872"/>
          </a:xfrm>
          <a:prstGeom prst="rect">
            <a:avLst/>
          </a:prstGeom>
          <a:noFill/>
          <a:ln/>
        </p:spPr>
        <p:txBody>
          <a:bodyPr wrap="square" lIns="0" tIns="0" rIns="0" bIns="0" rtlCol="0" anchor="t">
            <a:spAutoFit/>
          </a:bodyPr>
          <a:lstStyle/>
          <a:p>
            <a:pPr algn="l" indent="0" marL="0">
              <a:buNone/>
            </a:pPr>
            <a:r>
              <a:rPr lang="en-US" sz="650" b="1" spc="2" kern="0" dirty="0">
                <a:solidFill>
                  <a:srgbClr val="F59E0B"/>
                </a:solidFill>
                <a:latin typeface="Space Grotesk Bold" pitchFamily="34" charset="0"/>
                <a:ea typeface="Space Grotesk Bold" pitchFamily="34" charset="-122"/>
                <a:cs typeface="Space Grotesk Bold" pitchFamily="34" charset="-120"/>
              </a:rPr>
              <a:t>DERNIÈRE ACQUISITION</a:t>
            </a:r>
            <a:endParaRPr lang="en-US" sz="650" dirty="0"/>
          </a:p>
        </p:txBody>
      </p:sp>
      <p:sp>
        <p:nvSpPr>
          <p:cNvPr id="6" name="Text 2"/>
          <p:cNvSpPr/>
          <p:nvPr/>
        </p:nvSpPr>
        <p:spPr>
          <a:xfrm>
            <a:off x="357188" y="546497"/>
            <a:ext cx="2557463" cy="450056"/>
          </a:xfrm>
          <a:prstGeom prst="rect">
            <a:avLst/>
          </a:prstGeom>
          <a:noFill/>
          <a:ln/>
        </p:spPr>
        <p:txBody>
          <a:bodyPr wrap="none" lIns="0" tIns="0" rIns="0" bIns="0" rtlCol="0" anchor="t">
            <a:spAutoFit/>
          </a:bodyPr>
          <a:lstStyle/>
          <a:p>
            <a:pPr algn="l" indent="0" marL="0">
              <a:lnSpc>
                <a:spcPct val="72000"/>
              </a:lnSpc>
              <a:buNone/>
            </a:pPr>
            <a:r>
              <a:rPr lang="en-US" sz="3600" b="1" dirty="0">
                <a:solidFill>
                  <a:srgbClr val="E2E8F0"/>
                </a:solidFill>
                <a:latin typeface="Space Grotesk Bold" pitchFamily="34" charset="0"/>
                <a:ea typeface="Space Grotesk Bold" pitchFamily="34" charset="-122"/>
                <a:cs typeface="Space Grotesk Bold" pitchFamily="34" charset="-120"/>
              </a:rPr>
              <a:t>2025</a:t>
            </a:r>
            <a:endParaRPr lang="en-US" sz="3600" dirty="0"/>
          </a:p>
        </p:txBody>
      </p:sp>
      <p:sp>
        <p:nvSpPr>
          <p:cNvPr id="7" name="Text 3"/>
          <p:cNvSpPr/>
          <p:nvPr/>
        </p:nvSpPr>
        <p:spPr>
          <a:xfrm>
            <a:off x="357188" y="1103709"/>
            <a:ext cx="2557463" cy="390032"/>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94A3B8"/>
                </a:solidFill>
                <a:latin typeface="Inter" pitchFamily="34" charset="0"/>
                <a:ea typeface="Inter" pitchFamily="34" charset="-122"/>
                <a:cs typeface="Inter" pitchFamily="34" charset="-120"/>
              </a:rPr>
              <a:t>Le 18 décembre 2025, la Marine a réceptionné un </a:t>
            </a:r>
            <a:r>
              <a:rPr lang="en-US" sz="650" dirty="0">
                <a:solidFill>
                  <a:srgbClr val="94A3B8"/>
                </a:solidFill>
                <a:latin typeface="Inter" pitchFamily="34" charset="0"/>
                <a:ea typeface="Inter" pitchFamily="34" charset="-122"/>
                <a:cs typeface="Inter" pitchFamily="34" charset="-120"/>
              </a:rPr>
              <a:t>patrouilleur offert par la Chine, sous la présidence du </a:t>
            </a:r>
            <a:r>
              <a:rPr lang="en-US" sz="650" b="1" dirty="0">
                <a:solidFill>
                  <a:srgbClr val="94A3B8"/>
                </a:solidFill>
                <a:latin typeface="Inter Bold" pitchFamily="34" charset="0"/>
                <a:ea typeface="Inter Bold" pitchFamily="34" charset="-122"/>
                <a:cs typeface="Inter Bold" pitchFamily="34" charset="-120"/>
              </a:rPr>
              <a:t>Général d'Armée Lassina Doumbia</a:t>
            </a:r>
            <a:r>
              <a:rPr lang="en-US" sz="650" dirty="0">
                <a:solidFill>
                  <a:srgbClr val="94A3B8"/>
                </a:solidFill>
                <a:latin typeface="Inter" pitchFamily="34" charset="0"/>
                <a:ea typeface="Inter" pitchFamily="34" charset="-122"/>
                <a:cs typeface="Inter" pitchFamily="34" charset="-120"/>
              </a:rPr>
              <a:t>.</a:t>
            </a:r>
            <a:endParaRPr lang="en-US" sz="650" dirty="0"/>
          </a:p>
        </p:txBody>
      </p:sp>
      <p:pic>
        <p:nvPicPr>
          <p:cNvPr id="8" name="Image 1" descr="preencoded.png">    </p:cNvPr>
          <p:cNvPicPr>
            <a:picLocks noChangeAspect="1"/>
          </p:cNvPicPr>
          <p:nvPr/>
        </p:nvPicPr>
        <p:blipFill>
          <a:blip r:embed="rId2"/>
          <a:stretch>
            <a:fillRect/>
          </a:stretch>
        </p:blipFill>
        <p:spPr>
          <a:xfrm>
            <a:off x="378619" y="1658048"/>
            <a:ext cx="2514600" cy="1243013"/>
          </a:xfrm>
          <a:prstGeom prst="rect">
            <a:avLst/>
          </a:prstGeom>
        </p:spPr>
      </p:pic>
      <p:sp>
        <p:nvSpPr>
          <p:cNvPr id="9" name="Text 4"/>
          <p:cNvSpPr/>
          <p:nvPr/>
        </p:nvSpPr>
        <p:spPr>
          <a:xfrm>
            <a:off x="357188" y="4575572"/>
            <a:ext cx="2557463" cy="282178"/>
          </a:xfrm>
          <a:prstGeom prst="rect">
            <a:avLst/>
          </a:prstGeom>
          <a:noFill/>
          <a:ln/>
        </p:spPr>
        <p:txBody>
          <a:bodyPr wrap="square" lIns="0" tIns="212598" rIns="0" bIns="0" rtlCol="0" anchor="t">
            <a:spAutoFit/>
          </a:bodyPr>
          <a:lstStyle/>
          <a:p>
            <a:pPr algn="l" indent="0" marL="0">
              <a:buNone/>
            </a:pPr>
            <a:r>
              <a:rPr lang="en-US" sz="550" dirty="0">
                <a:solidFill>
                  <a:srgbClr val="64748B"/>
                </a:solidFill>
                <a:latin typeface="Inter" pitchFamily="34" charset="0"/>
                <a:ea typeface="Inter" pitchFamily="34" charset="-122"/>
                <a:cs typeface="Inter" pitchFamily="34" charset="-120"/>
              </a:rPr>
              <a:t>SÉCURITÉ MARITIME • SOUVERAINETÉ EN MER</a:t>
            </a:r>
            <a:endParaRPr lang="en-US" sz="550" dirty="0"/>
          </a:p>
        </p:txBody>
      </p:sp>
      <p:sp>
        <p:nvSpPr>
          <p:cNvPr id="10" name="Shape 5"/>
          <p:cNvSpPr/>
          <p:nvPr/>
        </p:nvSpPr>
        <p:spPr>
          <a:xfrm>
            <a:off x="3200400" y="0"/>
            <a:ext cx="214313" cy="5143500"/>
          </a:xfrm>
          <a:prstGeom prst="rect">
            <a:avLst/>
          </a:prstGeom>
          <a:solidFill>
            <a:srgbClr val="0F172A"/>
          </a:solidFill>
          <a:ln/>
        </p:spPr>
      </p:sp>
      <p:sp>
        <p:nvSpPr>
          <p:cNvPr id="11" name="Text 6"/>
          <p:cNvSpPr/>
          <p:nvPr/>
        </p:nvSpPr>
        <p:spPr>
          <a:xfrm>
            <a:off x="3771900" y="357188"/>
            <a:ext cx="4943475" cy="558608"/>
          </a:xfrm>
          <a:prstGeom prst="rect">
            <a:avLst/>
          </a:prstGeom>
          <a:noFill/>
          <a:ln/>
        </p:spPr>
        <p:txBody>
          <a:bodyPr wrap="square" lIns="0" tIns="0" rIns="0" bIns="0" rtlCol="0" anchor="t">
            <a:spAutoFit/>
          </a:bodyPr>
          <a:lstStyle/>
          <a:p>
            <a:pPr algn="l" indent="0" marL="0">
              <a:lnSpc>
                <a:spcPct val="92000"/>
              </a:lnSpc>
              <a:buNone/>
            </a:pPr>
            <a:r>
              <a:rPr lang="en-US" sz="1700" b="1" spc="-1" kern="0" dirty="0">
                <a:solidFill>
                  <a:srgbClr val="0F172A"/>
                </a:solidFill>
                <a:latin typeface="Space Grotesk Bold" pitchFamily="34" charset="0"/>
                <a:ea typeface="Space Grotesk Bold" pitchFamily="34" charset="-122"/>
                <a:cs typeface="Space Grotesk Bold" pitchFamily="34" charset="-120"/>
              </a:rPr>
              <a:t>TROIS DÉCENNIES D'ACQUISITIONS NAVALES </a:t>
            </a:r>
            <a:r>
              <a:rPr lang="en-US" sz="1700" b="1" spc="-1" kern="0" dirty="0">
                <a:solidFill>
                  <a:srgbClr val="0F172A"/>
                </a:solidFill>
                <a:latin typeface="Space Grotesk Bold" pitchFamily="34" charset="0"/>
                <a:ea typeface="Space Grotesk Bold" pitchFamily="34" charset="-122"/>
                <a:cs typeface="Space Grotesk Bold" pitchFamily="34" charset="-120"/>
              </a:rPr>
              <a:t>CHINOISES </a:t>
            </a:r>
            <a:r>
              <a:rPr lang="en-US" sz="1700" b="1" spc="-1" kern="0" dirty="0">
                <a:solidFill>
                  <a:srgbClr val="F59E0B"/>
                </a:solidFill>
                <a:latin typeface="Space Grotesk Bold" pitchFamily="34" charset="0"/>
                <a:ea typeface="Space Grotesk Bold" pitchFamily="34" charset="-122"/>
                <a:cs typeface="Space Grotesk Bold" pitchFamily="34" charset="-120"/>
              </a:rPr>
              <a:t>SÉCURISENT LA ZEE</a:t>
            </a:r>
            <a:endParaRPr lang="en-US" sz="1700" dirty="0"/>
          </a:p>
        </p:txBody>
      </p:sp>
      <p:sp>
        <p:nvSpPr>
          <p:cNvPr id="12" name="Shape 7"/>
          <p:cNvSpPr/>
          <p:nvPr/>
        </p:nvSpPr>
        <p:spPr>
          <a:xfrm>
            <a:off x="3771900" y="1237264"/>
            <a:ext cx="242888" cy="242888"/>
          </a:xfrm>
          <a:prstGeom prst="ellipse">
            <a:avLst/>
          </a:prstGeom>
          <a:solidFill>
            <a:srgbClr val="F59E0B"/>
          </a:solidFill>
          <a:ln w="27432">
            <a:solidFill>
              <a:srgbClr val="0F172A"/>
            </a:solidFill>
            <a:prstDash val="solid"/>
          </a:ln>
        </p:spPr>
      </p:sp>
      <p:pic>
        <p:nvPicPr>
          <p:cNvPr id="13" name="Image 2" descr="preencoded.png">    </p:cNvPr>
          <p:cNvPicPr>
            <a:picLocks noChangeAspect="1"/>
          </p:cNvPicPr>
          <p:nvPr/>
        </p:nvPicPr>
        <p:blipFill>
          <a:blip r:embed="rId3"/>
          <a:stretch>
            <a:fillRect/>
          </a:stretch>
        </p:blipFill>
        <p:spPr>
          <a:xfrm>
            <a:off x="3845123" y="1315845"/>
            <a:ext cx="96441" cy="85725"/>
          </a:xfrm>
          <a:prstGeom prst="rect">
            <a:avLst/>
          </a:prstGeom>
        </p:spPr>
      </p:pic>
      <p:sp>
        <p:nvSpPr>
          <p:cNvPr id="14" name="Text 8"/>
          <p:cNvSpPr/>
          <p:nvPr/>
        </p:nvSpPr>
        <p:spPr>
          <a:xfrm>
            <a:off x="3771900" y="1587308"/>
            <a:ext cx="1483026" cy="201811"/>
          </a:xfrm>
          <a:prstGeom prst="rect">
            <a:avLst/>
          </a:prstGeom>
          <a:noFill/>
          <a:ln/>
        </p:spPr>
        <p:txBody>
          <a:bodyPr wrap="square" lIns="0" tIns="0" rIns="0" bIns="0" rtlCol="0" anchor="t">
            <a:spAutoFit/>
          </a:bodyPr>
          <a:lstStyle/>
          <a:p>
            <a:pPr algn="l" indent="0" marL="0">
              <a:buNone/>
            </a:pPr>
            <a:r>
              <a:rPr lang="en-US" sz="1100" b="1" dirty="0">
                <a:solidFill>
                  <a:srgbClr val="0F172A"/>
                </a:solidFill>
                <a:latin typeface="Space Grotesk Bold" pitchFamily="34" charset="0"/>
                <a:ea typeface="Space Grotesk Bold" pitchFamily="34" charset="-122"/>
                <a:cs typeface="Space Grotesk Bold" pitchFamily="34" charset="-120"/>
              </a:rPr>
              <a:t>1998</a:t>
            </a:r>
            <a:endParaRPr lang="en-US" sz="1100" dirty="0"/>
          </a:p>
        </p:txBody>
      </p:sp>
      <p:sp>
        <p:nvSpPr>
          <p:cNvPr id="15" name="Text 9"/>
          <p:cNvSpPr/>
          <p:nvPr/>
        </p:nvSpPr>
        <p:spPr>
          <a:xfrm>
            <a:off x="3771900" y="1846269"/>
            <a:ext cx="1483026" cy="520043"/>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334155"/>
                </a:solidFill>
                <a:latin typeface="Inter" pitchFamily="34" charset="0"/>
                <a:ea typeface="Inter" pitchFamily="34" charset="-122"/>
                <a:cs typeface="Inter" pitchFamily="34" charset="-120"/>
              </a:rPr>
              <a:t>Introduction du patrouilleur </a:t>
            </a:r>
            <a:r>
              <a:rPr lang="en-US" sz="650" b="1" dirty="0">
                <a:solidFill>
                  <a:srgbClr val="0F172A"/>
                </a:solidFill>
                <a:latin typeface="Inter Bold" pitchFamily="34" charset="0"/>
                <a:ea typeface="Inter Bold" pitchFamily="34" charset="-122"/>
                <a:cs typeface="Inter Bold" pitchFamily="34" charset="-120"/>
              </a:rPr>
              <a:t>ATCHAN</a:t>
            </a:r>
            <a:r>
              <a:rPr lang="en-US" sz="650" dirty="0">
                <a:solidFill>
                  <a:srgbClr val="334155"/>
                </a:solidFill>
                <a:latin typeface="Inter" pitchFamily="34" charset="0"/>
                <a:ea typeface="Inter" pitchFamily="34" charset="-122"/>
                <a:cs typeface="Inter" pitchFamily="34" charset="-120"/>
              </a:rPr>
              <a:t>, amorçant le cycle </a:t>
            </a:r>
            <a:r>
              <a:rPr lang="en-US" sz="650" dirty="0">
                <a:solidFill>
                  <a:srgbClr val="334155"/>
                </a:solidFill>
                <a:latin typeface="Inter" pitchFamily="34" charset="0"/>
                <a:ea typeface="Inter" pitchFamily="34" charset="-122"/>
                <a:cs typeface="Inter" pitchFamily="34" charset="-120"/>
              </a:rPr>
              <a:t>technique et la coopération </a:t>
            </a:r>
            <a:r>
              <a:rPr lang="en-US" sz="650" dirty="0">
                <a:solidFill>
                  <a:srgbClr val="334155"/>
                </a:solidFill>
                <a:latin typeface="Inter" pitchFamily="34" charset="0"/>
                <a:ea typeface="Inter" pitchFamily="34" charset="-122"/>
                <a:cs typeface="Inter" pitchFamily="34" charset="-120"/>
              </a:rPr>
              <a:t>navale avec Pékin.</a:t>
            </a:r>
            <a:endParaRPr lang="en-US" sz="650" dirty="0"/>
          </a:p>
        </p:txBody>
      </p:sp>
      <p:sp>
        <p:nvSpPr>
          <p:cNvPr id="16" name="Shape 10"/>
          <p:cNvSpPr/>
          <p:nvPr/>
        </p:nvSpPr>
        <p:spPr>
          <a:xfrm>
            <a:off x="5502111" y="1237264"/>
            <a:ext cx="242888" cy="242888"/>
          </a:xfrm>
          <a:prstGeom prst="ellipse">
            <a:avLst/>
          </a:prstGeom>
          <a:solidFill>
            <a:srgbClr val="F59E0B"/>
          </a:solidFill>
          <a:ln w="27432">
            <a:solidFill>
              <a:srgbClr val="0F172A"/>
            </a:solidFill>
            <a:prstDash val="solid"/>
          </a:ln>
        </p:spPr>
      </p:sp>
      <p:pic>
        <p:nvPicPr>
          <p:cNvPr id="17" name="Image 3" descr="preencoded.png">    </p:cNvPr>
          <p:cNvPicPr>
            <a:picLocks noChangeAspect="1"/>
          </p:cNvPicPr>
          <p:nvPr/>
        </p:nvPicPr>
        <p:blipFill>
          <a:blip r:embed="rId4"/>
          <a:stretch>
            <a:fillRect/>
          </a:stretch>
        </p:blipFill>
        <p:spPr>
          <a:xfrm>
            <a:off x="5580692" y="1315845"/>
            <a:ext cx="85725" cy="85725"/>
          </a:xfrm>
          <a:prstGeom prst="rect">
            <a:avLst/>
          </a:prstGeom>
        </p:spPr>
      </p:pic>
      <p:sp>
        <p:nvSpPr>
          <p:cNvPr id="18" name="Text 11"/>
          <p:cNvSpPr/>
          <p:nvPr/>
        </p:nvSpPr>
        <p:spPr>
          <a:xfrm>
            <a:off x="5502111" y="1587308"/>
            <a:ext cx="1483026" cy="201811"/>
          </a:xfrm>
          <a:prstGeom prst="rect">
            <a:avLst/>
          </a:prstGeom>
          <a:noFill/>
          <a:ln/>
        </p:spPr>
        <p:txBody>
          <a:bodyPr wrap="square" lIns="0" tIns="0" rIns="0" bIns="0" rtlCol="0" anchor="t">
            <a:spAutoFit/>
          </a:bodyPr>
          <a:lstStyle/>
          <a:p>
            <a:pPr algn="l" indent="0" marL="0">
              <a:buNone/>
            </a:pPr>
            <a:r>
              <a:rPr lang="en-US" sz="1100" b="1" dirty="0">
                <a:solidFill>
                  <a:srgbClr val="0F172A"/>
                </a:solidFill>
                <a:latin typeface="Space Grotesk Bold" pitchFamily="34" charset="0"/>
                <a:ea typeface="Space Grotesk Bold" pitchFamily="34" charset="-122"/>
                <a:cs typeface="Space Grotesk Bold" pitchFamily="34" charset="-120"/>
              </a:rPr>
              <a:t>2017</a:t>
            </a:r>
            <a:endParaRPr lang="en-US" sz="1100" dirty="0"/>
          </a:p>
        </p:txBody>
      </p:sp>
      <p:sp>
        <p:nvSpPr>
          <p:cNvPr id="19" name="Text 12"/>
          <p:cNvSpPr/>
          <p:nvPr/>
        </p:nvSpPr>
        <p:spPr>
          <a:xfrm>
            <a:off x="5502111" y="1846269"/>
            <a:ext cx="1483026" cy="520043"/>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334155"/>
                </a:solidFill>
                <a:latin typeface="Inter" pitchFamily="34" charset="0"/>
                <a:ea typeface="Inter" pitchFamily="34" charset="-122"/>
                <a:cs typeface="Inter" pitchFamily="34" charset="-120"/>
              </a:rPr>
              <a:t>Livraison de l'</a:t>
            </a:r>
            <a:r>
              <a:rPr lang="en-US" sz="650" b="1" dirty="0">
                <a:solidFill>
                  <a:srgbClr val="0F172A"/>
                </a:solidFill>
                <a:latin typeface="Inter Bold" pitchFamily="34" charset="0"/>
                <a:ea typeface="Inter Bold" pitchFamily="34" charset="-122"/>
                <a:cs typeface="Inter Bold" pitchFamily="34" charset="-120"/>
              </a:rPr>
              <a:t>ATCHAN 2</a:t>
            </a:r>
            <a:r>
              <a:rPr lang="en-US" sz="650" dirty="0">
                <a:solidFill>
                  <a:srgbClr val="334155"/>
                </a:solidFill>
                <a:latin typeface="Inter" pitchFamily="34" charset="0"/>
                <a:ea typeface="Inter" pitchFamily="34" charset="-122"/>
                <a:cs typeface="Inter" pitchFamily="34" charset="-120"/>
              </a:rPr>
              <a:t>, </a:t>
            </a:r>
            <a:r>
              <a:rPr lang="en-US" sz="650" dirty="0">
                <a:solidFill>
                  <a:srgbClr val="334155"/>
                </a:solidFill>
                <a:latin typeface="Inter" pitchFamily="34" charset="0"/>
                <a:ea typeface="Inter" pitchFamily="34" charset="-122"/>
                <a:cs typeface="Inter" pitchFamily="34" charset="-120"/>
              </a:rPr>
              <a:t>incluant un volet logistique </a:t>
            </a:r>
            <a:r>
              <a:rPr lang="en-US" sz="650" dirty="0">
                <a:solidFill>
                  <a:srgbClr val="334155"/>
                </a:solidFill>
                <a:latin typeface="Inter" pitchFamily="34" charset="0"/>
                <a:ea typeface="Inter" pitchFamily="34" charset="-122"/>
                <a:cs typeface="Inter" pitchFamily="34" charset="-120"/>
              </a:rPr>
              <a:t>crucial pour la maintenance </a:t>
            </a:r>
            <a:r>
              <a:rPr lang="en-US" sz="650" dirty="0">
                <a:solidFill>
                  <a:srgbClr val="334155"/>
                </a:solidFill>
                <a:latin typeface="Inter" pitchFamily="34" charset="0"/>
                <a:ea typeface="Inter" pitchFamily="34" charset="-122"/>
                <a:cs typeface="Inter" pitchFamily="34" charset="-120"/>
              </a:rPr>
              <a:t>autonome des bâtiments.</a:t>
            </a:r>
            <a:endParaRPr lang="en-US" sz="650" dirty="0"/>
          </a:p>
        </p:txBody>
      </p:sp>
      <p:sp>
        <p:nvSpPr>
          <p:cNvPr id="20" name="Shape 13"/>
          <p:cNvSpPr/>
          <p:nvPr/>
        </p:nvSpPr>
        <p:spPr>
          <a:xfrm>
            <a:off x="7232321" y="1237264"/>
            <a:ext cx="242888" cy="242888"/>
          </a:xfrm>
          <a:prstGeom prst="ellipse">
            <a:avLst/>
          </a:prstGeom>
          <a:solidFill>
            <a:srgbClr val="F59E0B"/>
          </a:solidFill>
          <a:ln w="27432">
            <a:solidFill>
              <a:srgbClr val="0F172A"/>
            </a:solidFill>
            <a:prstDash val="solid"/>
          </a:ln>
        </p:spPr>
      </p:sp>
      <p:sp>
        <p:nvSpPr>
          <p:cNvPr id="21" name="Text 14"/>
          <p:cNvSpPr/>
          <p:nvPr/>
        </p:nvSpPr>
        <p:spPr>
          <a:xfrm>
            <a:off x="7232321" y="1587308"/>
            <a:ext cx="1483026" cy="201811"/>
          </a:xfrm>
          <a:prstGeom prst="rect">
            <a:avLst/>
          </a:prstGeom>
          <a:noFill/>
          <a:ln/>
        </p:spPr>
        <p:txBody>
          <a:bodyPr wrap="square" lIns="0" tIns="0" rIns="0" bIns="0" rtlCol="0" anchor="t">
            <a:spAutoFit/>
          </a:bodyPr>
          <a:lstStyle/>
          <a:p>
            <a:pPr algn="l" indent="0" marL="0">
              <a:buNone/>
            </a:pPr>
            <a:r>
              <a:rPr lang="en-US" sz="1100" b="1" dirty="0">
                <a:solidFill>
                  <a:srgbClr val="0F172A"/>
                </a:solidFill>
                <a:latin typeface="Space Grotesk Bold" pitchFamily="34" charset="0"/>
                <a:ea typeface="Space Grotesk Bold" pitchFamily="34" charset="-122"/>
                <a:cs typeface="Space Grotesk Bold" pitchFamily="34" charset="-120"/>
              </a:rPr>
              <a:t>2025</a:t>
            </a:r>
            <a:endParaRPr lang="en-US" sz="1100" dirty="0"/>
          </a:p>
        </p:txBody>
      </p:sp>
      <p:sp>
        <p:nvSpPr>
          <p:cNvPr id="22" name="Text 15"/>
          <p:cNvSpPr/>
          <p:nvPr/>
        </p:nvSpPr>
        <p:spPr>
          <a:xfrm>
            <a:off x="7232321" y="1846269"/>
            <a:ext cx="1483026" cy="390032"/>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334155"/>
                </a:solidFill>
                <a:latin typeface="Inter" pitchFamily="34" charset="0"/>
                <a:ea typeface="Inter" pitchFamily="34" charset="-122"/>
                <a:cs typeface="Inter" pitchFamily="34" charset="-120"/>
              </a:rPr>
              <a:t>Réception du </a:t>
            </a:r>
            <a:r>
              <a:rPr lang="en-US" sz="650" b="1" dirty="0">
                <a:solidFill>
                  <a:srgbClr val="0F172A"/>
                </a:solidFill>
                <a:latin typeface="Inter Bold" pitchFamily="34" charset="0"/>
                <a:ea typeface="Inter Bold" pitchFamily="34" charset="-122"/>
                <a:cs typeface="Inter Bold" pitchFamily="34" charset="-120"/>
              </a:rPr>
              <a:t>patrouilleur de nouvelle génération</a:t>
            </a:r>
            <a:r>
              <a:rPr lang="en-US" sz="650" dirty="0">
                <a:solidFill>
                  <a:srgbClr val="334155"/>
                </a:solidFill>
                <a:latin typeface="Inter" pitchFamily="34" charset="0"/>
                <a:ea typeface="Inter" pitchFamily="34" charset="-122"/>
                <a:cs typeface="Inter" pitchFamily="34" charset="-120"/>
              </a:rPr>
              <a:t>, fleuron de </a:t>
            </a:r>
            <a:r>
              <a:rPr lang="en-US" sz="650" dirty="0">
                <a:solidFill>
                  <a:srgbClr val="334155"/>
                </a:solidFill>
                <a:latin typeface="Inter" pitchFamily="34" charset="0"/>
                <a:ea typeface="Inter" pitchFamily="34" charset="-122"/>
                <a:cs typeface="Inter" pitchFamily="34" charset="-120"/>
              </a:rPr>
              <a:t>la surveillance côtière ivoirienne.</a:t>
            </a:r>
            <a:endParaRPr lang="en-US" sz="650" dirty="0"/>
          </a:p>
        </p:txBody>
      </p:sp>
      <p:sp>
        <p:nvSpPr>
          <p:cNvPr id="23" name="Text 16"/>
          <p:cNvSpPr/>
          <p:nvPr/>
        </p:nvSpPr>
        <p:spPr>
          <a:xfrm>
            <a:off x="3771900" y="2723499"/>
            <a:ext cx="4943475" cy="126802"/>
          </a:xfrm>
          <a:prstGeom prst="rect">
            <a:avLst/>
          </a:prstGeom>
          <a:noFill/>
          <a:ln/>
        </p:spPr>
        <p:txBody>
          <a:bodyPr wrap="square" lIns="85090" tIns="0" rIns="0" bIns="0" rtlCol="0" anchor="t">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ENJEUX STRATÉGIQUES DANS LE GOLFE DE GUINÉE</a:t>
            </a:r>
            <a:endParaRPr lang="en-US" sz="700" dirty="0"/>
          </a:p>
        </p:txBody>
      </p:sp>
      <p:sp>
        <p:nvSpPr>
          <p:cNvPr id="24" name="Text 17"/>
          <p:cNvSpPr/>
          <p:nvPr/>
        </p:nvSpPr>
        <p:spPr>
          <a:xfrm>
            <a:off x="3771900" y="2936025"/>
            <a:ext cx="4943475" cy="450056"/>
          </a:xfrm>
          <a:prstGeom prst="rect">
            <a:avLst/>
          </a:prstGeom>
          <a:noFill/>
          <a:ln/>
        </p:spPr>
        <p:txBody>
          <a:bodyPr wrap="square" lIns="0" tIns="0" rIns="0" bIns="0" rtlCol="0" anchor="t">
            <a:spAutoFit/>
          </a:bodyPr>
          <a:lstStyle/>
          <a:p>
            <a:pPr algn="l" indent="0" marL="0">
              <a:lnSpc>
                <a:spcPct val="120000"/>
              </a:lnSpc>
              <a:buNone/>
            </a:pPr>
            <a:r>
              <a:rPr lang="en-US" sz="750" dirty="0">
                <a:solidFill>
                  <a:srgbClr val="334155"/>
                </a:solidFill>
                <a:latin typeface="Inter" pitchFamily="34" charset="0"/>
                <a:ea typeface="Inter" pitchFamily="34" charset="-122"/>
                <a:cs typeface="Inter" pitchFamily="34" charset="-120"/>
              </a:rPr>
              <a:t>Ces moyens navals ne sont pas de simples dons diplomatiques. Ils visent à sécuriser les </a:t>
            </a:r>
            <a:r>
              <a:rPr lang="en-US" sz="700" b="1" dirty="0">
                <a:solidFill>
                  <a:srgbClr val="0F172A"/>
                </a:solidFill>
                <a:latin typeface="Inter Bold" pitchFamily="34" charset="0"/>
                <a:ea typeface="Inter Bold" pitchFamily="34" charset="-122"/>
                <a:cs typeface="Inter Bold" pitchFamily="34" charset="-120"/>
              </a:rPr>
              <a:t>routes maritimes essentielles au commerce sino-ivoirien</a:t>
            </a:r>
            <a:r>
              <a:rPr lang="en-US" sz="750" dirty="0">
                <a:solidFill>
                  <a:srgbClr val="334155"/>
                </a:solidFill>
                <a:latin typeface="Inter" pitchFamily="34" charset="0"/>
                <a:ea typeface="Inter" pitchFamily="34" charset="-122"/>
                <a:cs typeface="Inter" pitchFamily="34" charset="-120"/>
              </a:rPr>
              <a:t> tout en renforçant la souveraineté d'Abidjan face à la </a:t>
            </a:r>
            <a:r>
              <a:rPr lang="en-US" sz="750" dirty="0">
                <a:solidFill>
                  <a:srgbClr val="334155"/>
                </a:solidFill>
                <a:latin typeface="Inter" pitchFamily="34" charset="0"/>
                <a:ea typeface="Inter" pitchFamily="34" charset="-122"/>
                <a:cs typeface="Inter" pitchFamily="34" charset="-120"/>
              </a:rPr>
              <a:t>piraterie, à la pêche illicite et aux trafics transfrontaliers dans sa Zone Économique Exclusive (ZEE).</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200400" cy="5143500"/>
          </a:xfrm>
          <a:prstGeom prst="rect">
            <a:avLst/>
          </a:prstGeom>
          <a:solidFill>
            <a:srgbClr val="0F172A"/>
          </a:solidFill>
          <a:ln/>
        </p:spPr>
      </p:sp>
      <p:sp>
        <p:nvSpPr>
          <p:cNvPr id="5" name="Text 1"/>
          <p:cNvSpPr/>
          <p:nvPr/>
        </p:nvSpPr>
        <p:spPr>
          <a:xfrm>
            <a:off x="357188" y="428625"/>
            <a:ext cx="2557463"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OBJECTIF FOCAC</a:t>
            </a:r>
            <a:endParaRPr lang="en-US" sz="700" dirty="0"/>
          </a:p>
        </p:txBody>
      </p:sp>
      <p:sp>
        <p:nvSpPr>
          <p:cNvPr id="6" name="Text 2"/>
          <p:cNvSpPr/>
          <p:nvPr/>
        </p:nvSpPr>
        <p:spPr>
          <a:xfrm>
            <a:off x="357188" y="698302"/>
            <a:ext cx="2557463" cy="514350"/>
          </a:xfrm>
          <a:prstGeom prst="rect">
            <a:avLst/>
          </a:prstGeom>
          <a:noFill/>
          <a:ln/>
        </p:spPr>
        <p:txBody>
          <a:bodyPr wrap="none" lIns="0" tIns="0" rIns="0" bIns="0" rtlCol="0" anchor="t">
            <a:spAutoFit/>
          </a:bodyPr>
          <a:lstStyle/>
          <a:p>
            <a:pPr algn="l" indent="0" marL="0">
              <a:lnSpc>
                <a:spcPct val="72000"/>
              </a:lnSpc>
              <a:buNone/>
            </a:pPr>
            <a:r>
              <a:rPr lang="en-US" sz="4150" b="1" dirty="0">
                <a:solidFill>
                  <a:srgbClr val="E2E8F0"/>
                </a:solidFill>
                <a:latin typeface="Space Grotesk Bold" pitchFamily="34" charset="0"/>
                <a:ea typeface="Space Grotesk Bold" pitchFamily="34" charset="-122"/>
                <a:cs typeface="Space Grotesk Bold" pitchFamily="34" charset="-120"/>
              </a:rPr>
              <a:t>2 000</a:t>
            </a:r>
            <a:endParaRPr lang="en-US" sz="4150" dirty="0"/>
          </a:p>
        </p:txBody>
      </p:sp>
      <p:sp>
        <p:nvSpPr>
          <p:cNvPr id="7" name="Text 3"/>
          <p:cNvSpPr/>
          <p:nvPr/>
        </p:nvSpPr>
        <p:spPr>
          <a:xfrm>
            <a:off x="357188" y="1248370"/>
            <a:ext cx="2557463" cy="126802"/>
          </a:xfrm>
          <a:prstGeom prst="rect">
            <a:avLst/>
          </a:prstGeom>
          <a:noFill/>
          <a:ln/>
        </p:spPr>
        <p:txBody>
          <a:bodyPr wrap="square" lIns="0" tIns="0" rIns="0" bIns="0" rtlCol="0" anchor="t">
            <a:spAutoFit/>
          </a:bodyPr>
          <a:lstStyle/>
          <a:p>
            <a:pPr algn="l" indent="0" marL="0">
              <a:buNone/>
            </a:pPr>
            <a:r>
              <a:rPr lang="en-US" sz="700" b="1" spc="2" kern="0" dirty="0">
                <a:solidFill>
                  <a:srgbClr val="E2E8F0"/>
                </a:solidFill>
                <a:latin typeface="Space Grotesk Bold" pitchFamily="34" charset="0"/>
                <a:ea typeface="Space Grotesk Bold" pitchFamily="34" charset="-122"/>
                <a:cs typeface="Space Grotesk Bold" pitchFamily="34" charset="-120"/>
              </a:rPr>
              <a:t>CADRES FORMÉS / AN</a:t>
            </a:r>
            <a:endParaRPr lang="en-US" sz="700" dirty="0"/>
          </a:p>
        </p:txBody>
      </p:sp>
      <p:sp>
        <p:nvSpPr>
          <p:cNvPr id="8" name="Text 4"/>
          <p:cNvSpPr/>
          <p:nvPr/>
        </p:nvSpPr>
        <p:spPr>
          <a:xfrm>
            <a:off x="357188" y="1589484"/>
            <a:ext cx="2557463" cy="514350"/>
          </a:xfrm>
          <a:prstGeom prst="rect">
            <a:avLst/>
          </a:prstGeom>
          <a:noFill/>
          <a:ln/>
        </p:spPr>
        <p:txBody>
          <a:bodyPr wrap="square" lIns="0" tIns="0" rIns="0" bIns="0" rtlCol="0" anchor="t">
            <a:spAutoFit/>
          </a:bodyPr>
          <a:lstStyle/>
          <a:p>
            <a:pPr algn="l" indent="0" marL="0">
              <a:lnSpc>
                <a:spcPct val="120000"/>
              </a:lnSpc>
              <a:buNone/>
            </a:pPr>
            <a:r>
              <a:rPr lang="en-US" sz="850" dirty="0">
                <a:solidFill>
                  <a:srgbClr val="94A3B8"/>
                </a:solidFill>
                <a:latin typeface="Inter" pitchFamily="34" charset="0"/>
                <a:ea typeface="Inter" pitchFamily="34" charset="-122"/>
                <a:cs typeface="Inter" pitchFamily="34" charset="-120"/>
              </a:rPr>
              <a:t>L'envoi massif d'officiers ivoiriens dans les académies militaires chinoises favorise une acculturation profonde aux standards de l'APL.</a:t>
            </a:r>
            <a:endParaRPr lang="en-US" sz="850" dirty="0"/>
          </a:p>
        </p:txBody>
      </p:sp>
      <p:sp>
        <p:nvSpPr>
          <p:cNvPr id="9" name="Text 5"/>
          <p:cNvSpPr/>
          <p:nvPr/>
        </p:nvSpPr>
        <p:spPr>
          <a:xfrm>
            <a:off x="357188" y="4388048"/>
            <a:ext cx="2557463" cy="398264"/>
          </a:xfrm>
          <a:prstGeom prst="rect">
            <a:avLst/>
          </a:prstGeom>
          <a:noFill/>
          <a:ln/>
        </p:spPr>
        <p:txBody>
          <a:bodyPr wrap="square" lIns="0" tIns="340233" rIns="0" bIns="0" rtlCol="0" anchor="t">
            <a:spAutoFit/>
          </a:bodyPr>
          <a:lstStyle/>
          <a:p>
            <a:pPr algn="l" indent="0" marL="0">
              <a:buNone/>
            </a:pPr>
            <a:r>
              <a:rPr lang="en-US" sz="600" dirty="0">
                <a:solidFill>
                  <a:srgbClr val="64748B"/>
                </a:solidFill>
                <a:latin typeface="Inter" pitchFamily="34" charset="0"/>
                <a:ea typeface="Inter" pitchFamily="34" charset="-122"/>
                <a:cs typeface="Inter" pitchFamily="34" charset="-120"/>
              </a:rPr>
              <a:t>INGÉNIERIE &amp; DOCTRINE • LE MODÈLE CHINOIS</a:t>
            </a:r>
            <a:endParaRPr lang="en-US" sz="600" dirty="0"/>
          </a:p>
        </p:txBody>
      </p:sp>
      <p:sp>
        <p:nvSpPr>
          <p:cNvPr id="10" name="Shape 6"/>
          <p:cNvSpPr/>
          <p:nvPr/>
        </p:nvSpPr>
        <p:spPr>
          <a:xfrm>
            <a:off x="3200400" y="0"/>
            <a:ext cx="214313" cy="5143500"/>
          </a:xfrm>
          <a:prstGeom prst="rect">
            <a:avLst/>
          </a:prstGeom>
          <a:solidFill>
            <a:srgbClr val="0F172A"/>
          </a:solidFill>
          <a:ln/>
        </p:spPr>
      </p:sp>
      <p:sp>
        <p:nvSpPr>
          <p:cNvPr id="11" name="Text 7"/>
          <p:cNvSpPr/>
          <p:nvPr/>
        </p:nvSpPr>
        <p:spPr>
          <a:xfrm>
            <a:off x="3771900" y="428625"/>
            <a:ext cx="4943475" cy="558608"/>
          </a:xfrm>
          <a:prstGeom prst="rect">
            <a:avLst/>
          </a:prstGeom>
          <a:noFill/>
          <a:ln/>
        </p:spPr>
        <p:txBody>
          <a:bodyPr wrap="square" lIns="0" tIns="0" rIns="0" bIns="0" rtlCol="0" anchor="t">
            <a:spAutoFit/>
          </a:bodyPr>
          <a:lstStyle/>
          <a:p>
            <a:pPr algn="l" indent="0" marL="0">
              <a:lnSpc>
                <a:spcPct val="92000"/>
              </a:lnSpc>
              <a:buNone/>
            </a:pPr>
            <a:r>
              <a:rPr lang="en-US" sz="1700" b="1" spc="-1" kern="0" dirty="0">
                <a:solidFill>
                  <a:srgbClr val="0F172A"/>
                </a:solidFill>
                <a:latin typeface="Space Grotesk Bold" pitchFamily="34" charset="0"/>
                <a:ea typeface="Space Grotesk Bold" pitchFamily="34" charset="-122"/>
                <a:cs typeface="Space Grotesk Bold" pitchFamily="34" charset="-120"/>
              </a:rPr>
              <a:t>L'INGÉNIERIE FINANCIÈRE CHINOISE SÉDUIT </a:t>
            </a:r>
            <a:r>
              <a:rPr lang="en-US" sz="1700" b="1" spc="-1" kern="0" dirty="0">
                <a:solidFill>
                  <a:srgbClr val="0F172A"/>
                </a:solidFill>
                <a:latin typeface="Space Grotesk Bold" pitchFamily="34" charset="0"/>
                <a:ea typeface="Space Grotesk Bold" pitchFamily="34" charset="-122"/>
                <a:cs typeface="Space Grotesk Bold" pitchFamily="34" charset="-120"/>
              </a:rPr>
              <a:t>MAIS CRÉE UNE </a:t>
            </a:r>
            <a:r>
              <a:rPr lang="en-US" sz="1700" b="1" spc="-1" kern="0" dirty="0">
                <a:solidFill>
                  <a:srgbClr val="F59E0B"/>
                </a:solidFill>
                <a:latin typeface="Space Grotesk Bold" pitchFamily="34" charset="0"/>
                <a:ea typeface="Space Grotesk Bold" pitchFamily="34" charset="-122"/>
                <a:cs typeface="Space Grotesk Bold" pitchFamily="34" charset="-120"/>
              </a:rPr>
              <a:t>DÉPENDANCE STRUCTURELLE</a:t>
            </a:r>
            <a:endParaRPr lang="en-US" sz="1700" dirty="0"/>
          </a:p>
        </p:txBody>
      </p:sp>
      <p:pic>
        <p:nvPicPr>
          <p:cNvPr id="12" name="Image 1" descr="preencoded.png">    </p:cNvPr>
          <p:cNvPicPr>
            <a:picLocks noChangeAspect="1"/>
          </p:cNvPicPr>
          <p:nvPr/>
        </p:nvPicPr>
        <p:blipFill>
          <a:blip r:embed="rId2"/>
          <a:stretch>
            <a:fillRect/>
          </a:stretch>
        </p:blipFill>
        <p:spPr>
          <a:xfrm>
            <a:off x="3771900" y="1399784"/>
            <a:ext cx="150019" cy="200025"/>
          </a:xfrm>
          <a:prstGeom prst="rect">
            <a:avLst/>
          </a:prstGeom>
        </p:spPr>
      </p:pic>
      <p:sp>
        <p:nvSpPr>
          <p:cNvPr id="13" name="Text 8"/>
          <p:cNvSpPr/>
          <p:nvPr/>
        </p:nvSpPr>
        <p:spPr>
          <a:xfrm>
            <a:off x="3771900" y="1730183"/>
            <a:ext cx="1504931" cy="235744"/>
          </a:xfrm>
          <a:prstGeom prst="rect">
            <a:avLst/>
          </a:prstGeom>
          <a:noFill/>
          <a:ln/>
        </p:spPr>
        <p:txBody>
          <a:bodyPr wrap="square" lIns="0" tIns="0" rIns="0" bIns="68072"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FINANCEMENT</a:t>
            </a:r>
            <a:endParaRPr lang="en-US" sz="900" dirty="0"/>
          </a:p>
        </p:txBody>
      </p:sp>
      <p:sp>
        <p:nvSpPr>
          <p:cNvPr id="14" name="Text 9"/>
          <p:cNvSpPr/>
          <p:nvPr/>
        </p:nvSpPr>
        <p:spPr>
          <a:xfrm>
            <a:off x="3771900" y="2051652"/>
            <a:ext cx="1504931" cy="960053"/>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334155"/>
                </a:solidFill>
                <a:latin typeface="Inter" pitchFamily="34" charset="0"/>
                <a:ea typeface="Inter" pitchFamily="34" charset="-122"/>
                <a:cs typeface="Inter" pitchFamily="34" charset="-120"/>
              </a:rPr>
              <a:t>Recours systématique aux </a:t>
            </a:r>
            <a:r>
              <a:rPr lang="en-US" sz="700" b="1" dirty="0">
                <a:solidFill>
                  <a:srgbClr val="0F172A"/>
                </a:solidFill>
                <a:latin typeface="Inter Bold" pitchFamily="34" charset="0"/>
                <a:ea typeface="Inter Bold" pitchFamily="34" charset="-122"/>
                <a:cs typeface="Inter Bold" pitchFamily="34" charset="-120"/>
              </a:rPr>
              <a:t>prêts bilatéraux</a:t>
            </a:r>
            <a:r>
              <a:rPr lang="en-US" sz="750" dirty="0">
                <a:solidFill>
                  <a:srgbClr val="334155"/>
                </a:solidFill>
                <a:latin typeface="Inter" pitchFamily="34" charset="0"/>
                <a:ea typeface="Inter" pitchFamily="34" charset="-122"/>
                <a:cs typeface="Inter" pitchFamily="34" charset="-120"/>
              </a:rPr>
              <a:t> et aux </a:t>
            </a:r>
            <a:r>
              <a:rPr lang="en-US" sz="700" b="1" dirty="0">
                <a:solidFill>
                  <a:srgbClr val="0F172A"/>
                </a:solidFill>
                <a:latin typeface="Inter Bold" pitchFamily="34" charset="0"/>
                <a:ea typeface="Inter Bold" pitchFamily="34" charset="-122"/>
                <a:cs typeface="Inter Bold" pitchFamily="34" charset="-120"/>
              </a:rPr>
              <a:t>crédits-exports</a:t>
            </a:r>
            <a:r>
              <a:rPr lang="en-US" sz="750" dirty="0">
                <a:solidFill>
                  <a:srgbClr val="334155"/>
                </a:solidFill>
                <a:latin typeface="Inter" pitchFamily="34" charset="0"/>
                <a:ea typeface="Inter" pitchFamily="34" charset="-122"/>
                <a:cs typeface="Inter" pitchFamily="34" charset="-120"/>
              </a:rPr>
              <a:t>. Permet de s'équiper </a:t>
            </a:r>
            <a:r>
              <a:rPr lang="en-US" sz="750" dirty="0">
                <a:solidFill>
                  <a:srgbClr val="334155"/>
                </a:solidFill>
                <a:latin typeface="Inter" pitchFamily="34" charset="0"/>
                <a:ea typeface="Inter" pitchFamily="34" charset="-122"/>
                <a:cs typeface="Inter" pitchFamily="34" charset="-120"/>
              </a:rPr>
              <a:t>rapidement sans les </a:t>
            </a:r>
            <a:r>
              <a:rPr lang="en-US" sz="750" dirty="0">
                <a:solidFill>
                  <a:srgbClr val="334155"/>
                </a:solidFill>
                <a:latin typeface="Inter" pitchFamily="34" charset="0"/>
                <a:ea typeface="Inter" pitchFamily="34" charset="-122"/>
                <a:cs typeface="Inter" pitchFamily="34" charset="-120"/>
              </a:rPr>
              <a:t>conditionnalités politiques </a:t>
            </a:r>
            <a:r>
              <a:rPr lang="en-US" sz="750" dirty="0">
                <a:solidFill>
                  <a:srgbClr val="334155"/>
                </a:solidFill>
                <a:latin typeface="Inter" pitchFamily="34" charset="0"/>
                <a:ea typeface="Inter" pitchFamily="34" charset="-122"/>
                <a:cs typeface="Inter" pitchFamily="34" charset="-120"/>
              </a:rPr>
              <a:t>occidentales.</a:t>
            </a:r>
            <a:endParaRPr lang="en-US" sz="750" dirty="0"/>
          </a:p>
        </p:txBody>
      </p:sp>
      <p:pic>
        <p:nvPicPr>
          <p:cNvPr id="15" name="Image 2" descr="preencoded.png">    </p:cNvPr>
          <p:cNvPicPr>
            <a:picLocks noChangeAspect="1"/>
          </p:cNvPicPr>
          <p:nvPr/>
        </p:nvPicPr>
        <p:blipFill>
          <a:blip r:embed="rId3"/>
          <a:stretch>
            <a:fillRect/>
          </a:stretch>
        </p:blipFill>
        <p:spPr>
          <a:xfrm>
            <a:off x="5491144" y="1399784"/>
            <a:ext cx="200025" cy="200025"/>
          </a:xfrm>
          <a:prstGeom prst="rect">
            <a:avLst/>
          </a:prstGeom>
        </p:spPr>
      </p:pic>
      <p:sp>
        <p:nvSpPr>
          <p:cNvPr id="16" name="Text 10"/>
          <p:cNvSpPr/>
          <p:nvPr/>
        </p:nvSpPr>
        <p:spPr>
          <a:xfrm>
            <a:off x="5491144" y="1730183"/>
            <a:ext cx="1504959" cy="235744"/>
          </a:xfrm>
          <a:prstGeom prst="rect">
            <a:avLst/>
          </a:prstGeom>
          <a:noFill/>
          <a:ln/>
        </p:spPr>
        <p:txBody>
          <a:bodyPr wrap="square" lIns="0" tIns="0" rIns="0" bIns="68072"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TRANSFERT</a:t>
            </a:r>
            <a:endParaRPr lang="en-US" sz="900" dirty="0"/>
          </a:p>
        </p:txBody>
      </p:sp>
      <p:sp>
        <p:nvSpPr>
          <p:cNvPr id="17" name="Text 11"/>
          <p:cNvSpPr/>
          <p:nvPr/>
        </p:nvSpPr>
        <p:spPr>
          <a:xfrm>
            <a:off x="5491144" y="2051652"/>
            <a:ext cx="1504959" cy="960053"/>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334155"/>
                </a:solidFill>
                <a:latin typeface="Inter" pitchFamily="34" charset="0"/>
                <a:ea typeface="Inter" pitchFamily="34" charset="-122"/>
                <a:cs typeface="Inter" pitchFamily="34" charset="-120"/>
              </a:rPr>
              <a:t>CATIC assure la </a:t>
            </a:r>
            <a:r>
              <a:rPr lang="en-US" sz="700" b="1" dirty="0">
                <a:solidFill>
                  <a:srgbClr val="0F172A"/>
                </a:solidFill>
                <a:latin typeface="Inter Bold" pitchFamily="34" charset="0"/>
                <a:ea typeface="Inter Bold" pitchFamily="34" charset="-122"/>
                <a:cs typeface="Inter Bold" pitchFamily="34" charset="-120"/>
              </a:rPr>
              <a:t>formation complète</a:t>
            </a:r>
            <a:r>
              <a:rPr lang="en-US" sz="750" dirty="0">
                <a:solidFill>
                  <a:srgbClr val="334155"/>
                </a:solidFill>
                <a:latin typeface="Inter" pitchFamily="34" charset="0"/>
                <a:ea typeface="Inter" pitchFamily="34" charset="-122"/>
                <a:cs typeface="Inter" pitchFamily="34" charset="-120"/>
              </a:rPr>
              <a:t> des équipages au sol </a:t>
            </a:r>
            <a:r>
              <a:rPr lang="en-US" sz="750" dirty="0">
                <a:solidFill>
                  <a:srgbClr val="334155"/>
                </a:solidFill>
                <a:latin typeface="Inter" pitchFamily="34" charset="0"/>
                <a:ea typeface="Inter" pitchFamily="34" charset="-122"/>
                <a:cs typeface="Inter" pitchFamily="34" charset="-120"/>
              </a:rPr>
              <a:t>et des pilotes, garantissant une </a:t>
            </a:r>
            <a:r>
              <a:rPr lang="en-US" sz="750" dirty="0">
                <a:solidFill>
                  <a:srgbClr val="334155"/>
                </a:solidFill>
                <a:latin typeface="Inter" pitchFamily="34" charset="0"/>
                <a:ea typeface="Inter" pitchFamily="34" charset="-122"/>
                <a:cs typeface="Inter" pitchFamily="34" charset="-120"/>
              </a:rPr>
              <a:t>intégration technique verticale </a:t>
            </a:r>
            <a:r>
              <a:rPr lang="en-US" sz="750" dirty="0">
                <a:solidFill>
                  <a:srgbClr val="334155"/>
                </a:solidFill>
                <a:latin typeface="Inter" pitchFamily="34" charset="0"/>
                <a:ea typeface="Inter" pitchFamily="34" charset="-122"/>
                <a:cs typeface="Inter" pitchFamily="34" charset="-120"/>
              </a:rPr>
              <a:t>et un accompagnement de long </a:t>
            </a:r>
            <a:r>
              <a:rPr lang="en-US" sz="750" dirty="0">
                <a:solidFill>
                  <a:srgbClr val="334155"/>
                </a:solidFill>
                <a:latin typeface="Inter" pitchFamily="34" charset="0"/>
                <a:ea typeface="Inter" pitchFamily="34" charset="-122"/>
                <a:cs typeface="Inter" pitchFamily="34" charset="-120"/>
              </a:rPr>
              <a:t>terme.</a:t>
            </a:r>
            <a:endParaRPr lang="en-US" sz="750" dirty="0"/>
          </a:p>
        </p:txBody>
      </p:sp>
      <p:sp>
        <p:nvSpPr>
          <p:cNvPr id="18" name="Text 12"/>
          <p:cNvSpPr/>
          <p:nvPr/>
        </p:nvSpPr>
        <p:spPr>
          <a:xfrm>
            <a:off x="7210416" y="1730183"/>
            <a:ext cx="1504959" cy="235744"/>
          </a:xfrm>
          <a:prstGeom prst="rect">
            <a:avLst/>
          </a:prstGeom>
          <a:noFill/>
          <a:ln/>
        </p:spPr>
        <p:txBody>
          <a:bodyPr wrap="square" lIns="0" tIns="0" rIns="0" bIns="68072"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DOCTRINE GSI</a:t>
            </a:r>
            <a:endParaRPr lang="en-US" sz="900" dirty="0"/>
          </a:p>
        </p:txBody>
      </p:sp>
      <p:sp>
        <p:nvSpPr>
          <p:cNvPr id="19" name="Text 13"/>
          <p:cNvSpPr/>
          <p:nvPr/>
        </p:nvSpPr>
        <p:spPr>
          <a:xfrm>
            <a:off x="7210416" y="2051652"/>
            <a:ext cx="1504959" cy="960053"/>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334155"/>
                </a:solidFill>
                <a:latin typeface="Inter" pitchFamily="34" charset="0"/>
                <a:ea typeface="Inter" pitchFamily="34" charset="-122"/>
                <a:cs typeface="Inter" pitchFamily="34" charset="-120"/>
              </a:rPr>
              <a:t>Exportation de la doctrine </a:t>
            </a:r>
            <a:r>
              <a:rPr lang="en-US" sz="700" b="1" dirty="0">
                <a:solidFill>
                  <a:srgbClr val="0F172A"/>
                </a:solidFill>
                <a:latin typeface="Inter Bold" pitchFamily="34" charset="0"/>
                <a:ea typeface="Inter Bold" pitchFamily="34" charset="-122"/>
                <a:cs typeface="Inter Bold" pitchFamily="34" charset="-120"/>
              </a:rPr>
              <a:t>weiwen</a:t>
            </a:r>
            <a:r>
              <a:rPr lang="en-US" sz="750" dirty="0">
                <a:solidFill>
                  <a:srgbClr val="334155"/>
                </a:solidFill>
                <a:latin typeface="Inter" pitchFamily="34" charset="0"/>
                <a:ea typeface="Inter" pitchFamily="34" charset="-122"/>
                <a:cs typeface="Inter" pitchFamily="34" charset="-120"/>
              </a:rPr>
              <a:t> (维稳) : priorité absolue </a:t>
            </a:r>
            <a:r>
              <a:rPr lang="en-US" sz="750" dirty="0">
                <a:solidFill>
                  <a:srgbClr val="334155"/>
                </a:solidFill>
                <a:latin typeface="Inter" pitchFamily="34" charset="0"/>
                <a:ea typeface="Inter" pitchFamily="34" charset="-122"/>
                <a:cs typeface="Inter" pitchFamily="34" charset="-120"/>
              </a:rPr>
              <a:t>à la « maintenance de la </a:t>
            </a:r>
            <a:r>
              <a:rPr lang="en-US" sz="750" dirty="0">
                <a:solidFill>
                  <a:srgbClr val="334155"/>
                </a:solidFill>
                <a:latin typeface="Inter" pitchFamily="34" charset="0"/>
                <a:ea typeface="Inter" pitchFamily="34" charset="-122"/>
                <a:cs typeface="Inter" pitchFamily="34" charset="-120"/>
              </a:rPr>
              <a:t>stabilité » et à la </a:t>
            </a:r>
            <a:r>
              <a:rPr lang="en-US" sz="700" b="1" dirty="0">
                <a:solidFill>
                  <a:srgbClr val="0F172A"/>
                </a:solidFill>
                <a:latin typeface="Inter Bold" pitchFamily="34" charset="0"/>
                <a:ea typeface="Inter Bold" pitchFamily="34" charset="-122"/>
                <a:cs typeface="Inter Bold" pitchFamily="34" charset="-120"/>
              </a:rPr>
              <a:t>sécurité du régime</a:t>
            </a:r>
            <a:r>
              <a:rPr lang="en-US" sz="750" dirty="0">
                <a:solidFill>
                  <a:srgbClr val="334155"/>
                </a:solidFill>
                <a:latin typeface="Inter" pitchFamily="34" charset="0"/>
                <a:ea typeface="Inter" pitchFamily="34" charset="-122"/>
                <a:cs typeface="Inter" pitchFamily="34" charset="-120"/>
              </a:rPr>
              <a:t>, indissociable de celle </a:t>
            </a:r>
            <a:r>
              <a:rPr lang="en-US" sz="750" dirty="0">
                <a:solidFill>
                  <a:srgbClr val="334155"/>
                </a:solidFill>
                <a:latin typeface="Inter" pitchFamily="34" charset="0"/>
                <a:ea typeface="Inter" pitchFamily="34" charset="-122"/>
                <a:cs typeface="Inter" pitchFamily="34" charset="-120"/>
              </a:rPr>
              <a:t>de l'État.</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200400" cy="5143500"/>
          </a:xfrm>
          <a:prstGeom prst="rect">
            <a:avLst/>
          </a:prstGeom>
          <a:solidFill>
            <a:srgbClr val="0F172A"/>
          </a:solidFill>
          <a:ln/>
        </p:spPr>
      </p:sp>
      <p:sp>
        <p:nvSpPr>
          <p:cNvPr id="5" name="Text 1"/>
          <p:cNvSpPr/>
          <p:nvPr/>
        </p:nvSpPr>
        <p:spPr>
          <a:xfrm>
            <a:off x="357188" y="428625"/>
            <a:ext cx="2557463"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DOCTRINE D'ÉQUILIBRE</a:t>
            </a:r>
            <a:endParaRPr lang="en-US" sz="700" dirty="0"/>
          </a:p>
        </p:txBody>
      </p:sp>
      <p:sp>
        <p:nvSpPr>
          <p:cNvPr id="6" name="Text 2"/>
          <p:cNvSpPr/>
          <p:nvPr/>
        </p:nvSpPr>
        <p:spPr>
          <a:xfrm>
            <a:off x="357188" y="698302"/>
            <a:ext cx="2557463" cy="450056"/>
          </a:xfrm>
          <a:prstGeom prst="rect">
            <a:avLst/>
          </a:prstGeom>
          <a:noFill/>
          <a:ln/>
        </p:spPr>
        <p:txBody>
          <a:bodyPr wrap="none" lIns="0" tIns="0" rIns="0" bIns="0" rtlCol="0" anchor="t">
            <a:spAutoFit/>
          </a:bodyPr>
          <a:lstStyle/>
          <a:p>
            <a:pPr algn="l" indent="0" marL="0">
              <a:lnSpc>
                <a:spcPct val="72000"/>
              </a:lnSpc>
              <a:buNone/>
            </a:pPr>
            <a:r>
              <a:rPr lang="en-US" sz="3600" b="1" spc="-2" kern="0" dirty="0">
                <a:solidFill>
                  <a:srgbClr val="E2E8F0"/>
                </a:solidFill>
                <a:latin typeface="Space Grotesk Bold" pitchFamily="34" charset="0"/>
                <a:ea typeface="Space Grotesk Bold" pitchFamily="34" charset="-122"/>
                <a:cs typeface="Space Grotesk Bold" pitchFamily="34" charset="-120"/>
              </a:rPr>
              <a:t>HEDGING</a:t>
            </a:r>
            <a:endParaRPr lang="en-US" sz="3600" dirty="0"/>
          </a:p>
        </p:txBody>
      </p:sp>
      <p:sp>
        <p:nvSpPr>
          <p:cNvPr id="7" name="Text 3"/>
          <p:cNvSpPr/>
          <p:nvPr/>
        </p:nvSpPr>
        <p:spPr>
          <a:xfrm>
            <a:off x="357188" y="1362670"/>
            <a:ext cx="2557463" cy="642938"/>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94A3B8"/>
                </a:solidFill>
                <a:latin typeface="Inter" pitchFamily="34" charset="0"/>
                <a:ea typeface="Inter" pitchFamily="34" charset="-122"/>
                <a:cs typeface="Inter" pitchFamily="34" charset="-120"/>
              </a:rPr>
              <a:t>La Côte d'Ivoire compartimente habilement ses alliances pour capter le meilleur des deux mondes : le matériel lourd chinois et le renseignement de pointe américain.</a:t>
            </a:r>
            <a:endParaRPr lang="en-US" sz="800" dirty="0"/>
          </a:p>
        </p:txBody>
      </p:sp>
      <p:sp>
        <p:nvSpPr>
          <p:cNvPr id="8" name="Text 4"/>
          <p:cNvSpPr/>
          <p:nvPr/>
        </p:nvSpPr>
        <p:spPr>
          <a:xfrm>
            <a:off x="357188" y="4282678"/>
            <a:ext cx="2557463" cy="503634"/>
          </a:xfrm>
          <a:prstGeom prst="rect">
            <a:avLst/>
          </a:prstGeom>
          <a:noFill/>
          <a:ln/>
        </p:spPr>
        <p:txBody>
          <a:bodyPr wrap="square" lIns="0" tIns="340233" rIns="0" bIns="0" rtlCol="0" anchor="t">
            <a:spAutoFit/>
          </a:bodyPr>
          <a:lstStyle/>
          <a:p>
            <a:pPr algn="l" indent="0" marL="0">
              <a:buNone/>
            </a:pPr>
            <a:r>
              <a:rPr lang="en-US" sz="600" dirty="0">
                <a:solidFill>
                  <a:srgbClr val="64748B"/>
                </a:solidFill>
                <a:latin typeface="Inter" pitchFamily="34" charset="0"/>
                <a:ea typeface="Inter" pitchFamily="34" charset="-122"/>
                <a:cs typeface="Inter" pitchFamily="34" charset="-120"/>
              </a:rPr>
              <a:t>GÉOPOLITIQUE RÉGIONALE • COMPÉTITION DES PUISSANCES</a:t>
            </a:r>
            <a:endParaRPr lang="en-US" sz="600" dirty="0"/>
          </a:p>
        </p:txBody>
      </p:sp>
      <p:sp>
        <p:nvSpPr>
          <p:cNvPr id="9" name="Shape 5"/>
          <p:cNvSpPr/>
          <p:nvPr/>
        </p:nvSpPr>
        <p:spPr>
          <a:xfrm>
            <a:off x="3200400" y="0"/>
            <a:ext cx="214313" cy="5143500"/>
          </a:xfrm>
          <a:prstGeom prst="rect">
            <a:avLst/>
          </a:prstGeom>
          <a:solidFill>
            <a:srgbClr val="0F172A"/>
          </a:solidFill>
          <a:ln/>
        </p:spPr>
      </p:sp>
      <p:sp>
        <p:nvSpPr>
          <p:cNvPr id="10" name="Text 6"/>
          <p:cNvSpPr/>
          <p:nvPr/>
        </p:nvSpPr>
        <p:spPr>
          <a:xfrm>
            <a:off x="3771900" y="428625"/>
            <a:ext cx="4943475" cy="558608"/>
          </a:xfrm>
          <a:prstGeom prst="rect">
            <a:avLst/>
          </a:prstGeom>
          <a:noFill/>
          <a:ln/>
        </p:spPr>
        <p:txBody>
          <a:bodyPr wrap="square" lIns="0" tIns="0" rIns="0" bIns="0" rtlCol="0" anchor="t">
            <a:spAutoFit/>
          </a:bodyPr>
          <a:lstStyle/>
          <a:p>
            <a:pPr algn="l" indent="0" marL="0">
              <a:lnSpc>
                <a:spcPct val="92000"/>
              </a:lnSpc>
              <a:buNone/>
            </a:pPr>
            <a:r>
              <a:rPr lang="en-US" sz="1700" b="1" spc="-1" kern="0" dirty="0">
                <a:solidFill>
                  <a:srgbClr val="0F172A"/>
                </a:solidFill>
                <a:latin typeface="Space Grotesk Bold" pitchFamily="34" charset="0"/>
                <a:ea typeface="Space Grotesk Bold" pitchFamily="34" charset="-122"/>
                <a:cs typeface="Space Grotesk Bold" pitchFamily="34" charset="-120"/>
              </a:rPr>
              <a:t>ABIDJAN PRATIQUE UN </a:t>
            </a:r>
            <a:r>
              <a:rPr lang="en-US" sz="1700" b="1" spc="-1" kern="0" dirty="0">
                <a:solidFill>
                  <a:srgbClr val="F59E0B"/>
                </a:solidFill>
                <a:latin typeface="Space Grotesk Bold" pitchFamily="34" charset="0"/>
                <a:ea typeface="Space Grotesk Bold" pitchFamily="34" charset="-122"/>
                <a:cs typeface="Space Grotesk Bold" pitchFamily="34" charset="-120"/>
              </a:rPr>
              <a:t>HEDGING STRATÉGIQUE</a:t>
            </a:r>
            <a:r>
              <a:rPr lang="en-US" sz="1700" b="1" spc="-1" kern="0" dirty="0">
                <a:solidFill>
                  <a:srgbClr val="0F172A"/>
                </a:solidFill>
                <a:latin typeface="Space Grotesk Bold" pitchFamily="34" charset="0"/>
                <a:ea typeface="Space Grotesk Bold" pitchFamily="34" charset="-122"/>
                <a:cs typeface="Space Grotesk Bold" pitchFamily="34" charset="-120"/>
              </a:rPr>
              <a:t> ENTRE PÉKIN ET WASHINGTON</a:t>
            </a:r>
            <a:endParaRPr lang="en-US" sz="1700" dirty="0"/>
          </a:p>
        </p:txBody>
      </p:sp>
      <p:sp>
        <p:nvSpPr>
          <p:cNvPr id="11" name="Text 7"/>
          <p:cNvSpPr/>
          <p:nvPr/>
        </p:nvSpPr>
        <p:spPr>
          <a:xfrm>
            <a:off x="3771900" y="1237264"/>
            <a:ext cx="4943475"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L'ÉQUILIBRE DES ALLIANCES</a:t>
            </a:r>
            <a:endParaRPr lang="en-US" sz="900" dirty="0"/>
          </a:p>
        </p:txBody>
      </p:sp>
      <p:sp>
        <p:nvSpPr>
          <p:cNvPr id="12" name="Text 8"/>
          <p:cNvSpPr/>
          <p:nvPr/>
        </p:nvSpPr>
        <p:spPr>
          <a:xfrm>
            <a:off x="3771900" y="1487295"/>
            <a:ext cx="4943475" cy="6858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334155"/>
                </a:solidFill>
                <a:latin typeface="Inter" pitchFamily="34" charset="0"/>
                <a:ea typeface="Inter" pitchFamily="34" charset="-122"/>
                <a:cs typeface="Inter" pitchFamily="34" charset="-120"/>
              </a:rPr>
              <a:t>Tandis que la </a:t>
            </a:r>
            <a:r>
              <a:rPr lang="en-US" sz="750" b="1" dirty="0">
                <a:solidFill>
                  <a:srgbClr val="0F172A"/>
                </a:solidFill>
                <a:latin typeface="Inter Bold" pitchFamily="34" charset="0"/>
                <a:ea typeface="Inter Bold" pitchFamily="34" charset="-122"/>
                <a:cs typeface="Inter Bold" pitchFamily="34" charset="-120"/>
              </a:rPr>
              <a:t>Chine</a:t>
            </a:r>
            <a:r>
              <a:rPr lang="en-US" sz="800" dirty="0">
                <a:solidFill>
                  <a:srgbClr val="334155"/>
                </a:solidFill>
                <a:latin typeface="Inter" pitchFamily="34" charset="0"/>
                <a:ea typeface="Inter" pitchFamily="34" charset="-122"/>
                <a:cs typeface="Inter" pitchFamily="34" charset="-120"/>
              </a:rPr>
              <a:t> fournit le matériel lourd (hélicoptères, navires), les </a:t>
            </a:r>
            <a:r>
              <a:rPr lang="en-US" sz="750" b="1" dirty="0">
                <a:solidFill>
                  <a:srgbClr val="0F172A"/>
                </a:solidFill>
                <a:latin typeface="Inter Bold" pitchFamily="34" charset="0"/>
                <a:ea typeface="Inter Bold" pitchFamily="34" charset="-122"/>
                <a:cs typeface="Inter Bold" pitchFamily="34" charset="-120"/>
              </a:rPr>
              <a:t>États-Unis</a:t>
            </a:r>
            <a:r>
              <a:rPr lang="en-US" sz="800" dirty="0">
                <a:solidFill>
                  <a:srgbClr val="334155"/>
                </a:solidFill>
                <a:latin typeface="Inter" pitchFamily="34" charset="0"/>
                <a:ea typeface="Inter" pitchFamily="34" charset="-122"/>
                <a:cs typeface="Inter" pitchFamily="34" charset="-120"/>
              </a:rPr>
              <a:t> se </a:t>
            </a:r>
            <a:r>
              <a:rPr lang="en-US" sz="800" dirty="0">
                <a:solidFill>
                  <a:srgbClr val="334155"/>
                </a:solidFill>
                <a:latin typeface="Inter" pitchFamily="34" charset="0"/>
                <a:ea typeface="Inter" pitchFamily="34" charset="-122"/>
                <a:cs typeface="Inter" pitchFamily="34" charset="-120"/>
              </a:rPr>
              <a:t>concentrent sur le renseignement de haute technologie. En </a:t>
            </a:r>
            <a:r>
              <a:rPr lang="en-US" sz="750" b="1" dirty="0">
                <a:solidFill>
                  <a:srgbClr val="0F172A"/>
                </a:solidFill>
                <a:latin typeface="Inter Bold" pitchFamily="34" charset="0"/>
                <a:ea typeface="Inter Bold" pitchFamily="34" charset="-122"/>
                <a:cs typeface="Inter Bold" pitchFamily="34" charset="-120"/>
              </a:rPr>
              <a:t>mai 2025</a:t>
            </a:r>
            <a:r>
              <a:rPr lang="en-US" sz="800" dirty="0">
                <a:solidFill>
                  <a:srgbClr val="334155"/>
                </a:solidFill>
                <a:latin typeface="Inter" pitchFamily="34" charset="0"/>
                <a:ea typeface="Inter" pitchFamily="34" charset="-122"/>
                <a:cs typeface="Inter" pitchFamily="34" charset="-120"/>
              </a:rPr>
              <a:t>, sous l'impulsion </a:t>
            </a:r>
            <a:r>
              <a:rPr lang="en-US" sz="800" dirty="0">
                <a:solidFill>
                  <a:srgbClr val="334155"/>
                </a:solidFill>
                <a:latin typeface="Inter" pitchFamily="34" charset="0"/>
                <a:ea typeface="Inter" pitchFamily="34" charset="-122"/>
                <a:cs typeface="Inter" pitchFamily="34" charset="-120"/>
              </a:rPr>
              <a:t>d'AFRICOM, Washington a validé l'implantation d'une </a:t>
            </a:r>
            <a:r>
              <a:rPr lang="en-US" sz="750" b="1" dirty="0">
                <a:solidFill>
                  <a:srgbClr val="0F172A"/>
                </a:solidFill>
                <a:latin typeface="Inter Bold" pitchFamily="34" charset="0"/>
                <a:ea typeface="Inter Bold" pitchFamily="34" charset="-122"/>
                <a:cs typeface="Inter Bold" pitchFamily="34" charset="-120"/>
              </a:rPr>
              <a:t>base de drones de dernière génération à Bouaké</a:t>
            </a:r>
            <a:r>
              <a:rPr lang="en-US" sz="800" dirty="0">
                <a:solidFill>
                  <a:srgbClr val="334155"/>
                </a:solidFill>
                <a:latin typeface="Inter" pitchFamily="34" charset="0"/>
                <a:ea typeface="Inter" pitchFamily="34" charset="-122"/>
                <a:cs typeface="Inter" pitchFamily="34" charset="-120"/>
              </a:rPr>
              <a:t>, préservant ainsi la vocation commerciale de l'aéroport de Korhogo au Nord.</a:t>
            </a:r>
            <a:endParaRPr lang="en-US" sz="800" dirty="0"/>
          </a:p>
        </p:txBody>
      </p:sp>
      <p:sp>
        <p:nvSpPr>
          <p:cNvPr id="13" name="Text 9"/>
          <p:cNvSpPr/>
          <p:nvPr/>
        </p:nvSpPr>
        <p:spPr>
          <a:xfrm>
            <a:off x="3771900" y="2387408"/>
            <a:ext cx="4943475"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NORINCO : L'ARBITRE TECHNOLOGIQUE DE LA SOUS-RÉGION</a:t>
            </a:r>
            <a:endParaRPr lang="en-US" sz="900" dirty="0"/>
          </a:p>
        </p:txBody>
      </p:sp>
      <p:sp>
        <p:nvSpPr>
          <p:cNvPr id="14" name="Text 10"/>
          <p:cNvSpPr/>
          <p:nvPr/>
        </p:nvSpPr>
        <p:spPr>
          <a:xfrm>
            <a:off x="3771900" y="2637439"/>
            <a:ext cx="4943475"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334155"/>
                </a:solidFill>
                <a:latin typeface="Inter" pitchFamily="34" charset="0"/>
                <a:ea typeface="Inter" pitchFamily="34" charset="-122"/>
                <a:cs typeface="Inter" pitchFamily="34" charset="-120"/>
              </a:rPr>
              <a:t>Le géant chinois </a:t>
            </a:r>
            <a:r>
              <a:rPr lang="en-US" sz="750" b="1" dirty="0">
                <a:solidFill>
                  <a:srgbClr val="0F172A"/>
                </a:solidFill>
                <a:latin typeface="Inter Bold" pitchFamily="34" charset="0"/>
                <a:ea typeface="Inter Bold" pitchFamily="34" charset="-122"/>
                <a:cs typeface="Inter Bold" pitchFamily="34" charset="-120"/>
              </a:rPr>
              <a:t>NORINCO</a:t>
            </a:r>
            <a:r>
              <a:rPr lang="en-US" sz="800" dirty="0">
                <a:solidFill>
                  <a:srgbClr val="334155"/>
                </a:solidFill>
                <a:latin typeface="Inter" pitchFamily="34" charset="0"/>
                <a:ea typeface="Inter" pitchFamily="34" charset="-122"/>
                <a:cs typeface="Inter" pitchFamily="34" charset="-120"/>
              </a:rPr>
              <a:t>, qui a ouvert un bureau régional à Dakar en 2023, équipe </a:t>
            </a:r>
            <a:r>
              <a:rPr lang="en-US" sz="800" dirty="0">
                <a:solidFill>
                  <a:srgbClr val="334155"/>
                </a:solidFill>
                <a:latin typeface="Inter" pitchFamily="34" charset="0"/>
                <a:ea typeface="Inter" pitchFamily="34" charset="-122"/>
                <a:cs typeface="Inter" pitchFamily="34" charset="-120"/>
              </a:rPr>
              <a:t>simultanément le Mali, le Burkina Faso et la Côte d'Ivoire. Cette position d'arbitre technologique </a:t>
            </a:r>
            <a:r>
              <a:rPr lang="en-US" sz="800" dirty="0">
                <a:solidFill>
                  <a:srgbClr val="334155"/>
                </a:solidFill>
                <a:latin typeface="Inter" pitchFamily="34" charset="0"/>
                <a:ea typeface="Inter" pitchFamily="34" charset="-122"/>
                <a:cs typeface="Inter" pitchFamily="34" charset="-120"/>
              </a:rPr>
              <a:t>permet à Pékin d'équiper tous les camps d'une sous-région sous haute tension.</a:t>
            </a:r>
            <a:endParaRPr lang="en-US" sz="800" dirty="0"/>
          </a:p>
        </p:txBody>
      </p:sp>
      <p:sp>
        <p:nvSpPr>
          <p:cNvPr id="15" name="Shape 11"/>
          <p:cNvSpPr/>
          <p:nvPr/>
        </p:nvSpPr>
        <p:spPr>
          <a:xfrm>
            <a:off x="3771900" y="3258945"/>
            <a:ext cx="4943475" cy="529698"/>
          </a:xfrm>
          <a:prstGeom prst="rect">
            <a:avLst/>
          </a:prstGeom>
          <a:solidFill>
            <a:srgbClr val="CBD5E1"/>
          </a:solidFill>
          <a:ln/>
        </p:spPr>
      </p:sp>
      <p:sp>
        <p:nvSpPr>
          <p:cNvPr id="16" name="Shape 12"/>
          <p:cNvSpPr/>
          <p:nvPr/>
        </p:nvSpPr>
        <p:spPr>
          <a:xfrm>
            <a:off x="3771900" y="3258945"/>
            <a:ext cx="28575" cy="529698"/>
          </a:xfrm>
          <a:prstGeom prst="rect">
            <a:avLst/>
          </a:prstGeom>
          <a:solidFill>
            <a:srgbClr val="0F172A"/>
          </a:solidFill>
          <a:ln/>
        </p:spPr>
      </p:sp>
      <p:pic>
        <p:nvPicPr>
          <p:cNvPr id="17" name="Image 1" descr="preencoded.png">    </p:cNvPr>
          <p:cNvPicPr>
            <a:picLocks noChangeAspect="1"/>
          </p:cNvPicPr>
          <p:nvPr/>
        </p:nvPicPr>
        <p:blipFill>
          <a:blip r:embed="rId2"/>
          <a:stretch>
            <a:fillRect/>
          </a:stretch>
        </p:blipFill>
        <p:spPr>
          <a:xfrm>
            <a:off x="3914775" y="3376817"/>
            <a:ext cx="100013" cy="100013"/>
          </a:xfrm>
          <a:prstGeom prst="rect">
            <a:avLst/>
          </a:prstGeom>
        </p:spPr>
      </p:pic>
      <p:sp>
        <p:nvSpPr>
          <p:cNvPr id="18" name="Text 13"/>
          <p:cNvSpPr/>
          <p:nvPr/>
        </p:nvSpPr>
        <p:spPr>
          <a:xfrm>
            <a:off x="4071938" y="3366102"/>
            <a:ext cx="1591270" cy="126802"/>
          </a:xfrm>
          <a:prstGeom prst="rect">
            <a:avLst/>
          </a:prstGeom>
          <a:noFill/>
          <a:ln/>
        </p:spPr>
        <p:txBody>
          <a:bodyPr wrap="square" lIns="0" tIns="0" rIns="0" bIns="0" rtlCol="0" anchor="t">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ASYMÉTRIE DES CHOIX TACTIQUES</a:t>
            </a:r>
            <a:endParaRPr lang="en-US" sz="700" dirty="0"/>
          </a:p>
        </p:txBody>
      </p:sp>
      <p:sp>
        <p:nvSpPr>
          <p:cNvPr id="19" name="Text 14"/>
          <p:cNvSpPr/>
          <p:nvPr/>
        </p:nvSpPr>
        <p:spPr>
          <a:xfrm>
            <a:off x="3914775" y="3528622"/>
            <a:ext cx="4657725" cy="260021"/>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334155"/>
                </a:solidFill>
                <a:latin typeface="Inter" pitchFamily="34" charset="0"/>
                <a:ea typeface="Inter" pitchFamily="34" charset="-122"/>
                <a:cs typeface="Inter" pitchFamily="34" charset="-120"/>
              </a:rPr>
              <a:t>Face aux voisins de l'Alliance des États du Sahel (AES) qui privilégient les drones turcs TB2, la Côte </a:t>
            </a:r>
            <a:r>
              <a:rPr lang="en-US" sz="650" dirty="0">
                <a:solidFill>
                  <a:srgbClr val="334155"/>
                </a:solidFill>
                <a:latin typeface="Inter" pitchFamily="34" charset="0"/>
                <a:ea typeface="Inter" pitchFamily="34" charset="-122"/>
                <a:cs typeface="Inter" pitchFamily="34" charset="-120"/>
              </a:rPr>
              <a:t>d'Ivoire fait le choix de la </a:t>
            </a:r>
            <a:r>
              <a:rPr lang="en-US" sz="650" b="1" dirty="0">
                <a:solidFill>
                  <a:srgbClr val="0F172A"/>
                </a:solidFill>
                <a:latin typeface="Inter Bold" pitchFamily="34" charset="0"/>
                <a:ea typeface="Inter Bold" pitchFamily="34" charset="-122"/>
                <a:cs typeface="Inter Bold" pitchFamily="34" charset="-120"/>
              </a:rPr>
              <a:t>polyvalence habitée</a:t>
            </a:r>
            <a:r>
              <a:rPr lang="en-US" sz="650" dirty="0">
                <a:solidFill>
                  <a:srgbClr val="334155"/>
                </a:solidFill>
                <a:latin typeface="Inter" pitchFamily="34" charset="0"/>
                <a:ea typeface="Inter" pitchFamily="34" charset="-122"/>
                <a:cs typeface="Inter" pitchFamily="34" charset="-120"/>
              </a:rPr>
              <a:t> avec les vecteurs chinois Z-9 et K-8.</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2743200" cy="5143500"/>
          </a:xfrm>
          <a:prstGeom prst="rect">
            <a:avLst/>
          </a:prstGeom>
          <a:solidFill>
            <a:srgbClr val="0F172A"/>
          </a:solidFill>
          <a:ln/>
        </p:spPr>
      </p:sp>
      <p:sp>
        <p:nvSpPr>
          <p:cNvPr id="5" name="Text 1"/>
          <p:cNvSpPr/>
          <p:nvPr/>
        </p:nvSpPr>
        <p:spPr>
          <a:xfrm>
            <a:off x="321469" y="428625"/>
            <a:ext cx="2171700"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ÉVALUATION DES RISQUES</a:t>
            </a:r>
            <a:endParaRPr lang="en-US" sz="700" dirty="0"/>
          </a:p>
        </p:txBody>
      </p:sp>
      <p:sp>
        <p:nvSpPr>
          <p:cNvPr id="6" name="Text 2"/>
          <p:cNvSpPr/>
          <p:nvPr/>
        </p:nvSpPr>
        <p:spPr>
          <a:xfrm>
            <a:off x="321469" y="698302"/>
            <a:ext cx="2171700" cy="900113"/>
          </a:xfrm>
          <a:prstGeom prst="rect">
            <a:avLst/>
          </a:prstGeom>
          <a:noFill/>
          <a:ln/>
        </p:spPr>
        <p:txBody>
          <a:bodyPr wrap="square" lIns="0" tIns="0" rIns="0" bIns="0" rtlCol="0" anchor="t">
            <a:spAutoFit/>
          </a:bodyPr>
          <a:lstStyle/>
          <a:p>
            <a:pPr algn="l" indent="0" marL="0">
              <a:lnSpc>
                <a:spcPct val="72000"/>
              </a:lnSpc>
              <a:buNone/>
            </a:pPr>
            <a:r>
              <a:rPr lang="en-US" sz="3600" b="1" dirty="0">
                <a:solidFill>
                  <a:srgbClr val="E2E8F0"/>
                </a:solidFill>
                <a:latin typeface="Space Grotesk Bold" pitchFamily="34" charset="0"/>
                <a:ea typeface="Space Grotesk Bold" pitchFamily="34" charset="-122"/>
                <a:cs typeface="Space Grotesk Bold" pitchFamily="34" charset="-120"/>
              </a:rPr>
              <a:t>BILAN</a:t>
            </a:r>
            <a:r>
              <a:rPr lang="en-US" sz="3600" b="1" dirty="0">
                <a:solidFill>
                  <a:srgbClr val="E2E8F0"/>
                </a:solidFill>
                <a:latin typeface="Space Grotesk Bold" pitchFamily="34" charset="0"/>
                <a:ea typeface="Space Grotesk Bold" pitchFamily="34" charset="-122"/>
                <a:cs typeface="Space Grotesk Bold" pitchFamily="34" charset="-120"/>
              </a:rPr>
              <a:t>
</a:t>
            </a:r>
            <a:r>
              <a:rPr lang="en-US" sz="3600" b="1" dirty="0">
                <a:solidFill>
                  <a:srgbClr val="E2E8F0"/>
                </a:solidFill>
                <a:latin typeface="Space Grotesk Bold" pitchFamily="34" charset="0"/>
                <a:ea typeface="Space Grotesk Bold" pitchFamily="34" charset="-122"/>
                <a:cs typeface="Space Grotesk Bold" pitchFamily="34" charset="-120"/>
              </a:rPr>
              <a:t>CRITIQUE</a:t>
            </a:r>
            <a:endParaRPr lang="en-US" sz="3600" dirty="0"/>
          </a:p>
        </p:txBody>
      </p:sp>
      <p:sp>
        <p:nvSpPr>
          <p:cNvPr id="7" name="Text 3"/>
          <p:cNvSpPr/>
          <p:nvPr/>
        </p:nvSpPr>
        <p:spPr>
          <a:xfrm>
            <a:off x="321469" y="1812727"/>
            <a:ext cx="2171700" cy="642938"/>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94A3B8"/>
                </a:solidFill>
                <a:latin typeface="Inter" pitchFamily="34" charset="0"/>
                <a:ea typeface="Inter" pitchFamily="34" charset="-122"/>
                <a:cs typeface="Inter" pitchFamily="34" charset="-120"/>
              </a:rPr>
              <a:t>Une analyse comparative des opportunités opérationnelles immédiates face aux vulnérabilités stratégiques à long terme.</a:t>
            </a:r>
            <a:endParaRPr lang="en-US" sz="800" dirty="0"/>
          </a:p>
        </p:txBody>
      </p:sp>
      <p:sp>
        <p:nvSpPr>
          <p:cNvPr id="8" name="Text 4"/>
          <p:cNvSpPr/>
          <p:nvPr/>
        </p:nvSpPr>
        <p:spPr>
          <a:xfrm>
            <a:off x="321469" y="4282678"/>
            <a:ext cx="2171700" cy="503634"/>
          </a:xfrm>
          <a:prstGeom prst="rect">
            <a:avLst/>
          </a:prstGeom>
          <a:noFill/>
          <a:ln/>
        </p:spPr>
        <p:txBody>
          <a:bodyPr wrap="square" lIns="0" tIns="340233" rIns="0" bIns="0" rtlCol="0" anchor="t">
            <a:spAutoFit/>
          </a:bodyPr>
          <a:lstStyle/>
          <a:p>
            <a:pPr algn="l" indent="0" marL="0">
              <a:buNone/>
            </a:pPr>
            <a:r>
              <a:rPr lang="en-US" sz="600" dirty="0">
                <a:solidFill>
                  <a:srgbClr val="64748B"/>
                </a:solidFill>
                <a:latin typeface="Inter" pitchFamily="34" charset="0"/>
                <a:ea typeface="Inter" pitchFamily="34" charset="-122"/>
                <a:cs typeface="Inter" pitchFamily="34" charset="-120"/>
              </a:rPr>
              <a:t>ANALYSE SWOT • PARTENARIAT CHINE-CÔTE D'IVOIRE</a:t>
            </a:r>
            <a:endParaRPr lang="en-US" sz="600" dirty="0"/>
          </a:p>
        </p:txBody>
      </p:sp>
      <p:sp>
        <p:nvSpPr>
          <p:cNvPr id="9" name="Shape 5"/>
          <p:cNvSpPr/>
          <p:nvPr/>
        </p:nvSpPr>
        <p:spPr>
          <a:xfrm>
            <a:off x="2743200" y="0"/>
            <a:ext cx="214313" cy="5143500"/>
          </a:xfrm>
          <a:prstGeom prst="rect">
            <a:avLst/>
          </a:prstGeom>
          <a:solidFill>
            <a:srgbClr val="0F172A"/>
          </a:solidFill>
          <a:ln/>
        </p:spPr>
      </p:sp>
      <p:sp>
        <p:nvSpPr>
          <p:cNvPr id="10" name="Text 6"/>
          <p:cNvSpPr/>
          <p:nvPr/>
        </p:nvSpPr>
        <p:spPr>
          <a:xfrm>
            <a:off x="3314700" y="428625"/>
            <a:ext cx="5472113" cy="558608"/>
          </a:xfrm>
          <a:prstGeom prst="rect">
            <a:avLst/>
          </a:prstGeom>
          <a:noFill/>
          <a:ln/>
        </p:spPr>
        <p:txBody>
          <a:bodyPr wrap="square" lIns="0" tIns="0" rIns="0" bIns="0" rtlCol="0" anchor="t">
            <a:spAutoFit/>
          </a:bodyPr>
          <a:lstStyle/>
          <a:p>
            <a:pPr algn="l" indent="0" marL="0">
              <a:lnSpc>
                <a:spcPct val="92000"/>
              </a:lnSpc>
              <a:buNone/>
            </a:pPr>
            <a:r>
              <a:rPr lang="en-US" sz="1700" b="1" spc="-1" kern="0" dirty="0">
                <a:solidFill>
                  <a:srgbClr val="0F172A"/>
                </a:solidFill>
                <a:latin typeface="Space Grotesk Bold" pitchFamily="34" charset="0"/>
                <a:ea typeface="Space Grotesk Bold" pitchFamily="34" charset="-122"/>
                <a:cs typeface="Space Grotesk Bold" pitchFamily="34" charset="-120"/>
              </a:rPr>
              <a:t>LE PARTENARIAT SINO-IVOIRIEN : </a:t>
            </a:r>
            <a:r>
              <a:rPr lang="en-US" sz="1700" b="1" spc="-1" kern="0" dirty="0">
                <a:solidFill>
                  <a:srgbClr val="F59E0B"/>
                </a:solidFill>
                <a:latin typeface="Space Grotesk Bold" pitchFamily="34" charset="0"/>
                <a:ea typeface="Space Grotesk Bold" pitchFamily="34" charset="-122"/>
                <a:cs typeface="Space Grotesk Bold" pitchFamily="34" charset="-120"/>
              </a:rPr>
              <a:t>ATOUTS RÉELS ET </a:t>
            </a:r>
            <a:r>
              <a:rPr lang="en-US" sz="1700" b="1" spc="-1" kern="0" dirty="0">
                <a:solidFill>
                  <a:srgbClr val="F59E0B"/>
                </a:solidFill>
                <a:latin typeface="Space Grotesk Bold" pitchFamily="34" charset="0"/>
                <a:ea typeface="Space Grotesk Bold" pitchFamily="34" charset="-122"/>
                <a:cs typeface="Space Grotesk Bold" pitchFamily="34" charset="-120"/>
              </a:rPr>
              <a:t>RISQUES STRUCTURELS</a:t>
            </a:r>
            <a:endParaRPr lang="en-US" sz="1700" dirty="0"/>
          </a:p>
        </p:txBody>
      </p:sp>
      <p:sp>
        <p:nvSpPr>
          <p:cNvPr id="11" name="Text 7"/>
          <p:cNvSpPr/>
          <p:nvPr/>
        </p:nvSpPr>
        <p:spPr>
          <a:xfrm>
            <a:off x="3314700" y="1237264"/>
            <a:ext cx="1094417" cy="308967"/>
          </a:xfrm>
          <a:prstGeom prst="rect">
            <a:avLst/>
          </a:prstGeom>
          <a:noFill/>
          <a:ln/>
        </p:spPr>
        <p:txBody>
          <a:bodyPr wrap="none" lIns="127508" tIns="102108" rIns="127508" bIns="102108" rtlCol="0" anchor="ctr">
            <a:spAutoFit/>
          </a:bodyPr>
          <a:lstStyle/>
          <a:p>
            <a:pPr algn="l" indent="0" marL="0">
              <a:buNone/>
            </a:pPr>
            <a:r>
              <a:rPr lang="en-US" sz="700" b="1" dirty="0">
                <a:solidFill>
                  <a:srgbClr val="0F172A"/>
                </a:solidFill>
                <a:latin typeface="Space Grotesk Bold" pitchFamily="34" charset="0"/>
                <a:ea typeface="Space Grotesk Bold" pitchFamily="34" charset="-122"/>
                <a:cs typeface="Space Grotesk Bold" pitchFamily="34" charset="-120"/>
              </a:rPr>
              <a:t>DIMENSION</a:t>
            </a:r>
            <a:endParaRPr lang="en-US" sz="700" dirty="0"/>
          </a:p>
        </p:txBody>
      </p:sp>
      <p:sp>
        <p:nvSpPr>
          <p:cNvPr id="12" name="Text 8"/>
          <p:cNvSpPr/>
          <p:nvPr/>
        </p:nvSpPr>
        <p:spPr>
          <a:xfrm>
            <a:off x="4409117" y="1237264"/>
            <a:ext cx="2188834" cy="308967"/>
          </a:xfrm>
          <a:prstGeom prst="rect">
            <a:avLst/>
          </a:prstGeom>
          <a:noFill/>
          <a:ln/>
        </p:spPr>
        <p:txBody>
          <a:bodyPr wrap="square" lIns="127508" tIns="102108" rIns="127508" bIns="102108" rtlCol="0" anchor="ctr">
            <a:spAutoFit/>
          </a:bodyPr>
          <a:lstStyle/>
          <a:p>
            <a:pPr algn="l" indent="0" marL="0">
              <a:buNone/>
            </a:pPr>
            <a:r>
              <a:rPr lang="en-US" sz="700" b="1" dirty="0">
                <a:solidFill>
                  <a:srgbClr val="10B981"/>
                </a:solidFill>
                <a:latin typeface="Space Grotesk Bold" pitchFamily="34" charset="0"/>
                <a:ea typeface="Space Grotesk Bold" pitchFamily="34" charset="-122"/>
                <a:cs typeface="Space Grotesk Bold" pitchFamily="34" charset="-120"/>
              </a:rPr>
              <a:t>ATOUTS &amp; OPPORTUNITÉS</a:t>
            </a:r>
            <a:endParaRPr lang="en-US" sz="700" dirty="0"/>
          </a:p>
        </p:txBody>
      </p:sp>
      <p:sp>
        <p:nvSpPr>
          <p:cNvPr id="13" name="Text 9"/>
          <p:cNvSpPr/>
          <p:nvPr/>
        </p:nvSpPr>
        <p:spPr>
          <a:xfrm>
            <a:off x="6597951" y="1237264"/>
            <a:ext cx="2188862" cy="308967"/>
          </a:xfrm>
          <a:prstGeom prst="rect">
            <a:avLst/>
          </a:prstGeom>
          <a:noFill/>
          <a:ln/>
        </p:spPr>
        <p:txBody>
          <a:bodyPr wrap="square" lIns="127508" tIns="102108" rIns="127508" bIns="102108" rtlCol="0" anchor="ctr">
            <a:spAutoFit/>
          </a:bodyPr>
          <a:lstStyle/>
          <a:p>
            <a:pPr algn="l" indent="0" marL="0">
              <a:buNone/>
            </a:pPr>
            <a:r>
              <a:rPr lang="en-US" sz="700" b="1" dirty="0">
                <a:solidFill>
                  <a:srgbClr val="EF4444"/>
                </a:solidFill>
                <a:latin typeface="Space Grotesk Bold" pitchFamily="34" charset="0"/>
                <a:ea typeface="Space Grotesk Bold" pitchFamily="34" charset="-122"/>
                <a:cs typeface="Space Grotesk Bold" pitchFamily="34" charset="-120"/>
              </a:rPr>
              <a:t>RISQUES &amp; DÉPENDANCES</a:t>
            </a:r>
            <a:endParaRPr lang="en-US" sz="700" dirty="0"/>
          </a:p>
        </p:txBody>
      </p:sp>
      <p:pic>
        <p:nvPicPr>
          <p:cNvPr id="14" name="Image 1" descr="preencoded.png">    </p:cNvPr>
          <p:cNvPicPr>
            <a:picLocks noChangeAspect="1"/>
          </p:cNvPicPr>
          <p:nvPr/>
        </p:nvPicPr>
        <p:blipFill>
          <a:blip r:embed="rId2"/>
          <a:stretch>
            <a:fillRect/>
          </a:stretch>
        </p:blipFill>
        <p:spPr>
          <a:xfrm>
            <a:off x="3421856" y="1673033"/>
            <a:ext cx="119658" cy="92869"/>
          </a:xfrm>
          <a:prstGeom prst="rect">
            <a:avLst/>
          </a:prstGeom>
        </p:spPr>
      </p:pic>
      <p:sp>
        <p:nvSpPr>
          <p:cNvPr id="15" name="Text 10"/>
          <p:cNvSpPr/>
          <p:nvPr/>
        </p:nvSpPr>
        <p:spPr>
          <a:xfrm>
            <a:off x="3598664" y="1662317"/>
            <a:ext cx="655439" cy="117872"/>
          </a:xfrm>
          <a:prstGeom prst="rect">
            <a:avLst/>
          </a:prstGeom>
          <a:noFill/>
          <a:ln/>
        </p:spPr>
        <p:txBody>
          <a:bodyPr wrap="none" lIns="0" tIns="0" rIns="0" bIns="0" rtlCol="0" anchor="t">
            <a:spAutoFit/>
          </a:bodyPr>
          <a:lstStyle/>
          <a:p>
            <a:pPr algn="l" indent="0" marL="0">
              <a:lnSpc>
                <a:spcPct val="112000"/>
              </a:lnSpc>
              <a:buNone/>
            </a:pPr>
            <a:r>
              <a:rPr lang="en-US" sz="650" b="1" dirty="0">
                <a:solidFill>
                  <a:srgbClr val="334155"/>
                </a:solidFill>
                <a:latin typeface="Space Grotesk Bold" pitchFamily="34" charset="0"/>
                <a:ea typeface="Space Grotesk Bold" pitchFamily="34" charset="-122"/>
                <a:cs typeface="Space Grotesk Bold" pitchFamily="34" charset="-120"/>
              </a:rPr>
              <a:t>ÉQUIPEMENTS</a:t>
            </a:r>
            <a:endParaRPr lang="en-US" sz="650" dirty="0"/>
          </a:p>
        </p:txBody>
      </p:sp>
      <p:sp>
        <p:nvSpPr>
          <p:cNvPr id="16" name="Text 11"/>
          <p:cNvSpPr/>
          <p:nvPr/>
        </p:nvSpPr>
        <p:spPr>
          <a:xfrm>
            <a:off x="4526989" y="1656959"/>
            <a:ext cx="1953090"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Matériel robuste et abordable</a:t>
            </a:r>
            <a:endParaRPr lang="en-US" sz="750" dirty="0"/>
          </a:p>
        </p:txBody>
      </p:sp>
      <p:sp>
        <p:nvSpPr>
          <p:cNvPr id="17" name="Text 12"/>
          <p:cNvSpPr/>
          <p:nvPr/>
        </p:nvSpPr>
        <p:spPr>
          <a:xfrm>
            <a:off x="4526989" y="1825535"/>
            <a:ext cx="1953090"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Délais de livraison extrêmement rapides</a:t>
            </a:r>
            <a:endParaRPr lang="en-US" sz="750" dirty="0"/>
          </a:p>
        </p:txBody>
      </p:sp>
      <p:sp>
        <p:nvSpPr>
          <p:cNvPr id="18" name="Text 13"/>
          <p:cNvSpPr/>
          <p:nvPr/>
        </p:nvSpPr>
        <p:spPr>
          <a:xfrm>
            <a:off x="4526989" y="1656959"/>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19" name="Text 14"/>
          <p:cNvSpPr/>
          <p:nvPr/>
        </p:nvSpPr>
        <p:spPr>
          <a:xfrm>
            <a:off x="4526989" y="1825535"/>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20" name="Text 15"/>
          <p:cNvSpPr/>
          <p:nvPr/>
        </p:nvSpPr>
        <p:spPr>
          <a:xfrm>
            <a:off x="6715823" y="1656959"/>
            <a:ext cx="1963834"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Opacité des clauses contractuelles</a:t>
            </a:r>
            <a:endParaRPr lang="en-US" sz="750" dirty="0"/>
          </a:p>
        </p:txBody>
      </p:sp>
      <p:sp>
        <p:nvSpPr>
          <p:cNvPr id="21" name="Text 16"/>
          <p:cNvSpPr/>
          <p:nvPr/>
        </p:nvSpPr>
        <p:spPr>
          <a:xfrm>
            <a:off x="6715823" y="1825535"/>
            <a:ext cx="1963834"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Dépendance technique pour la maintenance</a:t>
            </a:r>
            <a:endParaRPr lang="en-US" sz="750" dirty="0"/>
          </a:p>
        </p:txBody>
      </p:sp>
      <p:sp>
        <p:nvSpPr>
          <p:cNvPr id="22" name="Text 17"/>
          <p:cNvSpPr/>
          <p:nvPr/>
        </p:nvSpPr>
        <p:spPr>
          <a:xfrm>
            <a:off x="6715823" y="1656959"/>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23" name="Text 18"/>
          <p:cNvSpPr/>
          <p:nvPr/>
        </p:nvSpPr>
        <p:spPr>
          <a:xfrm>
            <a:off x="6715823" y="1825535"/>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pic>
        <p:nvPicPr>
          <p:cNvPr id="24" name="Image 2" descr="preencoded.png">    </p:cNvPr>
          <p:cNvPicPr>
            <a:picLocks noChangeAspect="1"/>
          </p:cNvPicPr>
          <p:nvPr/>
        </p:nvPicPr>
        <p:blipFill>
          <a:blip r:embed="rId3"/>
          <a:stretch>
            <a:fillRect/>
          </a:stretch>
        </p:blipFill>
        <p:spPr>
          <a:xfrm>
            <a:off x="3421856" y="2357354"/>
            <a:ext cx="96441" cy="92869"/>
          </a:xfrm>
          <a:prstGeom prst="rect">
            <a:avLst/>
          </a:prstGeom>
        </p:spPr>
      </p:pic>
      <p:sp>
        <p:nvSpPr>
          <p:cNvPr id="25" name="Text 19"/>
          <p:cNvSpPr/>
          <p:nvPr/>
        </p:nvSpPr>
        <p:spPr>
          <a:xfrm>
            <a:off x="3575447" y="2346638"/>
            <a:ext cx="660797" cy="117872"/>
          </a:xfrm>
          <a:prstGeom prst="rect">
            <a:avLst/>
          </a:prstGeom>
          <a:noFill/>
          <a:ln/>
        </p:spPr>
        <p:txBody>
          <a:bodyPr wrap="none" lIns="0" tIns="0" rIns="0" bIns="0" rtlCol="0" anchor="t">
            <a:spAutoFit/>
          </a:bodyPr>
          <a:lstStyle/>
          <a:p>
            <a:pPr algn="l" indent="0" marL="0">
              <a:lnSpc>
                <a:spcPct val="112000"/>
              </a:lnSpc>
              <a:buNone/>
            </a:pPr>
            <a:r>
              <a:rPr lang="en-US" sz="650" b="1" dirty="0">
                <a:solidFill>
                  <a:srgbClr val="334155"/>
                </a:solidFill>
                <a:latin typeface="Space Grotesk Bold" pitchFamily="34" charset="0"/>
                <a:ea typeface="Space Grotesk Bold" pitchFamily="34" charset="-122"/>
                <a:cs typeface="Space Grotesk Bold" pitchFamily="34" charset="-120"/>
              </a:rPr>
              <a:t>FINANCEMENT</a:t>
            </a:r>
            <a:endParaRPr lang="en-US" sz="650" dirty="0"/>
          </a:p>
        </p:txBody>
      </p:sp>
      <p:sp>
        <p:nvSpPr>
          <p:cNvPr id="26" name="Text 20"/>
          <p:cNvSpPr/>
          <p:nvPr/>
        </p:nvSpPr>
        <p:spPr>
          <a:xfrm>
            <a:off x="4526989" y="2341280"/>
            <a:ext cx="1953090"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Absence de conditionnalités politiques</a:t>
            </a:r>
            <a:endParaRPr lang="en-US" sz="750" dirty="0"/>
          </a:p>
        </p:txBody>
      </p:sp>
      <p:sp>
        <p:nvSpPr>
          <p:cNvPr id="27" name="Text 21"/>
          <p:cNvSpPr/>
          <p:nvPr/>
        </p:nvSpPr>
        <p:spPr>
          <a:xfrm>
            <a:off x="4526989" y="2509856"/>
            <a:ext cx="1953090"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Prêts bilatéraux et crédits-exports souples</a:t>
            </a:r>
            <a:endParaRPr lang="en-US" sz="750" dirty="0"/>
          </a:p>
        </p:txBody>
      </p:sp>
      <p:sp>
        <p:nvSpPr>
          <p:cNvPr id="28" name="Text 22"/>
          <p:cNvSpPr/>
          <p:nvPr/>
        </p:nvSpPr>
        <p:spPr>
          <a:xfrm>
            <a:off x="4526989" y="2341280"/>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29" name="Text 23"/>
          <p:cNvSpPr/>
          <p:nvPr/>
        </p:nvSpPr>
        <p:spPr>
          <a:xfrm>
            <a:off x="4526989" y="2509856"/>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30" name="Text 24"/>
          <p:cNvSpPr/>
          <p:nvPr/>
        </p:nvSpPr>
        <p:spPr>
          <a:xfrm>
            <a:off x="6715823" y="2341280"/>
            <a:ext cx="1963834"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Risque de surendettement souverain</a:t>
            </a:r>
            <a:endParaRPr lang="en-US" sz="750" dirty="0"/>
          </a:p>
        </p:txBody>
      </p:sp>
      <p:sp>
        <p:nvSpPr>
          <p:cNvPr id="31" name="Text 25"/>
          <p:cNvSpPr/>
          <p:nvPr/>
        </p:nvSpPr>
        <p:spPr>
          <a:xfrm>
            <a:off x="6715823" y="2509856"/>
            <a:ext cx="1963834"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Souveraineté financière potentiellement compromise</a:t>
            </a:r>
            <a:endParaRPr lang="en-US" sz="750" dirty="0"/>
          </a:p>
        </p:txBody>
      </p:sp>
      <p:sp>
        <p:nvSpPr>
          <p:cNvPr id="32" name="Text 26"/>
          <p:cNvSpPr/>
          <p:nvPr/>
        </p:nvSpPr>
        <p:spPr>
          <a:xfrm>
            <a:off x="6715823" y="2341280"/>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33" name="Text 27"/>
          <p:cNvSpPr/>
          <p:nvPr/>
        </p:nvSpPr>
        <p:spPr>
          <a:xfrm>
            <a:off x="6715823" y="2509856"/>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34" name="Text 28"/>
          <p:cNvSpPr/>
          <p:nvPr/>
        </p:nvSpPr>
        <p:spPr>
          <a:xfrm>
            <a:off x="3479006" y="3030959"/>
            <a:ext cx="464344" cy="117872"/>
          </a:xfrm>
          <a:prstGeom prst="rect">
            <a:avLst/>
          </a:prstGeom>
          <a:noFill/>
          <a:ln/>
        </p:spPr>
        <p:txBody>
          <a:bodyPr wrap="none" lIns="0" tIns="0" rIns="0" bIns="0" rtlCol="0" anchor="t">
            <a:spAutoFit/>
          </a:bodyPr>
          <a:lstStyle/>
          <a:p>
            <a:pPr algn="l" indent="0" marL="0">
              <a:lnSpc>
                <a:spcPct val="112000"/>
              </a:lnSpc>
              <a:buNone/>
            </a:pPr>
            <a:r>
              <a:rPr lang="en-US" sz="650" b="1" dirty="0">
                <a:solidFill>
                  <a:srgbClr val="334155"/>
                </a:solidFill>
                <a:latin typeface="Space Grotesk Bold" pitchFamily="34" charset="0"/>
                <a:ea typeface="Space Grotesk Bold" pitchFamily="34" charset="-122"/>
                <a:cs typeface="Space Grotesk Bold" pitchFamily="34" charset="-120"/>
              </a:rPr>
              <a:t>DOCTRINE</a:t>
            </a:r>
            <a:endParaRPr lang="en-US" sz="650" dirty="0"/>
          </a:p>
        </p:txBody>
      </p:sp>
      <p:sp>
        <p:nvSpPr>
          <p:cNvPr id="35" name="Text 29"/>
          <p:cNvSpPr/>
          <p:nvPr/>
        </p:nvSpPr>
        <p:spPr>
          <a:xfrm>
            <a:off x="4526989" y="3025601"/>
            <a:ext cx="1953090"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Efficacité sécuritaire immédiate</a:t>
            </a:r>
            <a:endParaRPr lang="en-US" sz="750" dirty="0"/>
          </a:p>
        </p:txBody>
      </p:sp>
      <p:sp>
        <p:nvSpPr>
          <p:cNvPr id="36" name="Text 30"/>
          <p:cNvSpPr/>
          <p:nvPr/>
        </p:nvSpPr>
        <p:spPr>
          <a:xfrm>
            <a:off x="4526989" y="3194177"/>
            <a:ext cx="1953090"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Focus pragmatique sur la stabilité</a:t>
            </a:r>
            <a:endParaRPr lang="en-US" sz="750" dirty="0"/>
          </a:p>
        </p:txBody>
      </p:sp>
      <p:sp>
        <p:nvSpPr>
          <p:cNvPr id="37" name="Text 31"/>
          <p:cNvSpPr/>
          <p:nvPr/>
        </p:nvSpPr>
        <p:spPr>
          <a:xfrm>
            <a:off x="4526989" y="3025601"/>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38" name="Text 32"/>
          <p:cNvSpPr/>
          <p:nvPr/>
        </p:nvSpPr>
        <p:spPr>
          <a:xfrm>
            <a:off x="4526989" y="3194177"/>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39" name="Text 33"/>
          <p:cNvSpPr/>
          <p:nvPr/>
        </p:nvSpPr>
        <p:spPr>
          <a:xfrm>
            <a:off x="6715823" y="3025601"/>
            <a:ext cx="1963834"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Glissement vers la doctrine </a:t>
            </a:r>
            <a:r>
              <a:rPr lang="en-US" sz="750" i="1" dirty="0">
                <a:solidFill>
                  <a:srgbClr val="334155"/>
                </a:solidFill>
                <a:latin typeface="Inter" pitchFamily="34" charset="0"/>
                <a:ea typeface="Inter" pitchFamily="34" charset="-122"/>
                <a:cs typeface="Inter" pitchFamily="34" charset="-120"/>
              </a:rPr>
              <a:t>weiwen</a:t>
            </a:r>
            <a:endParaRPr lang="en-US" sz="750" dirty="0"/>
          </a:p>
        </p:txBody>
      </p:sp>
      <p:sp>
        <p:nvSpPr>
          <p:cNvPr id="40" name="Text 34"/>
          <p:cNvSpPr/>
          <p:nvPr/>
        </p:nvSpPr>
        <p:spPr>
          <a:xfrm>
            <a:off x="6715823" y="3194177"/>
            <a:ext cx="1963834"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Risques liés à la surveillance numérique</a:t>
            </a:r>
            <a:endParaRPr lang="en-US" sz="750" dirty="0"/>
          </a:p>
        </p:txBody>
      </p:sp>
      <p:sp>
        <p:nvSpPr>
          <p:cNvPr id="41" name="Text 35"/>
          <p:cNvSpPr/>
          <p:nvPr/>
        </p:nvSpPr>
        <p:spPr>
          <a:xfrm>
            <a:off x="6715823" y="3025601"/>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42" name="Text 36"/>
          <p:cNvSpPr/>
          <p:nvPr/>
        </p:nvSpPr>
        <p:spPr>
          <a:xfrm>
            <a:off x="6715823" y="3194177"/>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pic>
        <p:nvPicPr>
          <p:cNvPr id="43" name="Image 3" descr="preencoded.png">    </p:cNvPr>
          <p:cNvPicPr>
            <a:picLocks noChangeAspect="1"/>
          </p:cNvPicPr>
          <p:nvPr/>
        </p:nvPicPr>
        <p:blipFill>
          <a:blip r:embed="rId4"/>
          <a:stretch>
            <a:fillRect/>
          </a:stretch>
        </p:blipFill>
        <p:spPr>
          <a:xfrm>
            <a:off x="3421856" y="3725996"/>
            <a:ext cx="96441" cy="92869"/>
          </a:xfrm>
          <a:prstGeom prst="rect">
            <a:avLst/>
          </a:prstGeom>
        </p:spPr>
      </p:pic>
      <p:sp>
        <p:nvSpPr>
          <p:cNvPr id="44" name="Text 37"/>
          <p:cNvSpPr/>
          <p:nvPr/>
        </p:nvSpPr>
        <p:spPr>
          <a:xfrm>
            <a:off x="3575447" y="3715280"/>
            <a:ext cx="667941" cy="117872"/>
          </a:xfrm>
          <a:prstGeom prst="rect">
            <a:avLst/>
          </a:prstGeom>
          <a:noFill/>
          <a:ln/>
        </p:spPr>
        <p:txBody>
          <a:bodyPr wrap="none" lIns="0" tIns="0" rIns="0" bIns="0" rtlCol="0" anchor="t">
            <a:spAutoFit/>
          </a:bodyPr>
          <a:lstStyle/>
          <a:p>
            <a:pPr algn="l" indent="0" marL="0">
              <a:lnSpc>
                <a:spcPct val="112000"/>
              </a:lnSpc>
              <a:buNone/>
            </a:pPr>
            <a:r>
              <a:rPr lang="en-US" sz="650" b="1" dirty="0">
                <a:solidFill>
                  <a:srgbClr val="334155"/>
                </a:solidFill>
                <a:latin typeface="Space Grotesk Bold" pitchFamily="34" charset="0"/>
                <a:ea typeface="Space Grotesk Bold" pitchFamily="34" charset="-122"/>
                <a:cs typeface="Space Grotesk Bold" pitchFamily="34" charset="-120"/>
              </a:rPr>
              <a:t>GÉOPOLITIQUE</a:t>
            </a:r>
            <a:endParaRPr lang="en-US" sz="650" dirty="0"/>
          </a:p>
        </p:txBody>
      </p:sp>
      <p:sp>
        <p:nvSpPr>
          <p:cNvPr id="45" name="Text 38"/>
          <p:cNvSpPr/>
          <p:nvPr/>
        </p:nvSpPr>
        <p:spPr>
          <a:xfrm>
            <a:off x="4526989" y="3709922"/>
            <a:ext cx="1953090"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Diversification des partenaires ("hedging")</a:t>
            </a:r>
            <a:endParaRPr lang="en-US" sz="750" dirty="0"/>
          </a:p>
        </p:txBody>
      </p:sp>
      <p:sp>
        <p:nvSpPr>
          <p:cNvPr id="46" name="Text 39"/>
          <p:cNvSpPr/>
          <p:nvPr/>
        </p:nvSpPr>
        <p:spPr>
          <a:xfrm>
            <a:off x="4526989" y="4018499"/>
            <a:ext cx="1953090"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Autonomie accrue vis-à-vis de Paris</a:t>
            </a:r>
            <a:endParaRPr lang="en-US" sz="750" dirty="0"/>
          </a:p>
        </p:txBody>
      </p:sp>
      <p:sp>
        <p:nvSpPr>
          <p:cNvPr id="47" name="Text 40"/>
          <p:cNvSpPr/>
          <p:nvPr/>
        </p:nvSpPr>
        <p:spPr>
          <a:xfrm>
            <a:off x="4526989" y="3709922"/>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48" name="Text 41"/>
          <p:cNvSpPr/>
          <p:nvPr/>
        </p:nvSpPr>
        <p:spPr>
          <a:xfrm>
            <a:off x="4526989" y="4018499"/>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49" name="Text 42"/>
          <p:cNvSpPr/>
          <p:nvPr/>
        </p:nvSpPr>
        <p:spPr>
          <a:xfrm>
            <a:off x="6715823" y="3709922"/>
            <a:ext cx="1963834" cy="140001"/>
          </a:xfrm>
          <a:prstGeom prst="rect">
            <a:avLst/>
          </a:prstGeom>
          <a:noFill/>
          <a:ln/>
        </p:spPr>
        <p:txBody>
          <a:bodyPr wrap="non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Pékin équipe aussi les voisins de l'AES</a:t>
            </a:r>
            <a:endParaRPr lang="en-US" sz="750" dirty="0"/>
          </a:p>
        </p:txBody>
      </p:sp>
      <p:sp>
        <p:nvSpPr>
          <p:cNvPr id="50" name="Text 43"/>
          <p:cNvSpPr/>
          <p:nvPr/>
        </p:nvSpPr>
        <p:spPr>
          <a:xfrm>
            <a:off x="6715823" y="3878498"/>
            <a:ext cx="1963834" cy="280002"/>
          </a:xfrm>
          <a:prstGeom prst="rect">
            <a:avLst/>
          </a:prstGeom>
          <a:noFill/>
          <a:ln/>
        </p:spPr>
        <p:txBody>
          <a:bodyPr wrap="square" lIns="102108" tIns="0" rIns="0" bIns="0" rtlCol="0" anchor="t">
            <a:spAutoFit/>
          </a:bodyPr>
          <a:lstStyle/>
          <a:p>
            <a:pPr algn="l" indent="0" marL="0">
              <a:lnSpc>
                <a:spcPct val="112000"/>
              </a:lnSpc>
              <a:buNone/>
            </a:pPr>
            <a:r>
              <a:rPr lang="en-US" sz="750" dirty="0">
                <a:solidFill>
                  <a:srgbClr val="334155"/>
                </a:solidFill>
                <a:latin typeface="Inter" pitchFamily="34" charset="0"/>
                <a:ea typeface="Inter" pitchFamily="34" charset="-122"/>
                <a:cs typeface="Inter" pitchFamily="34" charset="-120"/>
              </a:rPr>
              <a:t>Arbitrage technologique détenu par Pékin</a:t>
            </a:r>
            <a:endParaRPr lang="en-US" sz="750" dirty="0"/>
          </a:p>
        </p:txBody>
      </p:sp>
      <p:sp>
        <p:nvSpPr>
          <p:cNvPr id="51" name="Text 44"/>
          <p:cNvSpPr/>
          <p:nvPr/>
        </p:nvSpPr>
        <p:spPr>
          <a:xfrm>
            <a:off x="6715823" y="3709922"/>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
        <p:nvSpPr>
          <p:cNvPr id="52" name="Text 45"/>
          <p:cNvSpPr/>
          <p:nvPr/>
        </p:nvSpPr>
        <p:spPr>
          <a:xfrm>
            <a:off x="6715823" y="3878498"/>
            <a:ext cx="57150"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F59E0B"/>
                </a:solidFill>
                <a:latin typeface="Inter" pitchFamily="34" charset="0"/>
                <a:ea typeface="Inter" pitchFamily="34" charset="-122"/>
                <a:cs typeface="Inter" pitchFamily="34" charset="-120"/>
              </a:rPr>
              <a:t>•</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Shape 0"/>
          <p:cNvSpPr/>
          <p:nvPr/>
        </p:nvSpPr>
        <p:spPr>
          <a:xfrm>
            <a:off x="0" y="0"/>
            <a:ext cx="3657600" cy="5143500"/>
          </a:xfrm>
          <a:prstGeom prst="rect">
            <a:avLst/>
          </a:prstGeom>
          <a:solidFill>
            <a:srgbClr val="0F172A"/>
          </a:solidFill>
          <a:ln/>
        </p:spPr>
      </p:sp>
      <p:sp>
        <p:nvSpPr>
          <p:cNvPr id="5" name="Text 1"/>
          <p:cNvSpPr/>
          <p:nvPr/>
        </p:nvSpPr>
        <p:spPr>
          <a:xfrm>
            <a:off x="357188" y="428625"/>
            <a:ext cx="2943225" cy="126802"/>
          </a:xfrm>
          <a:prstGeom prst="rect">
            <a:avLst/>
          </a:prstGeom>
          <a:noFill/>
          <a:ln/>
        </p:spPr>
        <p:txBody>
          <a:bodyPr wrap="square" lIns="0" tIns="0" rIns="0" bIns="0" rtlCol="0" anchor="t">
            <a:spAutoFit/>
          </a:bodyPr>
          <a:lstStyle/>
          <a:p>
            <a:pPr algn="l" indent="0" marL="0">
              <a:buNone/>
            </a:pPr>
            <a:r>
              <a:rPr lang="en-US" sz="700" b="1" spc="2" kern="0" dirty="0">
                <a:solidFill>
                  <a:srgbClr val="F59E0B"/>
                </a:solidFill>
                <a:latin typeface="Space Grotesk Bold" pitchFamily="34" charset="0"/>
                <a:ea typeface="Space Grotesk Bold" pitchFamily="34" charset="-122"/>
                <a:cs typeface="Space Grotesk Bold" pitchFamily="34" charset="-120"/>
              </a:rPr>
              <a:t>SYNTHÈSE STRATÉGIQUE</a:t>
            </a:r>
            <a:endParaRPr lang="en-US" sz="700" dirty="0"/>
          </a:p>
        </p:txBody>
      </p:sp>
      <p:sp>
        <p:nvSpPr>
          <p:cNvPr id="6" name="Text 2"/>
          <p:cNvSpPr/>
          <p:nvPr/>
        </p:nvSpPr>
        <p:spPr>
          <a:xfrm>
            <a:off x="357188" y="1126927"/>
            <a:ext cx="2943225" cy="445759"/>
          </a:xfrm>
          <a:prstGeom prst="rect">
            <a:avLst/>
          </a:prstGeom>
          <a:noFill/>
          <a:ln/>
        </p:spPr>
        <p:txBody>
          <a:bodyPr wrap="square" lIns="0" tIns="0" rIns="0" bIns="0" rtlCol="0" anchor="t">
            <a:spAutoFit/>
          </a:bodyPr>
          <a:lstStyle/>
          <a:p>
            <a:pPr algn="l" indent="0" marL="0">
              <a:lnSpc>
                <a:spcPct val="104000"/>
              </a:lnSpc>
              <a:buNone/>
            </a:pPr>
            <a:r>
              <a:rPr lang="en-US" sz="1200" b="1" dirty="0">
                <a:solidFill>
                  <a:srgbClr val="E2E8F0"/>
                </a:solidFill>
                <a:latin typeface="Space Grotesk Bold" pitchFamily="34" charset="0"/>
                <a:ea typeface="Space Grotesk Bold" pitchFamily="34" charset="-122"/>
                <a:cs typeface="Space Grotesk Bold" pitchFamily="34" charset="-120"/>
              </a:rPr>
              <a:t>Un modèle de "hedging" prometteur mais exigeant</a:t>
            </a:r>
            <a:endParaRPr lang="en-US" sz="1200" dirty="0"/>
          </a:p>
        </p:txBody>
      </p:sp>
      <p:sp>
        <p:nvSpPr>
          <p:cNvPr id="7" name="Text 3"/>
          <p:cNvSpPr/>
          <p:nvPr/>
        </p:nvSpPr>
        <p:spPr>
          <a:xfrm>
            <a:off x="357188" y="1715560"/>
            <a:ext cx="2943225" cy="8572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94A3B8"/>
                </a:solidFill>
                <a:latin typeface="Inter" pitchFamily="34" charset="0"/>
                <a:ea typeface="Inter" pitchFamily="34" charset="-122"/>
                <a:cs typeface="Inter" pitchFamily="34" charset="-120"/>
              </a:rPr>
              <a:t>La Côte d'Ivoire s'affirme comme un pivot régional capable de capter le meilleur des deux mondes : le matériel lourd chinois et le renseignement de pointe américain. Cette formule hybride répond efficacement à l'asymétrie des menaces actuelles.</a:t>
            </a:r>
            <a:endParaRPr lang="en-US" sz="800" dirty="0"/>
          </a:p>
        </p:txBody>
      </p:sp>
      <p:sp>
        <p:nvSpPr>
          <p:cNvPr id="8" name="Text 4"/>
          <p:cNvSpPr/>
          <p:nvPr/>
        </p:nvSpPr>
        <p:spPr>
          <a:xfrm>
            <a:off x="357188" y="4388048"/>
            <a:ext cx="2943225" cy="398264"/>
          </a:xfrm>
          <a:prstGeom prst="rect">
            <a:avLst/>
          </a:prstGeom>
          <a:noFill/>
          <a:ln/>
        </p:spPr>
        <p:txBody>
          <a:bodyPr wrap="square" lIns="0" tIns="340233" rIns="0" bIns="0" rtlCol="0" anchor="t">
            <a:spAutoFit/>
          </a:bodyPr>
          <a:lstStyle/>
          <a:p>
            <a:pPr algn="l" indent="0" marL="0">
              <a:buNone/>
            </a:pPr>
            <a:r>
              <a:rPr lang="en-US" sz="600" dirty="0">
                <a:solidFill>
                  <a:srgbClr val="64748B"/>
                </a:solidFill>
                <a:latin typeface="Inter" pitchFamily="34" charset="0"/>
                <a:ea typeface="Inter" pitchFamily="34" charset="-122"/>
                <a:cs typeface="Inter" pitchFamily="34" charset="-120"/>
              </a:rPr>
              <a:t>CONCLUSIONS • PERSPECTIVES SÉCURITAIRES 2026</a:t>
            </a:r>
            <a:endParaRPr lang="en-US" sz="600" dirty="0"/>
          </a:p>
        </p:txBody>
      </p:sp>
      <p:sp>
        <p:nvSpPr>
          <p:cNvPr id="9" name="Shape 5"/>
          <p:cNvSpPr/>
          <p:nvPr/>
        </p:nvSpPr>
        <p:spPr>
          <a:xfrm>
            <a:off x="3657600" y="0"/>
            <a:ext cx="214313" cy="5143500"/>
          </a:xfrm>
          <a:prstGeom prst="rect">
            <a:avLst/>
          </a:prstGeom>
          <a:solidFill>
            <a:srgbClr val="0F172A"/>
          </a:solidFill>
          <a:ln/>
        </p:spPr>
      </p:sp>
      <p:sp>
        <p:nvSpPr>
          <p:cNvPr id="10" name="Text 6"/>
          <p:cNvSpPr/>
          <p:nvPr/>
        </p:nvSpPr>
        <p:spPr>
          <a:xfrm>
            <a:off x="4300538" y="428625"/>
            <a:ext cx="4414838" cy="591480"/>
          </a:xfrm>
          <a:prstGeom prst="rect">
            <a:avLst/>
          </a:prstGeom>
          <a:noFill/>
          <a:ln/>
        </p:spPr>
        <p:txBody>
          <a:bodyPr wrap="square" lIns="0" tIns="0" rIns="0" bIns="0" rtlCol="0" anchor="t">
            <a:spAutoFit/>
          </a:bodyPr>
          <a:lstStyle/>
          <a:p>
            <a:pPr algn="l" indent="0" marL="0">
              <a:lnSpc>
                <a:spcPct val="92000"/>
              </a:lnSpc>
              <a:buNone/>
            </a:pPr>
            <a:r>
              <a:rPr lang="en-US" sz="1800" b="1" spc="-1" kern="0" dirty="0">
                <a:solidFill>
                  <a:srgbClr val="0F172A"/>
                </a:solidFill>
                <a:latin typeface="Space Grotesk Bold" pitchFamily="34" charset="0"/>
                <a:ea typeface="Space Grotesk Bold" pitchFamily="34" charset="-122"/>
                <a:cs typeface="Space Grotesk Bold" pitchFamily="34" charset="-120"/>
              </a:rPr>
              <a:t>LE "HEDGING" D'ABIDJAN REPOSE SUR </a:t>
            </a:r>
            <a:r>
              <a:rPr lang="en-US" sz="1800" b="1" spc="-1" kern="0" dirty="0">
                <a:solidFill>
                  <a:srgbClr val="0F172A"/>
                </a:solidFill>
                <a:latin typeface="Space Grotesk Bold" pitchFamily="34" charset="0"/>
                <a:ea typeface="Space Grotesk Bold" pitchFamily="34" charset="-122"/>
                <a:cs typeface="Space Grotesk Bold" pitchFamily="34" charset="-120"/>
              </a:rPr>
              <a:t>UN </a:t>
            </a:r>
            <a:r>
              <a:rPr lang="en-US" sz="1800" b="1" spc="-1" kern="0" dirty="0">
                <a:solidFill>
                  <a:srgbClr val="F59E0B"/>
                </a:solidFill>
                <a:latin typeface="Space Grotesk Bold" pitchFamily="34" charset="0"/>
                <a:ea typeface="Space Grotesk Bold" pitchFamily="34" charset="-122"/>
                <a:cs typeface="Space Grotesk Bold" pitchFamily="34" charset="-120"/>
              </a:rPr>
              <a:t>ÉQUILIBRE FRAGILE</a:t>
            </a:r>
            <a:endParaRPr lang="en-US" sz="1800" dirty="0"/>
          </a:p>
        </p:txBody>
      </p:sp>
      <p:sp>
        <p:nvSpPr>
          <p:cNvPr id="11" name="Shape 7"/>
          <p:cNvSpPr/>
          <p:nvPr/>
        </p:nvSpPr>
        <p:spPr>
          <a:xfrm>
            <a:off x="4300538" y="1320143"/>
            <a:ext cx="285750" cy="285750"/>
          </a:xfrm>
          <a:prstGeom prst="rect">
            <a:avLst/>
          </a:prstGeom>
          <a:solidFill>
            <a:srgbClr val="0F172A"/>
          </a:solidFill>
          <a:ln/>
        </p:spPr>
      </p:sp>
      <p:pic>
        <p:nvPicPr>
          <p:cNvPr id="12" name="Image 1" descr="preencoded.png">    </p:cNvPr>
          <p:cNvPicPr>
            <a:picLocks noChangeAspect="1"/>
          </p:cNvPicPr>
          <p:nvPr/>
        </p:nvPicPr>
        <p:blipFill>
          <a:blip r:embed="rId2"/>
          <a:stretch>
            <a:fillRect/>
          </a:stretch>
        </p:blipFill>
        <p:spPr>
          <a:xfrm>
            <a:off x="4363045" y="1391580"/>
            <a:ext cx="160734" cy="142875"/>
          </a:xfrm>
          <a:prstGeom prst="rect">
            <a:avLst/>
          </a:prstGeom>
        </p:spPr>
      </p:pic>
      <p:sp>
        <p:nvSpPr>
          <p:cNvPr id="13" name="Text 8"/>
          <p:cNvSpPr/>
          <p:nvPr/>
        </p:nvSpPr>
        <p:spPr>
          <a:xfrm>
            <a:off x="4729163" y="1305855"/>
            <a:ext cx="3986213"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TRANSPARENCE CONTRACTUELLE</a:t>
            </a:r>
            <a:endParaRPr lang="en-US" sz="900" dirty="0"/>
          </a:p>
        </p:txBody>
      </p:sp>
      <p:sp>
        <p:nvSpPr>
          <p:cNvPr id="14" name="Text 9"/>
          <p:cNvSpPr/>
          <p:nvPr/>
        </p:nvSpPr>
        <p:spPr>
          <a:xfrm>
            <a:off x="4729163" y="1513024"/>
            <a:ext cx="3986213" cy="482203"/>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Garantir la clarté sur la nature des équipements et les modalités de </a:t>
            </a:r>
            <a:r>
              <a:rPr lang="en-US" sz="800" dirty="0">
                <a:solidFill>
                  <a:srgbClr val="334155"/>
                </a:solidFill>
                <a:latin typeface="Inter" pitchFamily="34" charset="0"/>
                <a:ea typeface="Inter" pitchFamily="34" charset="-122"/>
                <a:cs typeface="Inter" pitchFamily="34" charset="-120"/>
              </a:rPr>
              <a:t>financement. C'est un impératif pour la société civile afin de s'assurer que ce </a:t>
            </a:r>
            <a:r>
              <a:rPr lang="en-US" sz="800" dirty="0">
                <a:solidFill>
                  <a:srgbClr val="334155"/>
                </a:solidFill>
                <a:latin typeface="Inter" pitchFamily="34" charset="0"/>
                <a:ea typeface="Inter" pitchFamily="34" charset="-122"/>
                <a:cs typeface="Inter" pitchFamily="34" charset="-120"/>
              </a:rPr>
              <a:t>renforcement sert avant tout la </a:t>
            </a:r>
            <a:r>
              <a:rPr lang="en-US" sz="750" b="1" dirty="0">
                <a:solidFill>
                  <a:srgbClr val="0F172A"/>
                </a:solidFill>
                <a:latin typeface="Inter Bold" pitchFamily="34" charset="0"/>
                <a:ea typeface="Inter Bold" pitchFamily="34" charset="-122"/>
                <a:cs typeface="Inter Bold" pitchFamily="34" charset="-120"/>
              </a:rPr>
              <a:t>protection du territoire et des populations</a:t>
            </a:r>
            <a:r>
              <a:rPr lang="en-US" sz="800" dirty="0">
                <a:solidFill>
                  <a:srgbClr val="334155"/>
                </a:solidFill>
                <a:latin typeface="Inter" pitchFamily="34" charset="0"/>
                <a:ea typeface="Inter" pitchFamily="34" charset="-122"/>
                <a:cs typeface="Inter" pitchFamily="34" charset="-120"/>
              </a:rPr>
              <a:t>.</a:t>
            </a:r>
            <a:endParaRPr lang="en-US" sz="800" dirty="0"/>
          </a:p>
        </p:txBody>
      </p:sp>
      <p:sp>
        <p:nvSpPr>
          <p:cNvPr id="15" name="Shape 10"/>
          <p:cNvSpPr/>
          <p:nvPr/>
        </p:nvSpPr>
        <p:spPr>
          <a:xfrm>
            <a:off x="4300538" y="2188108"/>
            <a:ext cx="285750" cy="285750"/>
          </a:xfrm>
          <a:prstGeom prst="rect">
            <a:avLst/>
          </a:prstGeom>
          <a:solidFill>
            <a:srgbClr val="0F172A"/>
          </a:solidFill>
          <a:ln/>
        </p:spPr>
      </p:sp>
      <p:sp>
        <p:nvSpPr>
          <p:cNvPr id="16" name="Text 11"/>
          <p:cNvSpPr/>
          <p:nvPr/>
        </p:nvSpPr>
        <p:spPr>
          <a:xfrm>
            <a:off x="4729163" y="2173821"/>
            <a:ext cx="3986213"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VIGILANCE DOCTRINALE</a:t>
            </a:r>
            <a:endParaRPr lang="en-US" sz="900" dirty="0"/>
          </a:p>
        </p:txBody>
      </p:sp>
      <p:sp>
        <p:nvSpPr>
          <p:cNvPr id="17" name="Text 12"/>
          <p:cNvSpPr/>
          <p:nvPr/>
        </p:nvSpPr>
        <p:spPr>
          <a:xfrm>
            <a:off x="4729163" y="2380990"/>
            <a:ext cx="3986213" cy="642938"/>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Garder une distance critique face à l'exportation de la doctrine chinoise </a:t>
            </a:r>
            <a:r>
              <a:rPr lang="en-US" sz="800" i="1" dirty="0">
                <a:solidFill>
                  <a:srgbClr val="334155"/>
                </a:solidFill>
                <a:latin typeface="Inter" pitchFamily="34" charset="0"/>
                <a:ea typeface="Inter" pitchFamily="34" charset="-122"/>
                <a:cs typeface="Inter" pitchFamily="34" charset="-120"/>
              </a:rPr>
              <a:t>weiwen</a:t>
            </a:r>
            <a:r>
              <a:rPr lang="en-US" sz="800" dirty="0">
                <a:solidFill>
                  <a:srgbClr val="334155"/>
                </a:solidFill>
                <a:latin typeface="Inter" pitchFamily="34" charset="0"/>
                <a:ea typeface="Inter" pitchFamily="34" charset="-122"/>
                <a:cs typeface="Inter" pitchFamily="34" charset="-120"/>
              </a:rPr>
              <a:t> (maintenance de la stabilité). Le renforcement capacitaire ne doit pas </a:t>
            </a:r>
            <a:r>
              <a:rPr lang="en-US" sz="800" dirty="0">
                <a:solidFill>
                  <a:srgbClr val="334155"/>
                </a:solidFill>
                <a:latin typeface="Inter" pitchFamily="34" charset="0"/>
                <a:ea typeface="Inter" pitchFamily="34" charset="-122"/>
                <a:cs typeface="Inter" pitchFamily="34" charset="-120"/>
              </a:rPr>
              <a:t>dériver vers la seule </a:t>
            </a:r>
            <a:r>
              <a:rPr lang="en-US" sz="750" b="1" dirty="0">
                <a:solidFill>
                  <a:srgbClr val="0F172A"/>
                </a:solidFill>
                <a:latin typeface="Inter Bold" pitchFamily="34" charset="0"/>
                <a:ea typeface="Inter Bold" pitchFamily="34" charset="-122"/>
                <a:cs typeface="Inter Bold" pitchFamily="34" charset="-120"/>
              </a:rPr>
              <a:t>survie du pouvoir politique</a:t>
            </a:r>
            <a:r>
              <a:rPr lang="en-US" sz="800" dirty="0">
                <a:solidFill>
                  <a:srgbClr val="334155"/>
                </a:solidFill>
                <a:latin typeface="Inter" pitchFamily="34" charset="0"/>
                <a:ea typeface="Inter" pitchFamily="34" charset="-122"/>
                <a:cs typeface="Inter" pitchFamily="34" charset="-120"/>
              </a:rPr>
              <a:t> au détriment des libertés </a:t>
            </a:r>
            <a:r>
              <a:rPr lang="en-US" sz="800" dirty="0">
                <a:solidFill>
                  <a:srgbClr val="334155"/>
                </a:solidFill>
                <a:latin typeface="Inter" pitchFamily="34" charset="0"/>
                <a:ea typeface="Inter" pitchFamily="34" charset="-122"/>
                <a:cs typeface="Inter" pitchFamily="34" charset="-120"/>
              </a:rPr>
              <a:t>publiques.</a:t>
            </a:r>
            <a:endParaRPr lang="en-US" sz="800" dirty="0"/>
          </a:p>
        </p:txBody>
      </p:sp>
      <p:sp>
        <p:nvSpPr>
          <p:cNvPr id="18" name="Shape 13"/>
          <p:cNvSpPr/>
          <p:nvPr/>
        </p:nvSpPr>
        <p:spPr>
          <a:xfrm>
            <a:off x="4300538" y="3216808"/>
            <a:ext cx="285750" cy="285750"/>
          </a:xfrm>
          <a:prstGeom prst="rect">
            <a:avLst/>
          </a:prstGeom>
          <a:solidFill>
            <a:srgbClr val="0F172A"/>
          </a:solidFill>
          <a:ln/>
        </p:spPr>
      </p:sp>
      <p:pic>
        <p:nvPicPr>
          <p:cNvPr id="19" name="Image 2" descr="preencoded.png">    </p:cNvPr>
          <p:cNvPicPr>
            <a:picLocks noChangeAspect="1"/>
          </p:cNvPicPr>
          <p:nvPr/>
        </p:nvPicPr>
        <p:blipFill>
          <a:blip r:embed="rId3"/>
          <a:stretch>
            <a:fillRect/>
          </a:stretch>
        </p:blipFill>
        <p:spPr>
          <a:xfrm>
            <a:off x="4354116" y="3288246"/>
            <a:ext cx="178594" cy="142875"/>
          </a:xfrm>
          <a:prstGeom prst="rect">
            <a:avLst/>
          </a:prstGeom>
        </p:spPr>
      </p:pic>
      <p:sp>
        <p:nvSpPr>
          <p:cNvPr id="20" name="Text 14"/>
          <p:cNvSpPr/>
          <p:nvPr/>
        </p:nvSpPr>
        <p:spPr>
          <a:xfrm>
            <a:off x="4729163" y="3202521"/>
            <a:ext cx="3986213" cy="164306"/>
          </a:xfrm>
          <a:prstGeom prst="rect">
            <a:avLst/>
          </a:prstGeom>
          <a:noFill/>
          <a:ln/>
        </p:spPr>
        <p:txBody>
          <a:bodyPr wrap="square" lIns="0" tIns="0" rIns="0" bIns="0" rtlCol="0" anchor="t">
            <a:spAutoFit/>
          </a:bodyPr>
          <a:lstStyle/>
          <a:p>
            <a:pPr algn="l" indent="0" marL="0">
              <a:buNone/>
            </a:pPr>
            <a:r>
              <a:rPr lang="en-US" sz="900" b="1" dirty="0">
                <a:solidFill>
                  <a:srgbClr val="0F172A"/>
                </a:solidFill>
                <a:latin typeface="Space Grotesk Bold" pitchFamily="34" charset="0"/>
                <a:ea typeface="Space Grotesk Bold" pitchFamily="34" charset="-122"/>
                <a:cs typeface="Space Grotesk Bold" pitchFamily="34" charset="-120"/>
              </a:rPr>
              <a:t>SOUVERAINETÉ TECHNOLOGIQUE</a:t>
            </a:r>
            <a:endParaRPr lang="en-US" sz="900" dirty="0"/>
          </a:p>
        </p:txBody>
      </p:sp>
      <p:sp>
        <p:nvSpPr>
          <p:cNvPr id="21" name="Text 15"/>
          <p:cNvSpPr/>
          <p:nvPr/>
        </p:nvSpPr>
        <p:spPr>
          <a:xfrm>
            <a:off x="4729163" y="3409690"/>
            <a:ext cx="3986213" cy="482203"/>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334155"/>
                </a:solidFill>
                <a:latin typeface="Inter" pitchFamily="34" charset="0"/>
                <a:ea typeface="Inter" pitchFamily="34" charset="-122"/>
                <a:cs typeface="Inter" pitchFamily="34" charset="-120"/>
              </a:rPr>
              <a:t>Gérer activement la dépendance à long terme pour la maintenance et éviter </a:t>
            </a:r>
            <a:r>
              <a:rPr lang="en-US" sz="800" dirty="0">
                <a:solidFill>
                  <a:srgbClr val="334155"/>
                </a:solidFill>
                <a:latin typeface="Inter" pitchFamily="34" charset="0"/>
                <a:ea typeface="Inter" pitchFamily="34" charset="-122"/>
                <a:cs typeface="Inter" pitchFamily="34" charset="-120"/>
              </a:rPr>
              <a:t>un verrouillage technologique au sein d'</a:t>
            </a:r>
            <a:r>
              <a:rPr lang="en-US" sz="750" b="1" dirty="0">
                <a:solidFill>
                  <a:srgbClr val="0F172A"/>
                </a:solidFill>
                <a:latin typeface="Inter Bold" pitchFamily="34" charset="0"/>
                <a:ea typeface="Inter Bold" pitchFamily="34" charset="-122"/>
                <a:cs typeface="Inter Bold" pitchFamily="34" charset="-120"/>
              </a:rPr>
              <a:t>écosystèmes techniques fermés</a:t>
            </a:r>
            <a:r>
              <a:rPr lang="en-US" sz="800" dirty="0">
                <a:solidFill>
                  <a:srgbClr val="334155"/>
                </a:solidFill>
                <a:latin typeface="Inter" pitchFamily="34" charset="0"/>
                <a:ea typeface="Inter" pitchFamily="34" charset="-122"/>
                <a:cs typeface="Inter" pitchFamily="34" charset="-120"/>
              </a:rPr>
              <a:t> et </a:t>
            </a:r>
            <a:r>
              <a:rPr lang="en-US" sz="800" dirty="0">
                <a:solidFill>
                  <a:srgbClr val="334155"/>
                </a:solidFill>
                <a:latin typeface="Inter" pitchFamily="34" charset="0"/>
                <a:ea typeface="Inter" pitchFamily="34" charset="-122"/>
                <a:cs typeface="Inter" pitchFamily="34" charset="-120"/>
              </a:rPr>
              <a:t>de surveillance numérique.</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2026-06-05T08:50:22Z</dcterms:created>
  <dcterms:modified xsi:type="dcterms:W3CDTF">2026-06-05T08:50:22Z</dcterms:modified>
</cp:coreProperties>
</file>