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1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Repères</c:v>
                </c:pt>
              </c:strCache>
            </c:strRef>
          </c:tx>
          <c:spPr>
            <a:solidFill>
              <a:srgbClr val="1E2A5E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1E2A5E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B23A2F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E8752C"/>
              </a:solidFill>
              <a:effectLst/>
            </c:spPr>
          </c:dPt>
          <c:cat>
            <c:multiLvlStrRef>
              <c:f>Sheet1!$A$2:$A$4</c:f>
              <c:multiLvlStrCache>
                <c:ptCount val="3"/>
                <c:lvl>
                  <c:pt idx="0">
                    <c:v>Capacité
réseau existant</c:v>
                  </c:pt>
                  <c:pt idx="1">
                    <c:v>Pluviométrie
observée 29/06</c:v>
                  </c:pt>
                  <c:pt idx="2">
                    <c:v>Norme de
conception visée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35</c:v>
                </c:pt>
                <c:pt idx="1">
                  <c:v>100</c:v>
                </c:pt>
                <c:pt idx="2">
                  <c:v>90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5B6B82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l"/>
        <c:majorGridlines>
          <c:spPr>
            <a:ln w="6350" cap="flat">
              <a:solidFill>
                <a:srgbClr val="E2E6EE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B6B82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5F6F8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image" Target="../media/image-12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1.png"/><Relationship Id="rId3" Type="http://schemas.openxmlformats.org/officeDocument/2006/relationships/image" Target="../media/image-13-1.png"/><Relationship Id="rId4" Type="http://schemas.openxmlformats.org/officeDocument/2006/relationships/image" Target="../media/image-13-1.png"/><Relationship Id="rId5" Type="http://schemas.openxmlformats.org/officeDocument/2006/relationships/image" Target="../media/image-13-1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C4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C42"/>
          </a:solidFill>
          <a:ln/>
        </p:spPr>
      </p:sp>
      <p:sp>
        <p:nvSpPr>
          <p:cNvPr id="3" name="Shape 1"/>
          <p:cNvSpPr/>
          <p:nvPr/>
        </p:nvSpPr>
        <p:spPr>
          <a:xfrm>
            <a:off x="8686800" y="-2286000"/>
            <a:ext cx="6400800" cy="6400800"/>
          </a:xfrm>
          <a:prstGeom prst="ellipse">
            <a:avLst/>
          </a:prstGeom>
          <a:solidFill>
            <a:srgbClr val="1E2A5E">
              <a:alpha val="6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0058400" y="3657600"/>
            <a:ext cx="4572000" cy="4572000"/>
          </a:xfrm>
          <a:prstGeom prst="ellipse">
            <a:avLst/>
          </a:prstGeom>
          <a:solidFill>
            <a:srgbClr val="E8752C">
              <a:alpha val="12000"/>
            </a:srgbClr>
          </a:solidFill>
          <a:ln/>
        </p:spPr>
      </p:sp>
      <p:pic>
        <p:nvPicPr>
          <p:cNvPr id="5" name="Image 0" descr="icons/cloudrain_orang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640080"/>
            <a:ext cx="502920" cy="5029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12344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E875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ANALYSE TECHNIQUE RÉGIONALE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94360" y="1691640"/>
            <a:ext cx="105156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Pluies diluviennes en</a:t>
            </a:r>
            <a:endParaRPr lang="en-US" sz="4600" dirty="0"/>
          </a:p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Afrique de l'Ouest</a:t>
            </a:r>
            <a:endParaRPr lang="en-US" sz="4600" dirty="0"/>
          </a:p>
        </p:txBody>
      </p:sp>
      <p:sp>
        <p:nvSpPr>
          <p:cNvPr id="8" name="Text 5"/>
          <p:cNvSpPr/>
          <p:nvPr/>
        </p:nvSpPr>
        <p:spPr>
          <a:xfrm>
            <a:off x="640080" y="370332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7CE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Côte d'Ivoire au cœur d'une crise régionale : bilan, causes structurelles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C7CE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 réponses institutionnelles — 27 juin – 1er juillet 2026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640080" y="489204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20+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40080" y="544068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A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morts recensés à Abidjan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3520440" y="489204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12</a:t>
            </a:r>
            <a:endParaRPr lang="en-US" sz="3000" dirty="0"/>
          </a:p>
        </p:txBody>
      </p:sp>
      <p:sp>
        <p:nvSpPr>
          <p:cNvPr id="12" name="Text 9"/>
          <p:cNvSpPr/>
          <p:nvPr/>
        </p:nvSpPr>
        <p:spPr>
          <a:xfrm>
            <a:off x="3520440" y="544068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A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morts recensés à Accra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6400800" y="489204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6400800" y="544068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A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pays côtiers touchés</a:t>
            </a:r>
            <a:endParaRPr lang="en-US" sz="1150" dirty="0"/>
          </a:p>
        </p:txBody>
      </p:sp>
      <p:sp>
        <p:nvSpPr>
          <p:cNvPr id="15" name="Text 12"/>
          <p:cNvSpPr/>
          <p:nvPr/>
        </p:nvSpPr>
        <p:spPr>
          <a:xfrm>
            <a:off x="640080" y="6355080"/>
            <a:ext cx="10789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B76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 : Ministère ivoirien de la Cohésion nationale · Ministère de l'Intérieur (CI) · GNFS Ghana · AIP · FratMat · KOACI · Presse régionale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75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CONTROVERSE &amp; GOUVERNANCE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Démolitions en zones à risque : un dossier sous tension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64592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parallèle de la crise des inondations, le district d'Abidjan a repris depuis début juin 2026 les opérations de déguerpissement dans les quartiers précaires situés en zone inondable (Vridi 3, Koumassi Campement) — une politique assumée par les autorités, mais qui suscite des positions divergentes.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2468880"/>
            <a:ext cx="5440680" cy="1874520"/>
          </a:xfrm>
          <a:prstGeom prst="roundRect">
            <a:avLst>
              <a:gd name="adj" fmla="val 3902"/>
            </a:avLst>
          </a:prstGeom>
          <a:solidFill>
            <a:srgbClr val="F5F6F8"/>
          </a:solidFill>
          <a:ln/>
        </p:spPr>
      </p:sp>
      <p:pic>
        <p:nvPicPr>
          <p:cNvPr id="6" name="Image 0" descr="icons/shield_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" y="2651760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80160" y="2633472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Position des autorités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777240" y="3063240"/>
            <a:ext cx="49377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district affirme que les opérations ont été annoncées plusieurs mois à l'avance, via mises en demeure et campagnes de sensibilisation. Le porte-parole du gouvernement a apporté son soutien officiel, au nom de la protection des vies humaines en zone à risque.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6172200" y="2468880"/>
            <a:ext cx="5440680" cy="1874520"/>
          </a:xfrm>
          <a:prstGeom prst="roundRect">
            <a:avLst>
              <a:gd name="adj" fmla="val 3902"/>
            </a:avLst>
          </a:prstGeom>
          <a:solidFill>
            <a:srgbClr val="F5F6F8"/>
          </a:solidFill>
          <a:ln/>
        </p:spPr>
      </p:sp>
      <p:pic>
        <p:nvPicPr>
          <p:cNvPr id="10" name="Image 1" descr="icons/users_oran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2651760"/>
            <a:ext cx="365760" cy="36576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903720" y="2633472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Position des populations et de la société civile</a:t>
            </a:r>
            <a:endParaRPr lang="en-US" sz="1200" dirty="0"/>
          </a:p>
        </p:txBody>
      </p:sp>
      <p:sp>
        <p:nvSpPr>
          <p:cNvPr id="12" name="Text 8"/>
          <p:cNvSpPr/>
          <p:nvPr/>
        </p:nvSpPr>
        <p:spPr>
          <a:xfrm>
            <a:off x="6903720" y="3063240"/>
            <a:ext cx="4709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commune de Port-Bouët (opposition) déplore les méthodes employées et réclame une prise en charge urgente des familles déplacées. Le FOSCAO demande la suspension des opérations en pleine saison des pluies ; Amnesty International documente des cas d'expulsion sans indemnisation adéquate.</a:t>
            </a:r>
            <a:endParaRPr lang="en-US" sz="1000" dirty="0"/>
          </a:p>
        </p:txBody>
      </p:sp>
      <p:sp>
        <p:nvSpPr>
          <p:cNvPr id="13" name="Shape 9"/>
          <p:cNvSpPr/>
          <p:nvPr/>
        </p:nvSpPr>
        <p:spPr>
          <a:xfrm>
            <a:off x="548640" y="4526280"/>
            <a:ext cx="11064240" cy="1051560"/>
          </a:xfrm>
          <a:prstGeom prst="roundRect">
            <a:avLst>
              <a:gd name="adj" fmla="val 6957"/>
            </a:avLst>
          </a:prstGeom>
          <a:solidFill>
            <a:srgbClr val="1E2A5E"/>
          </a:solidFill>
          <a:ln/>
        </p:spPr>
      </p:sp>
      <p:pic>
        <p:nvPicPr>
          <p:cNvPr id="14" name="Image 2" descr="icons/gavel_orang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4727448"/>
            <a:ext cx="384048" cy="38404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325880" y="4645152"/>
            <a:ext cx="9966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Dossier Koumassi-Campement : la vérification institutionnelle en cours</a:t>
            </a:r>
            <a:endParaRPr lang="en-US" sz="1200" dirty="0"/>
          </a:p>
        </p:txBody>
      </p:sp>
      <p:sp>
        <p:nvSpPr>
          <p:cNvPr id="16" name="Text 11"/>
          <p:cNvSpPr/>
          <p:nvPr/>
        </p:nvSpPr>
        <p:spPr>
          <a:xfrm>
            <a:off x="1325880" y="4956048"/>
            <a:ext cx="9966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D7DC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parcelle de 34 hectares y est revendiquée par un ancien élu local. Face aux zones d'ombre entourant les ayants droit, la Haute Autorité pour la Bonne Gouvernance (HABG) a ouvert le 18 juin 2026 une phase de vérifications préliminaires pour établir les faits et les responsabilités — illustrant la nécessité de sécuriser l'identification des bénéficiaires légitimes avant toute indemnisation.</a:t>
            </a:r>
            <a:endParaRPr lang="en-US" sz="950" dirty="0"/>
          </a:p>
        </p:txBody>
      </p:sp>
      <p:sp>
        <p:nvSpPr>
          <p:cNvPr id="17" name="Shape 12"/>
          <p:cNvSpPr/>
          <p:nvPr/>
        </p:nvSpPr>
        <p:spPr>
          <a:xfrm>
            <a:off x="548640" y="5715000"/>
            <a:ext cx="11064240" cy="566928"/>
          </a:xfrm>
          <a:prstGeom prst="roundRect">
            <a:avLst>
              <a:gd name="adj" fmla="val 9677"/>
            </a:avLst>
          </a:prstGeom>
          <a:solidFill>
            <a:srgbClr val="F5F6F8"/>
          </a:solidFill>
          <a:ln/>
        </p:spPr>
      </p:sp>
      <p:sp>
        <p:nvSpPr>
          <p:cNvPr id="18" name="Text 13"/>
          <p:cNvSpPr/>
          <p:nvPr/>
        </p:nvSpPr>
        <p:spPr>
          <a:xfrm>
            <a:off x="777240" y="5779008"/>
            <a:ext cx="10607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Cadre légal : la loi n° 2020-624 du 14 août 2020 (code de l'urbanisme et du domaine foncier) impose une indemnisation « juste et préalable » en cas d'expropriation pour cause d'utilité publique — un standard que les deux camps invoquent, chacun à sa manière, pour juger les opérations en cours.</a:t>
            </a:r>
            <a:endParaRPr lang="en-US" sz="950" dirty="0"/>
          </a:p>
        </p:txBody>
      </p:sp>
      <p:sp>
        <p:nvSpPr>
          <p:cNvPr id="19" name="Text 14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7A2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 : Jeune Afrique, 06/2026 · KOACI, 29/05 et 18/06/2026 · FOSCAO, communiqué · Amnesty International Côte d'Ivoire · Loi n° 2020-624 du 14/08/2020</a:t>
            </a:r>
            <a:endParaRPr lang="en-US" sz="900" dirty="0"/>
          </a:p>
        </p:txBody>
      </p:sp>
      <p:sp>
        <p:nvSpPr>
          <p:cNvPr id="20" name="Text 15"/>
          <p:cNvSpPr/>
          <p:nvPr/>
        </p:nvSpPr>
        <p:spPr>
          <a:xfrm>
            <a:off x="11185855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9B2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13</a:t>
            </a:r>
            <a:endParaRPr lang="en-US" sz="1000" dirty="0"/>
          </a:p>
        </p:txBody>
      </p:sp>
      <p:sp>
        <p:nvSpPr>
          <p:cNvPr id="21" name="Text 16"/>
          <p:cNvSpPr/>
          <p:nvPr/>
        </p:nvSpPr>
        <p:spPr>
          <a:xfrm>
            <a:off x="457200" y="647395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9B2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Pluies diluviennes — Afrique de l'Ouest 2026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75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COMPARAISON RÉGIONALE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Ghana et Togo : des réponses à mettre en miroir</a:t>
            </a:r>
            <a:endParaRPr lang="en-US" sz="3000" dirty="0"/>
          </a:p>
        </p:txBody>
      </p:sp>
      <p:pic>
        <p:nvPicPr>
          <p:cNvPr id="4" name="Image 0" descr="images/Pluies_Diluviennes_Ghana_2026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1691640"/>
            <a:ext cx="5212080" cy="29260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4663440"/>
            <a:ext cx="521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Opération de secours par embarcation, région du Grand Accra — riverains évacués vers un point sûr.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5989320" y="1691640"/>
            <a:ext cx="5623560" cy="1417320"/>
          </a:xfrm>
          <a:prstGeom prst="roundRect">
            <a:avLst>
              <a:gd name="adj" fmla="val 5161"/>
            </a:avLst>
          </a:prstGeom>
          <a:solidFill>
            <a:srgbClr val="F5F6F8"/>
          </a:solidFill>
          <a:ln/>
        </p:spPr>
      </p:sp>
      <p:pic>
        <p:nvPicPr>
          <p:cNvPr id="7" name="Image 1" descr="icons/flag_nav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20" y="1874520"/>
            <a:ext cx="365760" cy="36576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720840" y="182880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Ghana : mobilisation immédiate de moyens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6720840" y="2212848"/>
            <a:ext cx="4754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président John Mahama débloque 300 millions de cédis (≈ 29 M USD) de fonds d'urgence et déploie l'armée et la police en renfort des secours, tout en annonçant une opération contre les constructions illégales obstruant les cours d'eau.</a:t>
            </a:r>
            <a:endParaRPr lang="en-US" sz="1000" dirty="0"/>
          </a:p>
        </p:txBody>
      </p:sp>
      <p:sp>
        <p:nvSpPr>
          <p:cNvPr id="10" name="Shape 6"/>
          <p:cNvSpPr/>
          <p:nvPr/>
        </p:nvSpPr>
        <p:spPr>
          <a:xfrm>
            <a:off x="5989320" y="3273552"/>
            <a:ext cx="5623560" cy="1417320"/>
          </a:xfrm>
          <a:prstGeom prst="roundRect">
            <a:avLst>
              <a:gd name="adj" fmla="val 5161"/>
            </a:avLst>
          </a:prstGeom>
          <a:solidFill>
            <a:srgbClr val="F5F6F8"/>
          </a:solidFill>
          <a:ln/>
        </p:spPr>
      </p:sp>
      <p:pic>
        <p:nvPicPr>
          <p:cNvPr id="11" name="Image 2" descr="icons/water_navy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7920" y="3456432"/>
            <a:ext cx="365760" cy="36576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720840" y="3410712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Togo : dégâts matériels sans perte en vie humaine déclarée</a:t>
            </a:r>
            <a:endParaRPr lang="en-US" sz="1300" dirty="0"/>
          </a:p>
        </p:txBody>
      </p:sp>
      <p:sp>
        <p:nvSpPr>
          <p:cNvPr id="13" name="Text 8"/>
          <p:cNvSpPr/>
          <p:nvPr/>
        </p:nvSpPr>
        <p:spPr>
          <a:xfrm>
            <a:off x="6720840" y="3913632"/>
            <a:ext cx="4754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Lomé, plusieurs quartiers (Adakpamé, Adamavo, Akodesséwa, Nyékonakpoé, Kodjoviakopé, Agoè-Nyivé) sont submergés ; les réseaux de canalisation, pourtant curés en amont de la saison, ont rapidement saturé.</a:t>
            </a:r>
            <a:endParaRPr lang="en-US" sz="1000" dirty="0"/>
          </a:p>
        </p:txBody>
      </p:sp>
      <p:sp>
        <p:nvSpPr>
          <p:cNvPr id="14" name="Shape 9"/>
          <p:cNvSpPr/>
          <p:nvPr/>
        </p:nvSpPr>
        <p:spPr>
          <a:xfrm>
            <a:off x="5989320" y="4846320"/>
            <a:ext cx="5623560" cy="1280160"/>
          </a:xfrm>
          <a:prstGeom prst="roundRect">
            <a:avLst>
              <a:gd name="adj" fmla="val 5714"/>
            </a:avLst>
          </a:prstGeom>
          <a:solidFill>
            <a:srgbClr val="1E2A5E"/>
          </a:solidFill>
          <a:ln/>
        </p:spPr>
      </p:sp>
      <p:sp>
        <p:nvSpPr>
          <p:cNvPr id="15" name="Text 10"/>
          <p:cNvSpPr/>
          <p:nvPr/>
        </p:nvSpPr>
        <p:spPr>
          <a:xfrm>
            <a:off x="6217920" y="4956048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75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Lecture comparée</a:t>
            </a:r>
            <a:endParaRPr lang="en-US" sz="1200" dirty="0"/>
          </a:p>
        </p:txBody>
      </p:sp>
      <p:sp>
        <p:nvSpPr>
          <p:cNvPr id="16" name="Text 11"/>
          <p:cNvSpPr/>
          <p:nvPr/>
        </p:nvSpPr>
        <p:spPr>
          <a:xfrm>
            <a:off x="6217920" y="5257800"/>
            <a:ext cx="5120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trois pays partagent le même facteur déclencheur météorologique, mais des trajectoires de réponse différentes — rapidité du déblocage de fonds, ampleur de la mobilisation sécuritaire, communication publique — qui influencent directement la perception de l'efficacité de l'action publique.</a:t>
            </a:r>
            <a:endParaRPr lang="en-US" sz="1000" dirty="0"/>
          </a:p>
        </p:txBody>
      </p:sp>
      <p:sp>
        <p:nvSpPr>
          <p:cNvPr id="17" name="Text 12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7A2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 : Yahoo Actualités France / RFI · Burkina24, 01/07/2026 · Afriquinfos, 30/06/2026 (Togo)</a:t>
            </a:r>
            <a:endParaRPr lang="en-US" sz="900" dirty="0"/>
          </a:p>
        </p:txBody>
      </p:sp>
      <p:sp>
        <p:nvSpPr>
          <p:cNvPr id="18" name="Text 13"/>
          <p:cNvSpPr/>
          <p:nvPr/>
        </p:nvSpPr>
        <p:spPr>
          <a:xfrm>
            <a:off x="11185855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9B2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13</a:t>
            </a:r>
            <a:endParaRPr lang="en-US" sz="1000" dirty="0"/>
          </a:p>
        </p:txBody>
      </p:sp>
      <p:sp>
        <p:nvSpPr>
          <p:cNvPr id="19" name="Text 14"/>
          <p:cNvSpPr/>
          <p:nvPr/>
        </p:nvSpPr>
        <p:spPr>
          <a:xfrm>
            <a:off x="457200" y="647395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9B2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Pluies diluviennes — Afrique de l'Ouest 2026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75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FACTEURS DE VULNÉRABILITÉ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Une responsabilité partagée, documentée par les faits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inondations de juin 2026 ne relèvent pas d'une seule cause. Elles résultent de la conjonction de plusieurs défaillances, chacune documentée par la presse et le constat de terrain — sans qu'aucune, isolément, n'explique l'ampleur du bilan.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2286000"/>
            <a:ext cx="3538728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436">
                <a:alpha val="8000"/>
              </a:srgbClr>
            </a:outerShdw>
          </a:effectLst>
        </p:spPr>
      </p:sp>
      <p:pic>
        <p:nvPicPr>
          <p:cNvPr id="6" name="Image 0" descr="icons/boxes_orang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" y="2468880"/>
            <a:ext cx="329184" cy="3291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49808" y="2880360"/>
            <a:ext cx="31363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Cession de terrains non viabilisés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749808" y="3401568"/>
            <a:ext cx="31363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 lotissements mis en vente et bâtis avant tout aménagement de voirie ou de réseau d'évacuation, reportant sur les acquéreurs un coût d'infrastructure qu'ils ne peuvent assumer seuls.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4251960" y="2286000"/>
            <a:ext cx="3538728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436">
                <a:alpha val="8000"/>
              </a:srgbClr>
            </a:outerShdw>
          </a:effectLst>
        </p:spPr>
      </p:sp>
      <p:pic>
        <p:nvPicPr>
          <p:cNvPr id="10" name="Image 1" descr="icons/trash_oran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3128" y="2468880"/>
            <a:ext cx="329184" cy="32918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453128" y="2880360"/>
            <a:ext cx="31363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Incivisme dans la gestion des déchets</a:t>
            </a:r>
            <a:endParaRPr lang="en-US" sz="1150" dirty="0"/>
          </a:p>
        </p:txBody>
      </p:sp>
      <p:sp>
        <p:nvSpPr>
          <p:cNvPr id="12" name="Text 8"/>
          <p:cNvSpPr/>
          <p:nvPr/>
        </p:nvSpPr>
        <p:spPr>
          <a:xfrm>
            <a:off x="4453128" y="3401568"/>
            <a:ext cx="31363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L'obstruction massive des caniveaux par des déchets jetés au quotidien, documentée par les relevés de terrain, réduit la capacité d'évacuation des réseaux existants.</a:t>
            </a:r>
            <a:endParaRPr lang="en-US" sz="900" dirty="0"/>
          </a:p>
        </p:txBody>
      </p:sp>
      <p:sp>
        <p:nvSpPr>
          <p:cNvPr id="13" name="Shape 9"/>
          <p:cNvSpPr/>
          <p:nvPr/>
        </p:nvSpPr>
        <p:spPr>
          <a:xfrm>
            <a:off x="7955280" y="2286000"/>
            <a:ext cx="3538728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436">
                <a:alpha val="8000"/>
              </a:srgbClr>
            </a:outerShdw>
          </a:effectLst>
        </p:spPr>
      </p:sp>
      <p:pic>
        <p:nvPicPr>
          <p:cNvPr id="14" name="Image 2" descr="icons/gavel_orang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6448" y="2468880"/>
            <a:ext cx="329184" cy="32918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8156448" y="2880360"/>
            <a:ext cx="31363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Occupation illégale de zones à risque</a:t>
            </a:r>
            <a:endParaRPr lang="en-US" sz="1150" dirty="0"/>
          </a:p>
        </p:txBody>
      </p:sp>
      <p:sp>
        <p:nvSpPr>
          <p:cNvPr id="16" name="Text 11"/>
          <p:cNvSpPr/>
          <p:nvPr/>
        </p:nvSpPr>
        <p:spPr>
          <a:xfrm>
            <a:off x="8156448" y="3401568"/>
            <a:ext cx="31363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L'installation d'habitations précaires sur des flancs de talus ou des servitudes de cours d'eau, comme à Mossikro, expose directement les populations à l'éboulement et à la submersion.</a:t>
            </a:r>
            <a:endParaRPr lang="en-US" sz="900" dirty="0"/>
          </a:p>
        </p:txBody>
      </p:sp>
      <p:sp>
        <p:nvSpPr>
          <p:cNvPr id="17" name="Shape 12"/>
          <p:cNvSpPr/>
          <p:nvPr/>
        </p:nvSpPr>
        <p:spPr>
          <a:xfrm>
            <a:off x="548640" y="4206240"/>
            <a:ext cx="3538728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436">
                <a:alpha val="8000"/>
              </a:srgbClr>
            </a:outerShdw>
          </a:effectLst>
        </p:spPr>
      </p:sp>
      <p:pic>
        <p:nvPicPr>
          <p:cNvPr id="18" name="Image 3" descr="icons/chart_orang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808" y="4389120"/>
            <a:ext cx="329184" cy="329184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749808" y="4800600"/>
            <a:ext cx="31363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Sous-investissement historique</a:t>
            </a:r>
            <a:endParaRPr lang="en-US" sz="1150" dirty="0"/>
          </a:p>
        </p:txBody>
      </p:sp>
      <p:sp>
        <p:nvSpPr>
          <p:cNvPr id="20" name="Text 14"/>
          <p:cNvSpPr/>
          <p:nvPr/>
        </p:nvSpPr>
        <p:spPr>
          <a:xfrm>
            <a:off x="749808" y="5321808"/>
            <a:ext cx="31363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récurrence des inondations depuis 2019 traduit un déficit d'investissement cumulé dans les réseaux d'assainissement face à une croissance rapide de l'agglomération.</a:t>
            </a:r>
            <a:endParaRPr lang="en-US" sz="900" dirty="0"/>
          </a:p>
        </p:txBody>
      </p:sp>
      <p:sp>
        <p:nvSpPr>
          <p:cNvPr id="21" name="Shape 15"/>
          <p:cNvSpPr/>
          <p:nvPr/>
        </p:nvSpPr>
        <p:spPr>
          <a:xfrm>
            <a:off x="4251960" y="4206240"/>
            <a:ext cx="3538728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436">
                <a:alpha val="8000"/>
              </a:srgbClr>
            </a:outerShdw>
          </a:effectLst>
        </p:spPr>
      </p:sp>
      <p:pic>
        <p:nvPicPr>
          <p:cNvPr id="22" name="Image 4" descr="icons/warning_orang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3128" y="4389120"/>
            <a:ext cx="329184" cy="329184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4453128" y="4800600"/>
            <a:ext cx="31363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Application inégale des règles d'urbanisme</a:t>
            </a:r>
            <a:endParaRPr lang="en-US" sz="1150" dirty="0"/>
          </a:p>
        </p:txBody>
      </p:sp>
      <p:sp>
        <p:nvSpPr>
          <p:cNvPr id="24" name="Text 17"/>
          <p:cNvSpPr/>
          <p:nvPr/>
        </p:nvSpPr>
        <p:spPr>
          <a:xfrm>
            <a:off x="4453128" y="5321808"/>
            <a:ext cx="31363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 années de tolérance envers les implantations non conformes ont installé l'idée que les règles d'urbanisme et de salubrité se négocient au cas par cas plutôt qu'elles ne s'imposent à tous.</a:t>
            </a:r>
            <a:endParaRPr lang="en-US" sz="900" dirty="0"/>
          </a:p>
        </p:txBody>
      </p:sp>
      <p:sp>
        <p:nvSpPr>
          <p:cNvPr id="25" name="Shape 18"/>
          <p:cNvSpPr/>
          <p:nvPr/>
        </p:nvSpPr>
        <p:spPr>
          <a:xfrm>
            <a:off x="7955280" y="4206240"/>
            <a:ext cx="3538728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436">
                <a:alpha val="8000"/>
              </a:srgbClr>
            </a:outerShdw>
          </a:effectLst>
        </p:spPr>
      </p:sp>
      <p:pic>
        <p:nvPicPr>
          <p:cNvPr id="26" name="Image 5" descr="icons/balance_orang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6448" y="4389120"/>
            <a:ext cx="329184" cy="329184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8156448" y="4800600"/>
            <a:ext cx="31363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 respect de la règle, condition de la vie collective</a:t>
            </a:r>
            <a:endParaRPr lang="en-US" sz="1150" dirty="0"/>
          </a:p>
        </p:txBody>
      </p:sp>
      <p:sp>
        <p:nvSpPr>
          <p:cNvPr id="28" name="Text 20"/>
          <p:cNvSpPr/>
          <p:nvPr/>
        </p:nvSpPr>
        <p:spPr>
          <a:xfrm>
            <a:off x="8156448" y="5321808"/>
            <a:ext cx="31363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Hygiène, urbanisme, salubrité : ces règles élémentaires de vie en société ne tiennent que si chacun les respecte et si leur violation est sanctionnée — la justice restant, en dernier ressort, le garant de leur application effective.</a:t>
            </a:r>
            <a:endParaRPr lang="en-US" sz="900" dirty="0"/>
          </a:p>
        </p:txBody>
      </p:sp>
      <p:sp>
        <p:nvSpPr>
          <p:cNvPr id="29" name="Text 21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7A2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Constat établi à partir des relevés photographiques de terrain et des sources citées dans ce dossier — présenté sans jugement porté sur un acteur nommément désigné</a:t>
            </a:r>
            <a:endParaRPr lang="en-US" sz="900" dirty="0"/>
          </a:p>
        </p:txBody>
      </p:sp>
      <p:sp>
        <p:nvSpPr>
          <p:cNvPr id="30" name="Text 22"/>
          <p:cNvSpPr/>
          <p:nvPr/>
        </p:nvSpPr>
        <p:spPr>
          <a:xfrm>
            <a:off x="11185855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9B2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13</a:t>
            </a:r>
            <a:endParaRPr lang="en-US" sz="1000" dirty="0"/>
          </a:p>
        </p:txBody>
      </p:sp>
      <p:sp>
        <p:nvSpPr>
          <p:cNvPr id="31" name="Text 23"/>
          <p:cNvSpPr/>
          <p:nvPr/>
        </p:nvSpPr>
        <p:spPr>
          <a:xfrm>
            <a:off x="457200" y="647395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9B2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Pluies diluviennes — Afrique de l'Ouest 2026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41C4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743200" y="4114800"/>
            <a:ext cx="6400800" cy="6400800"/>
          </a:xfrm>
          <a:prstGeom prst="ellipse">
            <a:avLst/>
          </a:prstGeom>
          <a:solidFill>
            <a:srgbClr val="1E2A5E">
              <a:alpha val="55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75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 &amp; PISTES D'ACTION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 sécurité collective dépend</a:t>
            </a:r>
            <a:endParaRPr lang="en-US" sz="3000" dirty="0"/>
          </a:p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d'abord du comportement civique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48640" y="2103120"/>
            <a:ext cx="6400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C7CE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infrastructures les mieux dimensionnées ne peuvent compenser des caniveaux bouchés au quotidien, ni des constructions maintenues sur des zones à risque connues. Vivre en société suppose des règles communes — urbanisme, hygiène, salubrité — et la conscience, chez chacun, qu'elles s'appliquent à tous. Ces règles ne valent que si elles sont respectées ; et lorsqu'elles ne le sont pas, la justice reste, en dernier ressort, le juge de paix chargé d'en garantir l'application.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7269480" y="1828800"/>
            <a:ext cx="4389120" cy="713232"/>
          </a:xfrm>
          <a:prstGeom prst="roundRect">
            <a:avLst>
              <a:gd name="adj" fmla="val 8974"/>
            </a:avLst>
          </a:prstGeom>
          <a:solidFill>
            <a:srgbClr val="1E2A5E"/>
          </a:solidFill>
          <a:ln/>
        </p:spPr>
      </p:sp>
      <p:pic>
        <p:nvPicPr>
          <p:cNvPr id="7" name="Image 0" descr="icons/shield_orang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52360" y="2011680"/>
            <a:ext cx="347472" cy="34747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909560" y="1883664"/>
            <a:ext cx="36576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6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Curage préventif systématique des caniveaux avant chaque saison des pluies, avec suivi citoyen</a:t>
            </a:r>
            <a:endParaRPr lang="en-US" sz="960" dirty="0"/>
          </a:p>
        </p:txBody>
      </p:sp>
      <p:sp>
        <p:nvSpPr>
          <p:cNvPr id="9" name="Shape 6"/>
          <p:cNvSpPr/>
          <p:nvPr/>
        </p:nvSpPr>
        <p:spPr>
          <a:xfrm>
            <a:off x="7269480" y="2624328"/>
            <a:ext cx="4389120" cy="713232"/>
          </a:xfrm>
          <a:prstGeom prst="roundRect">
            <a:avLst>
              <a:gd name="adj" fmla="val 8974"/>
            </a:avLst>
          </a:prstGeom>
          <a:solidFill>
            <a:srgbClr val="1E2A5E"/>
          </a:solidFill>
          <a:ln/>
        </p:spPr>
      </p:sp>
      <p:pic>
        <p:nvPicPr>
          <p:cNvPr id="10" name="Image 1" descr="icons/shield_oran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360" y="2807208"/>
            <a:ext cx="347472" cy="34747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909560" y="2679192"/>
            <a:ext cx="36576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6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effective des règles d'urbanisme pour toute nouvelle cession de terrain (viabilisation préalable obligatoire)</a:t>
            </a:r>
            <a:endParaRPr lang="en-US" sz="960" dirty="0"/>
          </a:p>
        </p:txBody>
      </p:sp>
      <p:sp>
        <p:nvSpPr>
          <p:cNvPr id="12" name="Shape 8"/>
          <p:cNvSpPr/>
          <p:nvPr/>
        </p:nvSpPr>
        <p:spPr>
          <a:xfrm>
            <a:off x="7269480" y="3419856"/>
            <a:ext cx="4389120" cy="713232"/>
          </a:xfrm>
          <a:prstGeom prst="roundRect">
            <a:avLst>
              <a:gd name="adj" fmla="val 8974"/>
            </a:avLst>
          </a:prstGeom>
          <a:solidFill>
            <a:srgbClr val="1E2A5E"/>
          </a:solidFill>
          <a:ln/>
        </p:spPr>
      </p:sp>
      <p:pic>
        <p:nvPicPr>
          <p:cNvPr id="13" name="Image 2" descr="icons/shield_orang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2360" y="3602736"/>
            <a:ext cx="347472" cy="34747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909560" y="3474720"/>
            <a:ext cx="36576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6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Relogement planifié des populations installées sur les zones à risque identifiées (talus, servitudes de cours d'eau)</a:t>
            </a:r>
            <a:endParaRPr lang="en-US" sz="960" dirty="0"/>
          </a:p>
        </p:txBody>
      </p:sp>
      <p:sp>
        <p:nvSpPr>
          <p:cNvPr id="15" name="Shape 10"/>
          <p:cNvSpPr/>
          <p:nvPr/>
        </p:nvSpPr>
        <p:spPr>
          <a:xfrm>
            <a:off x="7269480" y="4215384"/>
            <a:ext cx="4389120" cy="713232"/>
          </a:xfrm>
          <a:prstGeom prst="roundRect">
            <a:avLst>
              <a:gd name="adj" fmla="val 8974"/>
            </a:avLst>
          </a:prstGeom>
          <a:solidFill>
            <a:srgbClr val="1E2A5E"/>
          </a:solidFill>
          <a:ln/>
        </p:spPr>
      </p:sp>
      <p:pic>
        <p:nvPicPr>
          <p:cNvPr id="16" name="Image 3" descr="icons/shield_orang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2360" y="4398264"/>
            <a:ext cx="347472" cy="347472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7909560" y="4270248"/>
            <a:ext cx="36576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6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Sanction judiciaire constante des manquements aux règles d'urbanisme et de salubrité, condition de leur crédibilité</a:t>
            </a:r>
            <a:endParaRPr lang="en-US" sz="960" dirty="0"/>
          </a:p>
        </p:txBody>
      </p:sp>
      <p:sp>
        <p:nvSpPr>
          <p:cNvPr id="18" name="Shape 12"/>
          <p:cNvSpPr/>
          <p:nvPr/>
        </p:nvSpPr>
        <p:spPr>
          <a:xfrm>
            <a:off x="7269480" y="5010912"/>
            <a:ext cx="4389120" cy="713232"/>
          </a:xfrm>
          <a:prstGeom prst="roundRect">
            <a:avLst>
              <a:gd name="adj" fmla="val 8974"/>
            </a:avLst>
          </a:prstGeom>
          <a:solidFill>
            <a:srgbClr val="1E2A5E"/>
          </a:solidFill>
          <a:ln/>
        </p:spPr>
      </p:sp>
      <p:pic>
        <p:nvPicPr>
          <p:cNvPr id="19" name="Image 4" descr="icons/shield_orang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2360" y="5193792"/>
            <a:ext cx="347472" cy="347472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7909560" y="5065776"/>
            <a:ext cx="36576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6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Campagnes de sensibilisation continues sur le civisme et la gestion des déchets, en lien avec les associations de quartier</a:t>
            </a:r>
            <a:endParaRPr lang="en-US" sz="960" dirty="0"/>
          </a:p>
        </p:txBody>
      </p:sp>
      <p:sp>
        <p:nvSpPr>
          <p:cNvPr id="21" name="Text 14"/>
          <p:cNvSpPr/>
          <p:nvPr/>
        </p:nvSpPr>
        <p:spPr>
          <a:xfrm>
            <a:off x="548640" y="598932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9AA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Cette responsabilité est à la fois institutionnelle et individuelle — et engage l'ensemble des acteurs, publics comme privés, dans la durée.</a:t>
            </a:r>
            <a:endParaRPr lang="en-US" sz="1100" dirty="0"/>
          </a:p>
        </p:txBody>
      </p:sp>
      <p:sp>
        <p:nvSpPr>
          <p:cNvPr id="22" name="Text 15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7B87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Synthèse réalisée à partir des sources officielles et de presse citées dans ce dossier — juin-juillet 2026</a:t>
            </a:r>
            <a:endParaRPr lang="en-US" sz="900" dirty="0"/>
          </a:p>
        </p:txBody>
      </p:sp>
      <p:sp>
        <p:nvSpPr>
          <p:cNvPr id="23" name="Text 16"/>
          <p:cNvSpPr/>
          <p:nvPr/>
        </p:nvSpPr>
        <p:spPr>
          <a:xfrm>
            <a:off x="11185855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C99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13</a:t>
            </a:r>
            <a:endParaRPr lang="en-US" sz="1000" dirty="0"/>
          </a:p>
        </p:txBody>
      </p:sp>
      <p:sp>
        <p:nvSpPr>
          <p:cNvPr id="24" name="Text 17"/>
          <p:cNvSpPr/>
          <p:nvPr/>
        </p:nvSpPr>
        <p:spPr>
          <a:xfrm>
            <a:off x="457200" y="647395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6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Pluies diluviennes — Afrique de l'Ouest 2026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75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 épisode pluvieux exceptionnel et régional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55778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Depuis la nuit du 27 au 28 juin 2026, une même perturbation pluvio-orageuse a traversé plusieurs capitales côtières d'Afrique de l'Ouest — Abidjan, Accra, Lomé — provoquant en moins de 72 heures des inondations d'une intensité rarement observée sur la période.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3154680"/>
            <a:ext cx="128016" cy="128016"/>
          </a:xfrm>
          <a:prstGeom prst="ellipse">
            <a:avLst/>
          </a:prstGeom>
          <a:solidFill>
            <a:srgbClr val="E8752C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3008376"/>
            <a:ext cx="1463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140 mm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2331720" y="2971800"/>
            <a:ext cx="3840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pluie tombés en une seule journée sur Accra, soit près de 3× le record de l'année précédente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4023360"/>
            <a:ext cx="128016" cy="128016"/>
          </a:xfrm>
          <a:prstGeom prst="ellipse">
            <a:avLst/>
          </a:prstGeom>
          <a:solidFill>
            <a:srgbClr val="E8752C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3877056"/>
            <a:ext cx="1463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48-72 h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2331720" y="3840480"/>
            <a:ext cx="3840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précipitations continues sur le District autonome d'Abidjan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48640" y="4892040"/>
            <a:ext cx="128016" cy="128016"/>
          </a:xfrm>
          <a:prstGeom prst="ellipse">
            <a:avLst/>
          </a:prstGeom>
          <a:solidFill>
            <a:srgbClr val="E8752C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4745736"/>
            <a:ext cx="1463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2331720" y="4709160"/>
            <a:ext cx="3840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communes ivoiriennes en vigilance orange : Cocody, Songon, Yopougon, Bingerville</a:t>
            </a:r>
            <a:endParaRPr lang="en-US" sz="1100" dirty="0"/>
          </a:p>
        </p:txBody>
      </p:sp>
      <p:pic>
        <p:nvPicPr>
          <p:cNvPr id="14" name="Image 0" descr="images/Pluies_Diluviennes_Ghana_2026_1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492240" y="1600200"/>
            <a:ext cx="5120640" cy="2880360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6492240" y="1600200"/>
            <a:ext cx="5120640" cy="2880360"/>
          </a:xfrm>
          <a:prstGeom prst="roundRect">
            <a:avLst>
              <a:gd name="adj" fmla="val 1587"/>
            </a:avLst>
          </a:prstGeom>
          <a:solidFill>
            <a:srgbClr val="FFFFFF">
              <a:alpha val="0"/>
            </a:srgbClr>
          </a:solidFill>
          <a:ln w="12700">
            <a:solidFill>
              <a:srgbClr val="1E2A5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92240" y="4553712"/>
            <a:ext cx="5120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Accra (Ghana), 29 juin 2026 — quartier résidentiel submergé, habitants réfugiés sur les toits.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6492240" y="5074920"/>
            <a:ext cx="5120640" cy="960120"/>
          </a:xfrm>
          <a:prstGeom prst="roundRect">
            <a:avLst>
              <a:gd name="adj" fmla="val 7619"/>
            </a:avLst>
          </a:prstGeom>
          <a:solidFill>
            <a:srgbClr val="F5F6F8"/>
          </a:solidFill>
          <a:ln/>
        </p:spPr>
      </p:sp>
      <p:pic>
        <p:nvPicPr>
          <p:cNvPr id="18" name="Image 1" descr="icons/globe_nav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5120" y="5257800"/>
            <a:ext cx="384048" cy="384048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7178040" y="5138928"/>
            <a:ext cx="4251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Comparatif 2025 : la saison des pluies avait fait 18 décès, 79 habitations inondées et 47 infrastructures publiques impactées à Abidjan (ONPC). 2026 dépasse déjà ce bilan.</a:t>
            </a:r>
            <a:endParaRPr lang="en-US" sz="1050" dirty="0"/>
          </a:p>
        </p:txBody>
      </p:sp>
      <p:sp>
        <p:nvSpPr>
          <p:cNvPr id="20" name="Text 16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7A2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 : Ministère de l'Intérieur (Ghana) · ONPC Côte d'Ivoire · SODEXAM · AIP, revue de presse du 30/06/2026</a:t>
            </a:r>
            <a:endParaRPr lang="en-US" sz="900" dirty="0"/>
          </a:p>
        </p:txBody>
      </p:sp>
      <p:sp>
        <p:nvSpPr>
          <p:cNvPr id="21" name="Text 17"/>
          <p:cNvSpPr/>
          <p:nvPr/>
        </p:nvSpPr>
        <p:spPr>
          <a:xfrm>
            <a:off x="11185855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9B2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13</a:t>
            </a:r>
            <a:endParaRPr lang="en-US" sz="1000" dirty="0"/>
          </a:p>
        </p:txBody>
      </p:sp>
      <p:sp>
        <p:nvSpPr>
          <p:cNvPr id="22" name="Text 18"/>
          <p:cNvSpPr/>
          <p:nvPr/>
        </p:nvSpPr>
        <p:spPr>
          <a:xfrm>
            <a:off x="457200" y="647395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9B2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Pluies diluviennes — Afrique de l'Ouest 2026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75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BILAN HUMAIN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 épisode meurtrier à l'échelle régionale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611880" cy="283464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5400000">
              <a:srgbClr val="1B2436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77240" y="1874520"/>
            <a:ext cx="3154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CÔTE D'IVOIRE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77240" y="2194560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43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Abidjan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77240" y="2606040"/>
            <a:ext cx="3154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</a:t>
            </a:r>
            <a:endParaRPr lang="en-US" sz="5600" dirty="0"/>
          </a:p>
        </p:txBody>
      </p:sp>
      <p:sp>
        <p:nvSpPr>
          <p:cNvPr id="8" name="Text 6"/>
          <p:cNvSpPr/>
          <p:nvPr/>
        </p:nvSpPr>
        <p:spPr>
          <a:xfrm>
            <a:off x="777240" y="3474720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décès recensés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777240" y="3840480"/>
            <a:ext cx="3154680" cy="0"/>
          </a:xfrm>
          <a:prstGeom prst="line">
            <a:avLst/>
          </a:prstGeom>
          <a:noFill/>
          <a:ln w="12700">
            <a:solidFill>
              <a:srgbClr val="E2E6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397764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Bilan provisoire du ministre de l'Intérieur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Vagondo Diomandé (30/06)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343400" y="1691640"/>
            <a:ext cx="3611880" cy="283464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5400000">
              <a:srgbClr val="1B2436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572000" y="1874520"/>
            <a:ext cx="3154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GHANA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572000" y="2194560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43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Accra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572000" y="2606040"/>
            <a:ext cx="3154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E875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12</a:t>
            </a:r>
            <a:endParaRPr lang="en-US" sz="5600" dirty="0"/>
          </a:p>
        </p:txBody>
      </p:sp>
      <p:sp>
        <p:nvSpPr>
          <p:cNvPr id="15" name="Text 13"/>
          <p:cNvSpPr/>
          <p:nvPr/>
        </p:nvSpPr>
        <p:spPr>
          <a:xfrm>
            <a:off x="4572000" y="3474720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décès recensés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572000" y="3840480"/>
            <a:ext cx="3154680" cy="0"/>
          </a:xfrm>
          <a:prstGeom prst="line">
            <a:avLst/>
          </a:prstGeom>
          <a:noFill/>
          <a:ln w="12700">
            <a:solidFill>
              <a:srgbClr val="E2E6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0" y="397764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Bilan des sapeurs-pompiers (GNFS),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39 000 personnes évacuées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8138160" y="1691640"/>
            <a:ext cx="3611880" cy="283464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5400000">
              <a:srgbClr val="1B2436">
                <a:alpha val="12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8366760" y="1874520"/>
            <a:ext cx="3154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TOGO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8366760" y="2194560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43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Lomé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366760" y="2606040"/>
            <a:ext cx="3154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5B6B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</a:t>
            </a:r>
            <a:endParaRPr lang="en-US" sz="5600" dirty="0"/>
          </a:p>
        </p:txBody>
      </p:sp>
      <p:sp>
        <p:nvSpPr>
          <p:cNvPr id="22" name="Text 20"/>
          <p:cNvSpPr/>
          <p:nvPr/>
        </p:nvSpPr>
        <p:spPr>
          <a:xfrm>
            <a:off x="8366760" y="3474720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décès recensés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8366760" y="3840480"/>
            <a:ext cx="3154680" cy="0"/>
          </a:xfrm>
          <a:prstGeom prst="line">
            <a:avLst/>
          </a:prstGeom>
          <a:noFill/>
          <a:ln w="12700">
            <a:solidFill>
              <a:srgbClr val="E2E6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366760" y="397764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Dégâts matériels majeurs,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aucun décès déclaré à ce stade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48640" y="4709160"/>
            <a:ext cx="11109960" cy="777240"/>
          </a:xfrm>
          <a:prstGeom prst="roundRect">
            <a:avLst>
              <a:gd name="adj" fmla="val 9412"/>
            </a:avLst>
          </a:prstGeom>
          <a:solidFill>
            <a:srgbClr val="1E2A5E"/>
          </a:solidFill>
          <a:ln/>
        </p:spPr>
      </p:sp>
      <p:pic>
        <p:nvPicPr>
          <p:cNvPr id="26" name="Image 0" descr="icons/warning_orang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" y="4892040"/>
            <a:ext cx="384048" cy="384048"/>
          </a:xfrm>
          <a:prstGeom prst="rect">
            <a:avLst/>
          </a:prstGeom>
        </p:spPr>
      </p:pic>
      <p:sp>
        <p:nvSpPr>
          <p:cNvPr id="27" name="Text 24"/>
          <p:cNvSpPr/>
          <p:nvPr/>
        </p:nvSpPr>
        <p:spPr>
          <a:xfrm>
            <a:off x="1325880" y="4773168"/>
            <a:ext cx="10149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 de vigilance méthodologique : les chiffres officiels évoluent d'heure en heure et divergent parfois des estimations de l'opposition ivoirienne (PPA-CI), qui avance un bilan plus lourd que celui communiqué par le gouvernement — signe de la difficulté à établir un décompte stabilisé en pleine crise.</a:t>
            </a:r>
            <a:endParaRPr lang="en-US" sz="1050" dirty="0"/>
          </a:p>
        </p:txBody>
      </p:sp>
      <p:sp>
        <p:nvSpPr>
          <p:cNvPr id="28" name="Text 25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7B87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 : Ministère de l'Intérieur CI · GNFS Ghana · Wakat Séra · Burkina24 · Afriquinfos (au 01/07/2026, bilans provisoires et évolutifs)</a:t>
            </a:r>
            <a:endParaRPr lang="en-US" sz="900" dirty="0"/>
          </a:p>
        </p:txBody>
      </p:sp>
      <p:sp>
        <p:nvSpPr>
          <p:cNvPr id="29" name="Text 26"/>
          <p:cNvSpPr/>
          <p:nvPr/>
        </p:nvSpPr>
        <p:spPr>
          <a:xfrm>
            <a:off x="11185855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9B2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13</a:t>
            </a:r>
            <a:endParaRPr lang="en-US" sz="1000" dirty="0"/>
          </a:p>
        </p:txBody>
      </p:sp>
      <p:sp>
        <p:nvSpPr>
          <p:cNvPr id="30" name="Text 27"/>
          <p:cNvSpPr/>
          <p:nvPr/>
        </p:nvSpPr>
        <p:spPr>
          <a:xfrm>
            <a:off x="457200" y="647395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9B2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Pluies diluviennes — Afrique de l'Ouest 2026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75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ZOOM CÔTE D'IVOIRE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Attécoubé-Mossikro : anatomie d'une tragédie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943600" cy="3931920"/>
          </a:xfrm>
          <a:prstGeom prst="roundRect">
            <a:avLst>
              <a:gd name="adj" fmla="val 1860"/>
            </a:avLst>
          </a:prstGeom>
          <a:solidFill>
            <a:srgbClr val="F5F6F8"/>
          </a:solidFill>
          <a:ln/>
        </p:spPr>
      </p:sp>
      <p:pic>
        <p:nvPicPr>
          <p:cNvPr id="5" name="Image 0" descr="icons/housedamage_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1920240"/>
            <a:ext cx="457200" cy="457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417320" y="1965960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 qui s'est passé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868680" y="2660904"/>
            <a:ext cx="91440" cy="91440"/>
          </a:xfrm>
          <a:prstGeom prst="ellipse">
            <a:avLst/>
          </a:prstGeom>
          <a:solidFill>
            <a:srgbClr val="E8752C"/>
          </a:solidFill>
          <a:ln/>
        </p:spPr>
      </p:sp>
      <p:sp>
        <p:nvSpPr>
          <p:cNvPr id="8" name="Text 5"/>
          <p:cNvSpPr/>
          <p:nvPr/>
        </p:nvSpPr>
        <p:spPr>
          <a:xfrm>
            <a:off x="1143000" y="2532888"/>
            <a:ext cx="5166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Dans la nuit du dimanche 28 au lundi 29 juin 2026, des trombes d'eau s'abattent sur le District autonome d'Abidjan.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868680" y="3438144"/>
            <a:ext cx="91440" cy="91440"/>
          </a:xfrm>
          <a:prstGeom prst="ellipse">
            <a:avLst/>
          </a:prstGeom>
          <a:solidFill>
            <a:srgbClr val="E8752C"/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310128"/>
            <a:ext cx="5166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Dans le quartier Mossikro (commune d'Attécoubé), un glissement de terrain emporte des habitations précaires construites sur un flanc de talus.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868680" y="4215384"/>
            <a:ext cx="91440" cy="91440"/>
          </a:xfrm>
          <a:prstGeom prst="ellipse">
            <a:avLst/>
          </a:prstGeom>
          <a:solidFill>
            <a:srgbClr val="E8752C"/>
          </a:solidFill>
          <a:ln/>
        </p:spPr>
      </p:sp>
      <p:sp>
        <p:nvSpPr>
          <p:cNvPr id="12" name="Text 9"/>
          <p:cNvSpPr/>
          <p:nvPr/>
        </p:nvSpPr>
        <p:spPr>
          <a:xfrm>
            <a:off x="1143000" y="4087368"/>
            <a:ext cx="5166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Neuf personnes d'une même concession périssent, ensevelies sous les décombres — sur un total de plus d'une dizaine de morts pour les seules communes d'Attécoubé et Yopougon.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868680" y="4992624"/>
            <a:ext cx="91440" cy="91440"/>
          </a:xfrm>
          <a:prstGeom prst="ellipse">
            <a:avLst/>
          </a:prstGeom>
          <a:solidFill>
            <a:srgbClr val="E8752C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64608"/>
            <a:ext cx="5166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ministre de la Cohésion nationale, Myss Belmonde Dogo, confirme le bilan et présente les condoléances du gouvernement aux familles.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6720840" y="1691640"/>
            <a:ext cx="2514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5400000">
              <a:srgbClr val="1B2436">
                <a:alpha val="10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6858000" y="1801368"/>
            <a:ext cx="2240280" cy="779526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B23A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</a:t>
            </a:r>
            <a:endParaRPr lang="en-US" sz="3200" dirty="0"/>
          </a:p>
        </p:txBody>
      </p:sp>
      <p:sp>
        <p:nvSpPr>
          <p:cNvPr id="17" name="Text 14"/>
          <p:cNvSpPr/>
          <p:nvPr/>
        </p:nvSpPr>
        <p:spPr>
          <a:xfrm>
            <a:off x="6858000" y="2542032"/>
            <a:ext cx="2240280" cy="5102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morts d'une même</a:t>
            </a:r>
            <a:endParaRPr lang="en-US" sz="1100" dirty="0"/>
          </a:p>
          <a:p>
            <a:pPr algn="l" indent="0" marL="0">
              <a:buNone/>
            </a:pPr>
            <a:r>
              <a:rPr lang="en-US" sz="11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concession à Mossikro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9372600" y="1691640"/>
            <a:ext cx="22402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5400000">
              <a:srgbClr val="1B2436">
                <a:alpha val="10000"/>
              </a:srgbClr>
            </a:outerShdw>
          </a:effectLst>
        </p:spPr>
      </p:sp>
      <p:sp>
        <p:nvSpPr>
          <p:cNvPr id="19" name="Text 16"/>
          <p:cNvSpPr/>
          <p:nvPr/>
        </p:nvSpPr>
        <p:spPr>
          <a:xfrm>
            <a:off x="9509760" y="1801368"/>
            <a:ext cx="1965960" cy="779526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10+</a:t>
            </a:r>
            <a:endParaRPr lang="en-US" sz="3200" dirty="0"/>
          </a:p>
        </p:txBody>
      </p:sp>
      <p:sp>
        <p:nvSpPr>
          <p:cNvPr id="20" name="Text 17"/>
          <p:cNvSpPr/>
          <p:nvPr/>
        </p:nvSpPr>
        <p:spPr>
          <a:xfrm>
            <a:off x="9509760" y="2542032"/>
            <a:ext cx="1965960" cy="5102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morts pour Attécoubé</a:t>
            </a:r>
            <a:endParaRPr lang="en-US" sz="1100" dirty="0"/>
          </a:p>
          <a:p>
            <a:pPr algn="l" indent="0" marL="0">
              <a:buNone/>
            </a:pPr>
            <a:r>
              <a:rPr lang="en-US" sz="11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 Yopougon réunies</a:t>
            </a:r>
            <a:endParaRPr lang="en-US" sz="1100" dirty="0"/>
          </a:p>
        </p:txBody>
      </p:sp>
      <p:sp>
        <p:nvSpPr>
          <p:cNvPr id="21" name="Shape 18"/>
          <p:cNvSpPr/>
          <p:nvPr/>
        </p:nvSpPr>
        <p:spPr>
          <a:xfrm>
            <a:off x="6720840" y="3291840"/>
            <a:ext cx="4892040" cy="2331720"/>
          </a:xfrm>
          <a:prstGeom prst="roundRect">
            <a:avLst>
              <a:gd name="adj" fmla="val 3137"/>
            </a:avLst>
          </a:prstGeom>
          <a:solidFill>
            <a:srgbClr val="1E2A5E"/>
          </a:solidFill>
          <a:ln/>
        </p:spPr>
      </p:sp>
      <p:sp>
        <p:nvSpPr>
          <p:cNvPr id="22" name="Text 19"/>
          <p:cNvSpPr/>
          <p:nvPr/>
        </p:nvSpPr>
        <p:spPr>
          <a:xfrm>
            <a:off x="6903720" y="3246120"/>
            <a:ext cx="914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000" b="1" dirty="0">
                <a:solidFill>
                  <a:srgbClr val="E875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«</a:t>
            </a:r>
            <a:endParaRPr lang="en-US" sz="5000" dirty="0"/>
          </a:p>
        </p:txBody>
      </p:sp>
      <p:sp>
        <p:nvSpPr>
          <p:cNvPr id="23" name="Text 20"/>
          <p:cNvSpPr/>
          <p:nvPr/>
        </p:nvSpPr>
        <p:spPr>
          <a:xfrm>
            <a:off x="7178040" y="3703320"/>
            <a:ext cx="42519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conséquences de la pluie continue qui s'est abattue sur Abidjan et ses environs depuis la nuit du 27 juin 2026 commencent à se faire ressentir. Plus d'une dizaine de morts, dont neuf d'une même concession, enregistrés pour les seules communes d'Attécoubé et Yopougon.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7178040" y="5166360"/>
            <a:ext cx="4251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7CE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Myss Belmonde Dogo, Ministre de la Cohésion nationale, de la Solidarité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C7CE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 de la Lutte contre la pauvreté</a:t>
            </a:r>
            <a:endParaRPr lang="en-US" sz="950" dirty="0"/>
          </a:p>
        </p:txBody>
      </p:sp>
      <p:sp>
        <p:nvSpPr>
          <p:cNvPr id="25" name="Text 22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7A2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 : FratMat, 29/06/2026 · Abidjan.net · AbidjanTV.net — déclarations officielles reprises par la presse ivoirienne</a:t>
            </a:r>
            <a:endParaRPr lang="en-US" sz="900" dirty="0"/>
          </a:p>
        </p:txBody>
      </p:sp>
      <p:sp>
        <p:nvSpPr>
          <p:cNvPr id="26" name="Text 23"/>
          <p:cNvSpPr/>
          <p:nvPr/>
        </p:nvSpPr>
        <p:spPr>
          <a:xfrm>
            <a:off x="11185855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9B2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13</a:t>
            </a:r>
            <a:endParaRPr lang="en-US" sz="1000" dirty="0"/>
          </a:p>
        </p:txBody>
      </p:sp>
      <p:sp>
        <p:nvSpPr>
          <p:cNvPr id="27" name="Text 24"/>
          <p:cNvSpPr/>
          <p:nvPr/>
        </p:nvSpPr>
        <p:spPr>
          <a:xfrm>
            <a:off x="457200" y="647395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9B2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Pluies diluviennes — Afrique de l'Ouest 2026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75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CHRONOLOGIE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Cinq jours de crise à Abidjan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822960" y="2880360"/>
            <a:ext cx="10515600" cy="0"/>
          </a:xfrm>
          <a:prstGeom prst="line">
            <a:avLst/>
          </a:prstGeom>
          <a:noFill/>
          <a:ln w="19050">
            <a:solidFill>
              <a:srgbClr val="8C99A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613916" y="2779776"/>
            <a:ext cx="201168" cy="201168"/>
          </a:xfrm>
          <a:prstGeom prst="ellipse">
            <a:avLst/>
          </a:prstGeom>
          <a:solidFill>
            <a:srgbClr val="1E2A5E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233172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27 juin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713232" y="3108960"/>
            <a:ext cx="2002536" cy="219456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436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822960" y="3246120"/>
            <a:ext cx="178308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Début des pluies continues sur Abidjan et ses environs, dès la nuit.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872484" y="2779776"/>
            <a:ext cx="201168" cy="201168"/>
          </a:xfrm>
          <a:prstGeom prst="ellipse">
            <a:avLst/>
          </a:prstGeom>
          <a:solidFill>
            <a:srgbClr val="1E2A5E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898648" y="233172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28-29 juin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2971800" y="3108960"/>
            <a:ext cx="2002536" cy="219456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436">
                <a:alpha val="1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3081528" y="3246120"/>
            <a:ext cx="178308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Glissement de terrain à Mossikro (Attécoubé) : 9 morts d'une même concession. Bilan officiel initial : plus d'une dizaine de morts.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131052" y="2779776"/>
            <a:ext cx="201168" cy="201168"/>
          </a:xfrm>
          <a:prstGeom prst="ellipse">
            <a:avLst/>
          </a:prstGeom>
          <a:solidFill>
            <a:srgbClr val="1E2A5E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157216" y="233172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29 juin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230368" y="3108960"/>
            <a:ext cx="2002536" cy="219456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436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5340096" y="3246120"/>
            <a:ext cx="178308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Vigilance orange décrétée sur Cocody, Songon, Yopougon, Bingerville. Accra (Ghana) est également submergée le même jour.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8389620" y="2779776"/>
            <a:ext cx="201168" cy="201168"/>
          </a:xfrm>
          <a:prstGeom prst="ellipse">
            <a:avLst/>
          </a:prstGeom>
          <a:solidFill>
            <a:srgbClr val="1E2A5E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415784" y="233172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30 juin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7488936" y="3108960"/>
            <a:ext cx="2002536" cy="219456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436">
                <a:alpha val="1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7598664" y="3246120"/>
            <a:ext cx="178308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Réunion de crise à la Primature sous le Premier ministre Robert Beugré Mambé. Le ministre de l'Intérieur annonce un bilan de 20 morts.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10648188" y="2779776"/>
            <a:ext cx="201168" cy="201168"/>
          </a:xfrm>
          <a:prstGeom prst="ellipse">
            <a:avLst/>
          </a:prstGeom>
          <a:solidFill>
            <a:srgbClr val="E8752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674352" y="233172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1er juillet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9747504" y="3108960"/>
            <a:ext cx="2002536" cy="219456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436">
                <a:alpha val="10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9857232" y="3246120"/>
            <a:ext cx="178308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Bilan régional cumulé : 32 morts entre Abidjan et Accra. Mesures de relogement et de démolition annoncées.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7A2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 : AIP, revue de presse du 30/06/2026 · Fraternité Matin · Burkina24, 01/07/2026 · déclarations officielles compilées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1185855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9B2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13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57200" y="647395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9B2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Pluies diluviennes — Afrique de l'Ouest 2026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75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CAUSES STRUCTURELLES — 01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 réseaux d'évacuation neutralisés par les déchets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64592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Constat de terrain : sur plusieurs axes commerçants d'Abidjan, les caniveaux et bouches d'évacuation sont retrouvés totalement obstrués par des déchets plastiques, bouteilles et détritus divers — empêchant toute évacuation des eaux de ruissellement, même en cas de pluie modérée.</a:t>
            </a:r>
            <a:endParaRPr lang="en-US" sz="1250" dirty="0"/>
          </a:p>
        </p:txBody>
      </p:sp>
      <p:pic>
        <p:nvPicPr>
          <p:cNvPr id="5" name="Image 0" descr="images/Caniveaux_Bouches_2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2423160"/>
            <a:ext cx="3429000" cy="27889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2423160"/>
            <a:ext cx="3429000" cy="27889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D9DEE6"/>
            </a:solidFill>
            <a:prstDash val="solid"/>
          </a:ln>
        </p:spPr>
      </p:sp>
      <p:pic>
        <p:nvPicPr>
          <p:cNvPr id="7" name="Image 1" descr="images/Caniveaux_Bouches_4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4151376" y="2423160"/>
            <a:ext cx="3429000" cy="278892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4151376" y="2423160"/>
            <a:ext cx="3429000" cy="27889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D9DEE6"/>
            </a:solidFill>
            <a:prstDash val="solid"/>
          </a:ln>
        </p:spPr>
      </p:sp>
      <p:pic>
        <p:nvPicPr>
          <p:cNvPr id="9" name="Image 2" descr="images/Caniveaux_Bouches_1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7754112" y="2423160"/>
            <a:ext cx="3429000" cy="2788920"/>
          </a:xfrm>
          <a:prstGeom prst="rect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7754112" y="2423160"/>
            <a:ext cx="3429000" cy="27889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D9DEE6"/>
            </a:solidFill>
            <a:prstDash val="solid"/>
          </a:ln>
        </p:spPr>
      </p:sp>
      <p:sp>
        <p:nvSpPr>
          <p:cNvPr id="11" name="Text 6"/>
          <p:cNvSpPr/>
          <p:nvPr/>
        </p:nvSpPr>
        <p:spPr>
          <a:xfrm>
            <a:off x="548640" y="5257800"/>
            <a:ext cx="10881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Caniveaux d'un axe commerçant d'Abidjan, obstrués par des bouteilles plastiques et des déchets — juin 2026.</a:t>
            </a:r>
            <a:endParaRPr lang="en-US" sz="950" dirty="0"/>
          </a:p>
        </p:txBody>
      </p:sp>
      <p:sp>
        <p:nvSpPr>
          <p:cNvPr id="12" name="Shape 7"/>
          <p:cNvSpPr/>
          <p:nvPr/>
        </p:nvSpPr>
        <p:spPr>
          <a:xfrm>
            <a:off x="548640" y="5623560"/>
            <a:ext cx="10881360" cy="621792"/>
          </a:xfrm>
          <a:prstGeom prst="roundRect">
            <a:avLst>
              <a:gd name="adj" fmla="val 8824"/>
            </a:avLst>
          </a:prstGeom>
          <a:solidFill>
            <a:srgbClr val="F5F6F8"/>
          </a:solidFill>
          <a:ln/>
        </p:spPr>
      </p:sp>
      <p:pic>
        <p:nvPicPr>
          <p:cNvPr id="13" name="Image 3" descr="icons/trash_orang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5742432"/>
            <a:ext cx="365760" cy="36576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234440" y="5669280"/>
            <a:ext cx="10058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Lecture technique : un caniveau obstrué perd l'essentiel de sa capacité hydraulique nominale. Le débit d'évacuation chute, l'eau reflue vers les commerces et logements en amont — la cause immédiate de nombreuses inondations « éclair » observées en zone commerçante.</a:t>
            </a:r>
            <a:endParaRPr lang="en-US" sz="1000" dirty="0"/>
          </a:p>
        </p:txBody>
      </p:sp>
      <p:sp>
        <p:nvSpPr>
          <p:cNvPr id="15" name="Text 9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7A2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Photos : relevés de terrain, quartiers commerçants d'Abidjan, juin 2026</a:t>
            </a:r>
            <a:endParaRPr lang="en-US" sz="900" dirty="0"/>
          </a:p>
        </p:txBody>
      </p:sp>
      <p:sp>
        <p:nvSpPr>
          <p:cNvPr id="16" name="Text 10"/>
          <p:cNvSpPr/>
          <p:nvPr/>
        </p:nvSpPr>
        <p:spPr>
          <a:xfrm>
            <a:off x="11185855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9B2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13</a:t>
            </a:r>
            <a:endParaRPr lang="en-US" sz="1000" dirty="0"/>
          </a:p>
        </p:txBody>
      </p:sp>
      <p:sp>
        <p:nvSpPr>
          <p:cNvPr id="17" name="Text 11"/>
          <p:cNvSpPr/>
          <p:nvPr/>
        </p:nvSpPr>
        <p:spPr>
          <a:xfrm>
            <a:off x="457200" y="647395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9B2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Pluies diluviennes — Afrique de l'Ouest 2026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75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CAUSES STRUCTURELLES — 02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Urbanisation non maîtrisée en zone à risque</a:t>
            </a:r>
            <a:endParaRPr lang="en-US" sz="3000" dirty="0"/>
          </a:p>
        </p:txBody>
      </p:sp>
      <p:pic>
        <p:nvPicPr>
          <p:cNvPr id="4" name="Image 0" descr="images/Caniveaux_Bouches_5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1691640"/>
            <a:ext cx="3429000" cy="443484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4160520" y="1664208"/>
            <a:ext cx="7498080" cy="978408"/>
          </a:xfrm>
          <a:prstGeom prst="roundRect">
            <a:avLst>
              <a:gd name="adj" fmla="val 654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436">
                <a:alpha val="8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4370832" y="1737360"/>
            <a:ext cx="7086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Une urbanisation livrée à l'initiative individuelle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4370832" y="2011680"/>
            <a:ext cx="708660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2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Depuis plus d'une décennie, l'extension du tissu urbain abidjanais s'est largement opérée en dehors d'un plan d'aménagement opposable strictement appliqué — chaque lotisseur, vendeur ou constructeur arbitrant seul ses choix d'implantation, sans coordination d'ensemble sur l'écoulement des eaux.</a:t>
            </a:r>
            <a:endParaRPr lang="en-US" sz="920" dirty="0"/>
          </a:p>
        </p:txBody>
      </p:sp>
      <p:sp>
        <p:nvSpPr>
          <p:cNvPr id="8" name="Shape 5"/>
          <p:cNvSpPr/>
          <p:nvPr/>
        </p:nvSpPr>
        <p:spPr>
          <a:xfrm>
            <a:off x="4160520" y="2743200"/>
            <a:ext cx="7498080" cy="978408"/>
          </a:xfrm>
          <a:prstGeom prst="roundRect">
            <a:avLst>
              <a:gd name="adj" fmla="val 654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436">
                <a:alpha val="8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4370832" y="2816352"/>
            <a:ext cx="7086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Lotissements non viabilisés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4370832" y="3090672"/>
            <a:ext cx="708660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2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 parcelles constructibles ont été cédées sans réseau d'assainissement ni caniveau primaire préalablement aménagé, reportant le coût de la viabilisation sur des habitants qui n'ont pas les moyens de l'assumer.</a:t>
            </a:r>
            <a:endParaRPr lang="en-US" sz="920" dirty="0"/>
          </a:p>
        </p:txBody>
      </p:sp>
      <p:sp>
        <p:nvSpPr>
          <p:cNvPr id="11" name="Shape 8"/>
          <p:cNvSpPr/>
          <p:nvPr/>
        </p:nvSpPr>
        <p:spPr>
          <a:xfrm>
            <a:off x="4160520" y="3822192"/>
            <a:ext cx="7498080" cy="978408"/>
          </a:xfrm>
          <a:prstGeom prst="roundRect">
            <a:avLst>
              <a:gd name="adj" fmla="val 654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436">
                <a:alpha val="8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4370832" y="3895344"/>
            <a:ext cx="7086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Habitat précaire en zone de talus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370832" y="4169664"/>
            <a:ext cx="708660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2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bidonville de Mossikro (Attécoubé), théâtre du glissement de terrain le plus meurtrier, illustre l'occupation de flancs instables faute d'alternative de logement abordable.</a:t>
            </a:r>
            <a:endParaRPr lang="en-US" sz="920" dirty="0"/>
          </a:p>
        </p:txBody>
      </p:sp>
      <p:sp>
        <p:nvSpPr>
          <p:cNvPr id="14" name="Shape 11"/>
          <p:cNvSpPr/>
          <p:nvPr/>
        </p:nvSpPr>
        <p:spPr>
          <a:xfrm>
            <a:off x="4160520" y="4901184"/>
            <a:ext cx="7498080" cy="978408"/>
          </a:xfrm>
          <a:prstGeom prst="roundRect">
            <a:avLst>
              <a:gd name="adj" fmla="val 654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436">
                <a:alpha val="8000"/>
              </a:srgbClr>
            </a:outerShdw>
          </a:effectLst>
        </p:spPr>
      </p:sp>
      <p:sp>
        <p:nvSpPr>
          <p:cNvPr id="15" name="Text 12"/>
          <p:cNvSpPr/>
          <p:nvPr/>
        </p:nvSpPr>
        <p:spPr>
          <a:xfrm>
            <a:off x="4370832" y="4974336"/>
            <a:ext cx="7086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Occupation des servitudes d'écoulement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370832" y="5248656"/>
            <a:ext cx="708660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2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 constructions — commerces comme habitations — empiètent sur les emprises naturelles d'évacuation des eaux pluviales, réduisant mécaniquement leur capacité.</a:t>
            </a:r>
            <a:endParaRPr lang="en-US" sz="920" dirty="0"/>
          </a:p>
        </p:txBody>
      </p:sp>
      <p:sp>
        <p:nvSpPr>
          <p:cNvPr id="17" name="Text 14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7A2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 : constat photographique de terrain · Afriquinfos, 30/06/2026 (glissement de terrain à Mossikro) · presse ivoirienne, dossier historique Abidjan.net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11185855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9B2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13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457200" y="647395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9B2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Pluies diluviennes — Afrique de l'Ouest 2026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75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CAUSES STRUCTURELLES — 03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 réseau d'assainissement sous tension chronique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5486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Au-delà de l'épisode 2026, la récurrence des inondations à Abidjan depuis plus d'une décennie (2019, 2020, 2021, 2022, 2025, 2026) révèle un déficit structurel d'investissement dans les infrastructures de drainage, face à une urbanisation qui progresse plus vite que les réseaux.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48640" y="3246120"/>
            <a:ext cx="868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75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2020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508760" y="3246120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Plusieurs quartiers sinistrés (Allabra, Cocody-Riviera)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548640" y="3685032"/>
            <a:ext cx="868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75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508760" y="3685032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Inondations et glissements de terrain, Abidjan et San-Pedro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548640" y="4123944"/>
            <a:ext cx="868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75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2022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508760" y="4123944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61 victimes recensées après une pluie torrentielle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548640" y="4562856"/>
            <a:ext cx="868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75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2025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508760" y="4562856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décès, 79 habitations et 47 infrastructures touchées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548640" y="5001768"/>
            <a:ext cx="868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75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2026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508760" y="5001768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20+ décès, crise régionale (CI, Ghana, Togo)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492240" y="1691640"/>
            <a:ext cx="5120640" cy="4434840"/>
          </a:xfrm>
          <a:prstGeom prst="roundRect">
            <a:avLst>
              <a:gd name="adj" fmla="val 1649"/>
            </a:avLst>
          </a:prstGeom>
          <a:solidFill>
            <a:srgbClr val="F5F6F8"/>
          </a:solidFill>
          <a:ln/>
        </p:spPr>
      </p:sp>
      <p:sp>
        <p:nvSpPr>
          <p:cNvPr id="16" name="Text 14"/>
          <p:cNvSpPr/>
          <p:nvPr/>
        </p:nvSpPr>
        <p:spPr>
          <a:xfrm>
            <a:off x="6766560" y="187452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A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Écart structurel</a:t>
            </a:r>
            <a:endParaRPr lang="en-US" sz="1500" dirty="0"/>
          </a:p>
        </p:txBody>
      </p:sp>
      <p:graphicFrame>
        <p:nvGraphicFramePr>
          <p:cNvPr id="17" name="Chart 0" descr=""/>
          <p:cNvGraphicFramePr/>
          <p:nvPr/>
        </p:nvGraphicFramePr>
        <p:xfrm>
          <a:off x="6720840" y="2331720"/>
          <a:ext cx="4663440" cy="35661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8" name="Text 15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7A2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Illustration indicative de l'écart entre capacité de drainage existante et intensité des précipitations observées — non une mesure hydraulique certifiée. Historique : Abidjan.net, dossier Pluies diluviennes/Inondations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11185855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9B2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/ 13</a:t>
            </a:r>
            <a:endParaRPr lang="en-US" sz="1000" dirty="0"/>
          </a:p>
        </p:txBody>
      </p:sp>
      <p:sp>
        <p:nvSpPr>
          <p:cNvPr id="20" name="Text 17"/>
          <p:cNvSpPr/>
          <p:nvPr/>
        </p:nvSpPr>
        <p:spPr>
          <a:xfrm>
            <a:off x="457200" y="647395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9B2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Pluies diluviennes — Afrique de l'Ouest 2026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E2A5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75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RÉPONSE INSTITUTIONNELLE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Côte d'Ivoire : mesures annoncées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440680" cy="1965960"/>
          </a:xfrm>
          <a:prstGeom prst="roundRect">
            <a:avLst>
              <a:gd name="adj" fmla="val 3721"/>
            </a:avLst>
          </a:prstGeom>
          <a:solidFill>
            <a:srgbClr val="141C42"/>
          </a:solidFill>
          <a:ln/>
        </p:spPr>
      </p:sp>
      <p:pic>
        <p:nvPicPr>
          <p:cNvPr id="5" name="Image 0" descr="icons/shield_orang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" y="1892808"/>
            <a:ext cx="384048" cy="38404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25880" y="1856232"/>
            <a:ext cx="4434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Réunion de crise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777240" y="2404872"/>
            <a:ext cx="49834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C7CE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Premier ministre Robert Beugré Mambé préside une réunion d'urgence à la Primature dès le 30 juin.</a:t>
            </a:r>
            <a:endParaRPr lang="en-US" sz="1000" dirty="0"/>
          </a:p>
        </p:txBody>
      </p:sp>
      <p:sp>
        <p:nvSpPr>
          <p:cNvPr id="8" name="Shape 5"/>
          <p:cNvSpPr/>
          <p:nvPr/>
        </p:nvSpPr>
        <p:spPr>
          <a:xfrm>
            <a:off x="6172200" y="1691640"/>
            <a:ext cx="5440680" cy="1965960"/>
          </a:xfrm>
          <a:prstGeom prst="roundRect">
            <a:avLst>
              <a:gd name="adj" fmla="val 3721"/>
            </a:avLst>
          </a:prstGeom>
          <a:solidFill>
            <a:srgbClr val="141C42"/>
          </a:solidFill>
          <a:ln/>
        </p:spPr>
      </p:sp>
      <p:pic>
        <p:nvPicPr>
          <p:cNvPr id="9" name="Image 1" descr="icons/gavel_oran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1892808"/>
            <a:ext cx="384048" cy="38404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949440" y="1856232"/>
            <a:ext cx="4434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Fermeté annoncée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6400800" y="2404872"/>
            <a:ext cx="49834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C7CE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ministre de l'Intérieur Vagondo Diomandé annonce des mesures énergiques contre les constructions en zone à risque : « la tolérance ne peut plus être de mise ».</a:t>
            </a:r>
            <a:endParaRPr lang="en-US" sz="1000" dirty="0"/>
          </a:p>
        </p:txBody>
      </p:sp>
      <p:sp>
        <p:nvSpPr>
          <p:cNvPr id="12" name="Shape 8"/>
          <p:cNvSpPr/>
          <p:nvPr/>
        </p:nvSpPr>
        <p:spPr>
          <a:xfrm>
            <a:off x="548640" y="3822192"/>
            <a:ext cx="5440680" cy="1965960"/>
          </a:xfrm>
          <a:prstGeom prst="roundRect">
            <a:avLst>
              <a:gd name="adj" fmla="val 3721"/>
            </a:avLst>
          </a:prstGeom>
          <a:solidFill>
            <a:srgbClr val="141C42"/>
          </a:solidFill>
          <a:ln/>
        </p:spPr>
      </p:sp>
      <p:pic>
        <p:nvPicPr>
          <p:cNvPr id="13" name="Image 2" descr="icons/school_orang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4023360"/>
            <a:ext cx="384048" cy="38404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325880" y="3986784"/>
            <a:ext cx="4434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Accueil des sinistrés</a:t>
            </a:r>
            <a:endParaRPr lang="en-US" sz="1350" dirty="0"/>
          </a:p>
        </p:txBody>
      </p:sp>
      <p:sp>
        <p:nvSpPr>
          <p:cNvPr id="15" name="Text 10"/>
          <p:cNvSpPr/>
          <p:nvPr/>
        </p:nvSpPr>
        <p:spPr>
          <a:xfrm>
            <a:off x="777240" y="4535424"/>
            <a:ext cx="49834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C7CE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 écoles sont ouvertes pour héberger les familles déplacées par les inondations et glissements de terrain.</a:t>
            </a:r>
            <a:endParaRPr lang="en-US" sz="1000" dirty="0"/>
          </a:p>
        </p:txBody>
      </p:sp>
      <p:sp>
        <p:nvSpPr>
          <p:cNvPr id="16" name="Shape 11"/>
          <p:cNvSpPr/>
          <p:nvPr/>
        </p:nvSpPr>
        <p:spPr>
          <a:xfrm>
            <a:off x="6172200" y="3822192"/>
            <a:ext cx="5440680" cy="1965960"/>
          </a:xfrm>
          <a:prstGeom prst="roundRect">
            <a:avLst>
              <a:gd name="adj" fmla="val 3721"/>
            </a:avLst>
          </a:prstGeom>
          <a:solidFill>
            <a:srgbClr val="141C42"/>
          </a:solidFill>
          <a:ln/>
        </p:spPr>
      </p:sp>
      <p:pic>
        <p:nvPicPr>
          <p:cNvPr id="17" name="Image 3" descr="icons/home_orang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4023360"/>
            <a:ext cx="384048" cy="38404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949440" y="3986784"/>
            <a:ext cx="4434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Plan de relogement</a:t>
            </a:r>
            <a:endParaRPr lang="en-US" sz="1350" dirty="0"/>
          </a:p>
        </p:txBody>
      </p:sp>
      <p:sp>
        <p:nvSpPr>
          <p:cNvPr id="19" name="Text 13"/>
          <p:cNvSpPr/>
          <p:nvPr/>
        </p:nvSpPr>
        <p:spPr>
          <a:xfrm>
            <a:off x="6400800" y="4535424"/>
            <a:ext cx="49834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C7CE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plan de relogement est annoncé pour la zone de Songon, en complément des opérations de démolition dans les zones à risque.</a:t>
            </a:r>
            <a:endParaRPr lang="en-US" sz="1000" dirty="0"/>
          </a:p>
        </p:txBody>
      </p:sp>
      <p:sp>
        <p:nvSpPr>
          <p:cNvPr id="20" name="Shape 14"/>
          <p:cNvSpPr/>
          <p:nvPr/>
        </p:nvSpPr>
        <p:spPr>
          <a:xfrm>
            <a:off x="548640" y="5952744"/>
            <a:ext cx="5440680" cy="1965960"/>
          </a:xfrm>
          <a:prstGeom prst="roundRect">
            <a:avLst>
              <a:gd name="adj" fmla="val 3721"/>
            </a:avLst>
          </a:prstGeom>
          <a:solidFill>
            <a:srgbClr val="141C42"/>
          </a:solidFill>
          <a:ln/>
        </p:spPr>
      </p:sp>
      <p:pic>
        <p:nvPicPr>
          <p:cNvPr id="21" name="Image 4" descr="icons/hands_orang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" y="6153912"/>
            <a:ext cx="384048" cy="38404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325880" y="6117336"/>
            <a:ext cx="4434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Solidarité nationale</a:t>
            </a:r>
            <a:endParaRPr lang="en-US" sz="1350" dirty="0"/>
          </a:p>
        </p:txBody>
      </p:sp>
      <p:sp>
        <p:nvSpPr>
          <p:cNvPr id="23" name="Text 16"/>
          <p:cNvSpPr/>
          <p:nvPr/>
        </p:nvSpPr>
        <p:spPr>
          <a:xfrm>
            <a:off x="777240" y="6665976"/>
            <a:ext cx="49834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C7CE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ministre de la Cohésion nationale coordonne le recensement des victimes et l'accompagnement des familles endeuillées.</a:t>
            </a:r>
            <a:endParaRPr lang="en-US" sz="1000" dirty="0"/>
          </a:p>
        </p:txBody>
      </p:sp>
      <p:sp>
        <p:nvSpPr>
          <p:cNvPr id="24" name="Shape 17"/>
          <p:cNvSpPr/>
          <p:nvPr/>
        </p:nvSpPr>
        <p:spPr>
          <a:xfrm>
            <a:off x="6172200" y="5952744"/>
            <a:ext cx="5440680" cy="1965960"/>
          </a:xfrm>
          <a:prstGeom prst="roundRect">
            <a:avLst>
              <a:gd name="adj" fmla="val 3721"/>
            </a:avLst>
          </a:prstGeom>
          <a:solidFill>
            <a:srgbClr val="141C42"/>
          </a:solidFill>
          <a:ln/>
        </p:spPr>
      </p:sp>
      <p:pic>
        <p:nvPicPr>
          <p:cNvPr id="25" name="Image 5" descr="icons/bullhorn_orang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0800" y="6153912"/>
            <a:ext cx="384048" cy="384048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6949440" y="6117336"/>
            <a:ext cx="4434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Communication publique</a:t>
            </a:r>
            <a:endParaRPr lang="en-US" sz="1350" dirty="0"/>
          </a:p>
        </p:txBody>
      </p:sp>
      <p:sp>
        <p:nvSpPr>
          <p:cNvPr id="27" name="Text 19"/>
          <p:cNvSpPr/>
          <p:nvPr/>
        </p:nvSpPr>
        <p:spPr>
          <a:xfrm>
            <a:off x="6400800" y="6665976"/>
            <a:ext cx="49834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C7CE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Rappels réguliers des numéros d'urgence (Sapeurs-pompiers 180, Police 100, Allô Gouvernement 101) et consignes de prudence.</a:t>
            </a:r>
            <a:endParaRPr lang="en-US" sz="1000" dirty="0"/>
          </a:p>
        </p:txBody>
      </p:sp>
      <p:sp>
        <p:nvSpPr>
          <p:cNvPr id="28" name="Text 20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7B87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 : AIP, revue de presse 30/06/2026 · KOACI · déclarations officielles du gouvernement ivoirien</a:t>
            </a:r>
            <a:endParaRPr lang="en-US" sz="900" dirty="0"/>
          </a:p>
        </p:txBody>
      </p:sp>
      <p:sp>
        <p:nvSpPr>
          <p:cNvPr id="29" name="Text 21"/>
          <p:cNvSpPr/>
          <p:nvPr/>
        </p:nvSpPr>
        <p:spPr>
          <a:xfrm>
            <a:off x="11185855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C99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/ 13</a:t>
            </a:r>
            <a:endParaRPr lang="en-US" sz="1000" dirty="0"/>
          </a:p>
        </p:txBody>
      </p:sp>
      <p:sp>
        <p:nvSpPr>
          <p:cNvPr id="30" name="Text 22"/>
          <p:cNvSpPr/>
          <p:nvPr/>
        </p:nvSpPr>
        <p:spPr>
          <a:xfrm>
            <a:off x="457200" y="647395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6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Pluies diluviennes — Afrique de l'Ouest 2026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Pluies diluviennes en Afrique de l'Ouest — Juin-Juillet 2026</dc:title>
  <dc:subject>PptxGenJS Presentation</dc:subject>
  <dc:creator>Analyse régionale</dc:creator>
  <cp:lastModifiedBy>Analyse régionale</cp:lastModifiedBy>
  <cp:revision>1</cp:revision>
  <dcterms:created xsi:type="dcterms:W3CDTF">2026-07-01T17:31:43Z</dcterms:created>
  <dcterms:modified xsi:type="dcterms:W3CDTF">2026-07-01T17:31:43Z</dcterms:modified>
</cp:coreProperties>
</file>